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90" r:id="rId3"/>
    <p:sldId id="273" r:id="rId4"/>
    <p:sldId id="279" r:id="rId5"/>
    <p:sldId id="280" r:id="rId6"/>
    <p:sldId id="276" r:id="rId7"/>
    <p:sldId id="278" r:id="rId8"/>
    <p:sldId id="282" r:id="rId9"/>
    <p:sldId id="283" r:id="rId10"/>
    <p:sldId id="281" r:id="rId11"/>
    <p:sldId id="259" r:id="rId12"/>
    <p:sldId id="274" r:id="rId13"/>
    <p:sldId id="288" r:id="rId14"/>
    <p:sldId id="265" r:id="rId15"/>
    <p:sldId id="284" r:id="rId16"/>
    <p:sldId id="286" r:id="rId17"/>
    <p:sldId id="285" r:id="rId18"/>
    <p:sldId id="289" r:id="rId19"/>
    <p:sldId id="272" r:id="rId20"/>
    <p:sldId id="2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p:scale>
          <a:sx n="75" d="100"/>
          <a:sy n="75" d="100"/>
        </p:scale>
        <p:origin x="965"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95BF-BC05-B3D6-46EE-78DB9596A9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C69C76-03B3-B663-0C5C-13792CE83A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815FD1-79B0-73C7-7F74-665BFDC57420}"/>
              </a:ext>
            </a:extLst>
          </p:cNvPr>
          <p:cNvSpPr>
            <a:spLocks noGrp="1"/>
          </p:cNvSpPr>
          <p:nvPr>
            <p:ph type="dt" sz="half" idx="10"/>
          </p:nvPr>
        </p:nvSpPr>
        <p:spPr/>
        <p:txBody>
          <a:bodyPr/>
          <a:lstStyle/>
          <a:p>
            <a:fld id="{CE465950-E257-42D6-87CB-A3C9E510453F}" type="datetimeFigureOut">
              <a:rPr lang="en-US" smtClean="0"/>
              <a:t>1/7/2026</a:t>
            </a:fld>
            <a:endParaRPr lang="en-US"/>
          </a:p>
        </p:txBody>
      </p:sp>
      <p:sp>
        <p:nvSpPr>
          <p:cNvPr id="5" name="Footer Placeholder 4">
            <a:extLst>
              <a:ext uri="{FF2B5EF4-FFF2-40B4-BE49-F238E27FC236}">
                <a16:creationId xmlns:a16="http://schemas.microsoft.com/office/drawing/2014/main" id="{FA040681-E28F-52AE-A569-C99D64625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1E16E-3E2A-4527-CE42-79855668A718}"/>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26655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4D1F-118F-41FE-3416-5A52E4B540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7A215-A262-CF78-5432-2FCED7094A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DC31C-76F8-1501-0513-7423D85E0FE3}"/>
              </a:ext>
            </a:extLst>
          </p:cNvPr>
          <p:cNvSpPr>
            <a:spLocks noGrp="1"/>
          </p:cNvSpPr>
          <p:nvPr>
            <p:ph type="dt" sz="half" idx="10"/>
          </p:nvPr>
        </p:nvSpPr>
        <p:spPr/>
        <p:txBody>
          <a:bodyPr/>
          <a:lstStyle/>
          <a:p>
            <a:fld id="{CE465950-E257-42D6-87CB-A3C9E510453F}" type="datetimeFigureOut">
              <a:rPr lang="en-US" smtClean="0"/>
              <a:t>1/7/2026</a:t>
            </a:fld>
            <a:endParaRPr lang="en-US"/>
          </a:p>
        </p:txBody>
      </p:sp>
      <p:sp>
        <p:nvSpPr>
          <p:cNvPr id="5" name="Footer Placeholder 4">
            <a:extLst>
              <a:ext uri="{FF2B5EF4-FFF2-40B4-BE49-F238E27FC236}">
                <a16:creationId xmlns:a16="http://schemas.microsoft.com/office/drawing/2014/main" id="{4D34D75D-A702-1D6F-D30D-1BC09AF3B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4B061-DB89-0FE1-6231-6A0CF662A3E3}"/>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272674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2E815A-D5B6-23D8-92C1-BC9E641859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97B0B9-FB23-9EDA-41FE-60AD1CD1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9585C-B316-B7A7-43B5-9A13C0D193C5}"/>
              </a:ext>
            </a:extLst>
          </p:cNvPr>
          <p:cNvSpPr>
            <a:spLocks noGrp="1"/>
          </p:cNvSpPr>
          <p:nvPr>
            <p:ph type="dt" sz="half" idx="10"/>
          </p:nvPr>
        </p:nvSpPr>
        <p:spPr/>
        <p:txBody>
          <a:bodyPr/>
          <a:lstStyle/>
          <a:p>
            <a:fld id="{CE465950-E257-42D6-87CB-A3C9E510453F}" type="datetimeFigureOut">
              <a:rPr lang="en-US" smtClean="0"/>
              <a:t>1/7/2026</a:t>
            </a:fld>
            <a:endParaRPr lang="en-US"/>
          </a:p>
        </p:txBody>
      </p:sp>
      <p:sp>
        <p:nvSpPr>
          <p:cNvPr id="5" name="Footer Placeholder 4">
            <a:extLst>
              <a:ext uri="{FF2B5EF4-FFF2-40B4-BE49-F238E27FC236}">
                <a16:creationId xmlns:a16="http://schemas.microsoft.com/office/drawing/2014/main" id="{E0315AB1-51AA-9422-0453-3AC4D66E2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590A7-7FED-F55E-D530-B12005F6BBC1}"/>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191264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5CBC-0052-44EE-F633-16B04E14F7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EE3941-511D-E19C-C7B8-6458CDB81E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BAA13-B66A-B471-817E-50D7C2C3E8B4}"/>
              </a:ext>
            </a:extLst>
          </p:cNvPr>
          <p:cNvSpPr>
            <a:spLocks noGrp="1"/>
          </p:cNvSpPr>
          <p:nvPr>
            <p:ph type="dt" sz="half" idx="10"/>
          </p:nvPr>
        </p:nvSpPr>
        <p:spPr/>
        <p:txBody>
          <a:bodyPr/>
          <a:lstStyle/>
          <a:p>
            <a:fld id="{CE465950-E257-42D6-87CB-A3C9E510453F}" type="datetimeFigureOut">
              <a:rPr lang="en-US" smtClean="0"/>
              <a:t>1/7/2026</a:t>
            </a:fld>
            <a:endParaRPr lang="en-US"/>
          </a:p>
        </p:txBody>
      </p:sp>
      <p:sp>
        <p:nvSpPr>
          <p:cNvPr id="5" name="Footer Placeholder 4">
            <a:extLst>
              <a:ext uri="{FF2B5EF4-FFF2-40B4-BE49-F238E27FC236}">
                <a16:creationId xmlns:a16="http://schemas.microsoft.com/office/drawing/2014/main" id="{8FF037AC-9244-BE39-AEBE-7EEF3C902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7D6E9-A1A5-8286-2558-BA03392BC7E0}"/>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275327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ABD5-66F6-4FB4-4622-929D43713C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A880A5-6A17-ABC5-B546-BA43C8450B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08474A-0B56-7028-9440-4AE5428A85CF}"/>
              </a:ext>
            </a:extLst>
          </p:cNvPr>
          <p:cNvSpPr>
            <a:spLocks noGrp="1"/>
          </p:cNvSpPr>
          <p:nvPr>
            <p:ph type="dt" sz="half" idx="10"/>
          </p:nvPr>
        </p:nvSpPr>
        <p:spPr/>
        <p:txBody>
          <a:bodyPr/>
          <a:lstStyle/>
          <a:p>
            <a:fld id="{CE465950-E257-42D6-87CB-A3C9E510453F}" type="datetimeFigureOut">
              <a:rPr lang="en-US" smtClean="0"/>
              <a:t>1/7/2026</a:t>
            </a:fld>
            <a:endParaRPr lang="en-US"/>
          </a:p>
        </p:txBody>
      </p:sp>
      <p:sp>
        <p:nvSpPr>
          <p:cNvPr id="5" name="Footer Placeholder 4">
            <a:extLst>
              <a:ext uri="{FF2B5EF4-FFF2-40B4-BE49-F238E27FC236}">
                <a16:creationId xmlns:a16="http://schemas.microsoft.com/office/drawing/2014/main" id="{F876B6F6-8FBA-D07A-6D2A-32A7970DB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F7C61-231A-DB20-D2EB-389939D0F027}"/>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2751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5ADD-1987-0AE9-EE53-4F1D955B2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A1251E-62FA-5104-9F4D-73595AA472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B75D8D-3E14-F9D0-D9EA-B7BCA8E3A2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E2CD40-4F4D-58D3-6B7C-56A580DE14BB}"/>
              </a:ext>
            </a:extLst>
          </p:cNvPr>
          <p:cNvSpPr>
            <a:spLocks noGrp="1"/>
          </p:cNvSpPr>
          <p:nvPr>
            <p:ph type="dt" sz="half" idx="10"/>
          </p:nvPr>
        </p:nvSpPr>
        <p:spPr/>
        <p:txBody>
          <a:bodyPr/>
          <a:lstStyle/>
          <a:p>
            <a:fld id="{CE465950-E257-42D6-87CB-A3C9E510453F}" type="datetimeFigureOut">
              <a:rPr lang="en-US" smtClean="0"/>
              <a:t>1/7/2026</a:t>
            </a:fld>
            <a:endParaRPr lang="en-US"/>
          </a:p>
        </p:txBody>
      </p:sp>
      <p:sp>
        <p:nvSpPr>
          <p:cNvPr id="6" name="Footer Placeholder 5">
            <a:extLst>
              <a:ext uri="{FF2B5EF4-FFF2-40B4-BE49-F238E27FC236}">
                <a16:creationId xmlns:a16="http://schemas.microsoft.com/office/drawing/2014/main" id="{9DC8226D-8F2F-D881-BBB0-4870471B3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8D5AB-4EBB-1FCF-2F91-51397B7EDA96}"/>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122397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871D-74A9-C8CE-27F2-5AE718B379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CEC993-BF7E-D34D-5E8D-D94B45179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D491EF-07A6-CE79-AF4A-057405CE0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F5B0A8-9BC4-36CD-C8CD-178D286631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11B945-F0D9-4E90-5E9B-E4982D2CC7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FA08A5-AC10-D88C-D113-4D26D8D60F07}"/>
              </a:ext>
            </a:extLst>
          </p:cNvPr>
          <p:cNvSpPr>
            <a:spLocks noGrp="1"/>
          </p:cNvSpPr>
          <p:nvPr>
            <p:ph type="dt" sz="half" idx="10"/>
          </p:nvPr>
        </p:nvSpPr>
        <p:spPr/>
        <p:txBody>
          <a:bodyPr/>
          <a:lstStyle/>
          <a:p>
            <a:fld id="{CE465950-E257-42D6-87CB-A3C9E510453F}" type="datetimeFigureOut">
              <a:rPr lang="en-US" smtClean="0"/>
              <a:t>1/7/2026</a:t>
            </a:fld>
            <a:endParaRPr lang="en-US"/>
          </a:p>
        </p:txBody>
      </p:sp>
      <p:sp>
        <p:nvSpPr>
          <p:cNvPr id="8" name="Footer Placeholder 7">
            <a:extLst>
              <a:ext uri="{FF2B5EF4-FFF2-40B4-BE49-F238E27FC236}">
                <a16:creationId xmlns:a16="http://schemas.microsoft.com/office/drawing/2014/main" id="{39E4F0BF-A54D-12CD-46C2-BE6C77723F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78287A-84CD-4085-A0A0-500AA6948AA3}"/>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40398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40217-80D6-A414-CF8B-F532A84615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FD4CF1-2DD1-236F-62F3-083F95A3CC3A}"/>
              </a:ext>
            </a:extLst>
          </p:cNvPr>
          <p:cNvSpPr>
            <a:spLocks noGrp="1"/>
          </p:cNvSpPr>
          <p:nvPr>
            <p:ph type="dt" sz="half" idx="10"/>
          </p:nvPr>
        </p:nvSpPr>
        <p:spPr/>
        <p:txBody>
          <a:bodyPr/>
          <a:lstStyle/>
          <a:p>
            <a:fld id="{CE465950-E257-42D6-87CB-A3C9E510453F}" type="datetimeFigureOut">
              <a:rPr lang="en-US" smtClean="0"/>
              <a:t>1/7/2026</a:t>
            </a:fld>
            <a:endParaRPr lang="en-US"/>
          </a:p>
        </p:txBody>
      </p:sp>
      <p:sp>
        <p:nvSpPr>
          <p:cNvPr id="4" name="Footer Placeholder 3">
            <a:extLst>
              <a:ext uri="{FF2B5EF4-FFF2-40B4-BE49-F238E27FC236}">
                <a16:creationId xmlns:a16="http://schemas.microsoft.com/office/drawing/2014/main" id="{9D581FCF-D090-09B7-9FCF-3C6FF6FF37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DC95FC-D850-8D70-384B-97F419010107}"/>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326199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008C81-2B0A-EB87-8413-26794218B2AC}"/>
              </a:ext>
            </a:extLst>
          </p:cNvPr>
          <p:cNvSpPr>
            <a:spLocks noGrp="1"/>
          </p:cNvSpPr>
          <p:nvPr>
            <p:ph type="dt" sz="half" idx="10"/>
          </p:nvPr>
        </p:nvSpPr>
        <p:spPr/>
        <p:txBody>
          <a:bodyPr/>
          <a:lstStyle/>
          <a:p>
            <a:fld id="{CE465950-E257-42D6-87CB-A3C9E510453F}" type="datetimeFigureOut">
              <a:rPr lang="en-US" smtClean="0"/>
              <a:t>1/7/2026</a:t>
            </a:fld>
            <a:endParaRPr lang="en-US"/>
          </a:p>
        </p:txBody>
      </p:sp>
      <p:sp>
        <p:nvSpPr>
          <p:cNvPr id="3" name="Footer Placeholder 2">
            <a:extLst>
              <a:ext uri="{FF2B5EF4-FFF2-40B4-BE49-F238E27FC236}">
                <a16:creationId xmlns:a16="http://schemas.microsoft.com/office/drawing/2014/main" id="{22472665-B0A2-A48D-FE86-F6FD6275CF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FCF19D-E504-673D-925E-8B281B332101}"/>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365188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6730-E2D5-9D5A-110E-47792EFFC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26BFFE-9AD8-9837-CCB2-AD8D577DE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E03AF-1B38-31D8-89FB-89EB10982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25CEF4-2E29-2E86-F298-FAFD036CAFB8}"/>
              </a:ext>
            </a:extLst>
          </p:cNvPr>
          <p:cNvSpPr>
            <a:spLocks noGrp="1"/>
          </p:cNvSpPr>
          <p:nvPr>
            <p:ph type="dt" sz="half" idx="10"/>
          </p:nvPr>
        </p:nvSpPr>
        <p:spPr/>
        <p:txBody>
          <a:bodyPr/>
          <a:lstStyle/>
          <a:p>
            <a:fld id="{CE465950-E257-42D6-87CB-A3C9E510453F}" type="datetimeFigureOut">
              <a:rPr lang="en-US" smtClean="0"/>
              <a:t>1/7/2026</a:t>
            </a:fld>
            <a:endParaRPr lang="en-US"/>
          </a:p>
        </p:txBody>
      </p:sp>
      <p:sp>
        <p:nvSpPr>
          <p:cNvPr id="6" name="Footer Placeholder 5">
            <a:extLst>
              <a:ext uri="{FF2B5EF4-FFF2-40B4-BE49-F238E27FC236}">
                <a16:creationId xmlns:a16="http://schemas.microsoft.com/office/drawing/2014/main" id="{48778110-9287-AABE-6869-193BEB805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6877F-2E2B-E36D-5FEA-39A1674F4635}"/>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311860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F5C7-854D-9A21-6CE0-8CC1E6D0A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686F09-24C4-F804-9B25-9BA0E8DD6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93C08B-1EAD-0868-6397-61072989F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2F3C9-CD57-72F7-F124-8B861DDE5F92}"/>
              </a:ext>
            </a:extLst>
          </p:cNvPr>
          <p:cNvSpPr>
            <a:spLocks noGrp="1"/>
          </p:cNvSpPr>
          <p:nvPr>
            <p:ph type="dt" sz="half" idx="10"/>
          </p:nvPr>
        </p:nvSpPr>
        <p:spPr/>
        <p:txBody>
          <a:bodyPr/>
          <a:lstStyle/>
          <a:p>
            <a:fld id="{CE465950-E257-42D6-87CB-A3C9E510453F}" type="datetimeFigureOut">
              <a:rPr lang="en-US" smtClean="0"/>
              <a:t>1/7/2026</a:t>
            </a:fld>
            <a:endParaRPr lang="en-US"/>
          </a:p>
        </p:txBody>
      </p:sp>
      <p:sp>
        <p:nvSpPr>
          <p:cNvPr id="6" name="Footer Placeholder 5">
            <a:extLst>
              <a:ext uri="{FF2B5EF4-FFF2-40B4-BE49-F238E27FC236}">
                <a16:creationId xmlns:a16="http://schemas.microsoft.com/office/drawing/2014/main" id="{6E8A39AF-52EC-1684-8A2C-1F5CA914B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6833A-8511-5B61-FA8E-180EB339B870}"/>
              </a:ext>
            </a:extLst>
          </p:cNvPr>
          <p:cNvSpPr>
            <a:spLocks noGrp="1"/>
          </p:cNvSpPr>
          <p:nvPr>
            <p:ph type="sldNum" sz="quarter" idx="12"/>
          </p:nvPr>
        </p:nvSpPr>
        <p:spPr/>
        <p:txBody>
          <a:bodyPr/>
          <a:lstStyle/>
          <a:p>
            <a:fld id="{1A6FD214-2AE2-4741-98EF-B0457EED89BD}" type="slidenum">
              <a:rPr lang="en-US" smtClean="0"/>
              <a:t>‹#›</a:t>
            </a:fld>
            <a:endParaRPr lang="en-US"/>
          </a:p>
        </p:txBody>
      </p:sp>
    </p:spTree>
    <p:extLst>
      <p:ext uri="{BB962C8B-B14F-4D97-AF65-F5344CB8AC3E}">
        <p14:creationId xmlns:p14="http://schemas.microsoft.com/office/powerpoint/2010/main" val="422803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E13594-FBC1-7E6E-F3BF-E18AC1F1B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AC824-5DD1-040C-E647-83B951C60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B20CD-843F-6A5C-7109-15FF51A614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465950-E257-42D6-87CB-A3C9E510453F}" type="datetimeFigureOut">
              <a:rPr lang="en-US" smtClean="0"/>
              <a:t>1/7/2026</a:t>
            </a:fld>
            <a:endParaRPr lang="en-US"/>
          </a:p>
        </p:txBody>
      </p:sp>
      <p:sp>
        <p:nvSpPr>
          <p:cNvPr id="5" name="Footer Placeholder 4">
            <a:extLst>
              <a:ext uri="{FF2B5EF4-FFF2-40B4-BE49-F238E27FC236}">
                <a16:creationId xmlns:a16="http://schemas.microsoft.com/office/drawing/2014/main" id="{CBBA9430-1D13-F691-8D81-DE80E2461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840A78A-27C1-BB33-02CC-66FDDE21A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6FD214-2AE2-4741-98EF-B0457EED89BD}" type="slidenum">
              <a:rPr lang="en-US" smtClean="0"/>
              <a:t>‹#›</a:t>
            </a:fld>
            <a:endParaRPr lang="en-US"/>
          </a:p>
        </p:txBody>
      </p:sp>
    </p:spTree>
    <p:extLst>
      <p:ext uri="{BB962C8B-B14F-4D97-AF65-F5344CB8AC3E}">
        <p14:creationId xmlns:p14="http://schemas.microsoft.com/office/powerpoint/2010/main" val="21108611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9.svg"/><Relationship Id="rId9" Type="http://schemas.openxmlformats.org/officeDocument/2006/relationships/image" Target="../media/image22.gif"/></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13406" y="1737139"/>
            <a:ext cx="3385327" cy="338532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795AC6">
                    <a:alpha val="4500"/>
                  </a:srgbClr>
                </a:gs>
                <a:gs pos="100000">
                  <a:srgbClr val="5540FF">
                    <a:alpha val="100000"/>
                  </a:srgbClr>
                </a:gs>
              </a:gsLst>
              <a:lin ang="0"/>
            </a:gradFill>
          </p:spPr>
          <p:txBody>
            <a:bodyPr/>
            <a:lstStyle/>
            <a:p>
              <a:endParaRPr lang="en-US"/>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rot="-2165946">
            <a:off x="5705574" y="338076"/>
            <a:ext cx="6181905" cy="6061570"/>
            <a:chOff x="0" y="0"/>
            <a:chExt cx="812800" cy="796978"/>
          </a:xfrm>
        </p:grpSpPr>
        <p:sp>
          <p:nvSpPr>
            <p:cNvPr id="6" name="Freeform 6"/>
            <p:cNvSpPr/>
            <p:nvPr/>
          </p:nvSpPr>
          <p:spPr>
            <a:xfrm>
              <a:off x="0" y="0"/>
              <a:ext cx="812800" cy="796978"/>
            </a:xfrm>
            <a:custGeom>
              <a:avLst/>
              <a:gdLst/>
              <a:ahLst/>
              <a:cxnLst/>
              <a:rect l="l" t="t" r="r" b="b"/>
              <a:pathLst>
                <a:path w="812800" h="796978">
                  <a:moveTo>
                    <a:pt x="406400" y="0"/>
                  </a:moveTo>
                  <a:cubicBezTo>
                    <a:pt x="181951" y="0"/>
                    <a:pt x="0" y="178410"/>
                    <a:pt x="0" y="398489"/>
                  </a:cubicBezTo>
                  <a:cubicBezTo>
                    <a:pt x="0" y="618569"/>
                    <a:pt x="181951" y="796978"/>
                    <a:pt x="406400" y="796978"/>
                  </a:cubicBezTo>
                  <a:cubicBezTo>
                    <a:pt x="630849" y="796978"/>
                    <a:pt x="812800" y="618569"/>
                    <a:pt x="812800" y="398489"/>
                  </a:cubicBezTo>
                  <a:cubicBezTo>
                    <a:pt x="812800" y="178410"/>
                    <a:pt x="630849" y="0"/>
                    <a:pt x="406400" y="0"/>
                  </a:cubicBezTo>
                  <a:close/>
                </a:path>
              </a:pathLst>
            </a:custGeom>
            <a:solidFill>
              <a:srgbClr val="000000">
                <a:alpha val="0"/>
              </a:srgbClr>
            </a:solidFill>
            <a:ln w="28575" cap="sq">
              <a:gradFill>
                <a:gsLst>
                  <a:gs pos="0">
                    <a:srgbClr val="795AC6">
                      <a:alpha val="4500"/>
                    </a:srgbClr>
                  </a:gs>
                  <a:gs pos="100000">
                    <a:srgbClr val="5540FF">
                      <a:alpha val="100000"/>
                    </a:srgbClr>
                  </a:gs>
                </a:gsLst>
                <a:lin ang="0"/>
              </a:gradFill>
              <a:prstDash val="solid"/>
              <a:miter/>
            </a:ln>
          </p:spPr>
          <p:txBody>
            <a:bodyPr/>
            <a:lstStyle/>
            <a:p>
              <a:endParaRPr lang="en-US"/>
            </a:p>
          </p:txBody>
        </p:sp>
        <p:sp>
          <p:nvSpPr>
            <p:cNvPr id="7" name="TextBox 7"/>
            <p:cNvSpPr txBox="1"/>
            <p:nvPr/>
          </p:nvSpPr>
          <p:spPr>
            <a:xfrm>
              <a:off x="76200" y="36617"/>
              <a:ext cx="660400" cy="68564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rot="-10694109">
            <a:off x="6083972" y="749450"/>
            <a:ext cx="5342825" cy="5238823"/>
            <a:chOff x="0" y="0"/>
            <a:chExt cx="812800" cy="796978"/>
          </a:xfrm>
        </p:grpSpPr>
        <p:sp>
          <p:nvSpPr>
            <p:cNvPr id="9" name="Freeform 9"/>
            <p:cNvSpPr/>
            <p:nvPr/>
          </p:nvSpPr>
          <p:spPr>
            <a:xfrm>
              <a:off x="0" y="0"/>
              <a:ext cx="812800" cy="796978"/>
            </a:xfrm>
            <a:custGeom>
              <a:avLst/>
              <a:gdLst/>
              <a:ahLst/>
              <a:cxnLst/>
              <a:rect l="l" t="t" r="r" b="b"/>
              <a:pathLst>
                <a:path w="812800" h="796978">
                  <a:moveTo>
                    <a:pt x="406400" y="0"/>
                  </a:moveTo>
                  <a:cubicBezTo>
                    <a:pt x="181951" y="0"/>
                    <a:pt x="0" y="178410"/>
                    <a:pt x="0" y="398489"/>
                  </a:cubicBezTo>
                  <a:cubicBezTo>
                    <a:pt x="0" y="618569"/>
                    <a:pt x="181951" y="796978"/>
                    <a:pt x="406400" y="796978"/>
                  </a:cubicBezTo>
                  <a:cubicBezTo>
                    <a:pt x="630849" y="796978"/>
                    <a:pt x="812800" y="618569"/>
                    <a:pt x="812800" y="398489"/>
                  </a:cubicBezTo>
                  <a:cubicBezTo>
                    <a:pt x="812800" y="178410"/>
                    <a:pt x="630849" y="0"/>
                    <a:pt x="406400" y="0"/>
                  </a:cubicBezTo>
                  <a:close/>
                </a:path>
              </a:pathLst>
            </a:custGeom>
            <a:solidFill>
              <a:srgbClr val="000000">
                <a:alpha val="0"/>
              </a:srgbClr>
            </a:solidFill>
            <a:ln w="28575" cap="sq">
              <a:gradFill>
                <a:gsLst>
                  <a:gs pos="0">
                    <a:srgbClr val="795AC6">
                      <a:alpha val="4500"/>
                    </a:srgbClr>
                  </a:gs>
                  <a:gs pos="100000">
                    <a:srgbClr val="C6BFFF">
                      <a:alpha val="100000"/>
                    </a:srgbClr>
                  </a:gs>
                </a:gsLst>
                <a:lin ang="0"/>
              </a:gradFill>
              <a:prstDash val="solid"/>
              <a:miter/>
            </a:ln>
          </p:spPr>
          <p:txBody>
            <a:bodyPr/>
            <a:lstStyle/>
            <a:p>
              <a:endParaRPr lang="en-US"/>
            </a:p>
          </p:txBody>
        </p:sp>
        <p:sp>
          <p:nvSpPr>
            <p:cNvPr id="10" name="TextBox 10"/>
            <p:cNvSpPr txBox="1"/>
            <p:nvPr/>
          </p:nvSpPr>
          <p:spPr>
            <a:xfrm>
              <a:off x="76200" y="36617"/>
              <a:ext cx="660400" cy="685645"/>
            </a:xfrm>
            <a:prstGeom prst="rect">
              <a:avLst/>
            </a:prstGeom>
          </p:spPr>
          <p:txBody>
            <a:bodyPr lIns="33867" tIns="33867" rIns="33867" bIns="33867" rtlCol="0" anchor="ctr"/>
            <a:lstStyle/>
            <a:p>
              <a:pPr algn="ctr">
                <a:lnSpc>
                  <a:spcPts val="1773"/>
                </a:lnSpc>
                <a:spcBef>
                  <a:spcPct val="0"/>
                </a:spcBef>
              </a:pPr>
              <a:endParaRPr sz="1200"/>
            </a:p>
          </p:txBody>
        </p:sp>
      </p:grpSp>
      <p:sp>
        <p:nvSpPr>
          <p:cNvPr id="11" name="Freeform 11"/>
          <p:cNvSpPr/>
          <p:nvPr/>
        </p:nvSpPr>
        <p:spPr>
          <a:xfrm>
            <a:off x="-7240890" y="3065353"/>
            <a:ext cx="10202915" cy="10202915"/>
          </a:xfrm>
          <a:custGeom>
            <a:avLst/>
            <a:gdLst/>
            <a:ahLst/>
            <a:cxnLst/>
            <a:rect l="l" t="t" r="r" b="b"/>
            <a:pathLst>
              <a:path w="15304372" h="15304372">
                <a:moveTo>
                  <a:pt x="0" y="0"/>
                </a:moveTo>
                <a:lnTo>
                  <a:pt x="15304372" y="0"/>
                </a:lnTo>
                <a:lnTo>
                  <a:pt x="15304372" y="15304372"/>
                </a:lnTo>
                <a:lnTo>
                  <a:pt x="0" y="15304372"/>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4" name="Group 14"/>
          <p:cNvGrpSpPr/>
          <p:nvPr/>
        </p:nvGrpSpPr>
        <p:grpSpPr>
          <a:xfrm>
            <a:off x="-1274592" y="3065353"/>
            <a:ext cx="7560409" cy="2126101"/>
            <a:chOff x="0" y="-179481"/>
            <a:chExt cx="2484475" cy="698672"/>
          </a:xfrm>
        </p:grpSpPr>
        <p:sp>
          <p:nvSpPr>
            <p:cNvPr id="15" name="Freeform 15"/>
            <p:cNvSpPr/>
            <p:nvPr/>
          </p:nvSpPr>
          <p:spPr>
            <a:xfrm>
              <a:off x="264127" y="-179481"/>
              <a:ext cx="2220348" cy="519191"/>
            </a:xfrm>
            <a:custGeom>
              <a:avLst/>
              <a:gdLst/>
              <a:ahLst/>
              <a:cxnLst/>
              <a:rect l="l" t="t" r="r" b="b"/>
              <a:pathLst>
                <a:path w="2220348" h="519191">
                  <a:moveTo>
                    <a:pt x="0" y="0"/>
                  </a:moveTo>
                  <a:lnTo>
                    <a:pt x="2220348" y="0"/>
                  </a:lnTo>
                  <a:lnTo>
                    <a:pt x="2220348" y="519191"/>
                  </a:lnTo>
                  <a:lnTo>
                    <a:pt x="0" y="519191"/>
                  </a:lnTo>
                  <a:close/>
                </a:path>
              </a:pathLst>
            </a:custGeom>
            <a:gradFill rotWithShape="1">
              <a:gsLst>
                <a:gs pos="0">
                  <a:srgbClr val="3428BA">
                    <a:alpha val="100000"/>
                  </a:srgbClr>
                </a:gs>
                <a:gs pos="100000">
                  <a:srgbClr val="5FA2DB">
                    <a:alpha val="100000"/>
                  </a:srgbClr>
                </a:gs>
              </a:gsLst>
              <a:lin ang="0"/>
            </a:gradFill>
          </p:spPr>
          <p:txBody>
            <a:bodyPr/>
            <a:lstStyle/>
            <a:p>
              <a:r>
                <a:rPr lang="en-US" sz="3200" b="1" dirty="0"/>
                <a:t>small language model for Sri Lankan legal application</a:t>
              </a:r>
            </a:p>
          </p:txBody>
        </p:sp>
        <p:sp>
          <p:nvSpPr>
            <p:cNvPr id="16" name="TextBox 16"/>
            <p:cNvSpPr txBox="1"/>
            <p:nvPr/>
          </p:nvSpPr>
          <p:spPr>
            <a:xfrm>
              <a:off x="0" y="-38100"/>
              <a:ext cx="2220348" cy="557291"/>
            </a:xfrm>
            <a:prstGeom prst="rect">
              <a:avLst/>
            </a:prstGeom>
          </p:spPr>
          <p:txBody>
            <a:bodyPr lIns="33867" tIns="33867" rIns="33867" bIns="33867" rtlCol="0" anchor="ctr"/>
            <a:lstStyle/>
            <a:p>
              <a:pPr algn="ctr">
                <a:lnSpc>
                  <a:spcPts val="1773"/>
                </a:lnSpc>
              </a:pPr>
              <a:endParaRPr sz="1200"/>
            </a:p>
          </p:txBody>
        </p:sp>
      </p:grpSp>
      <p:pic>
        <p:nvPicPr>
          <p:cNvPr id="22" name="Picture 21">
            <a:extLst>
              <a:ext uri="{FF2B5EF4-FFF2-40B4-BE49-F238E27FC236}">
                <a16:creationId xmlns:a16="http://schemas.microsoft.com/office/drawing/2014/main" id="{6DFE6298-365B-EF3D-9CF6-B2FABB98A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3387" y="1684376"/>
            <a:ext cx="3730222" cy="3238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2" name="Group 3">
            <a:extLst>
              <a:ext uri="{FF2B5EF4-FFF2-40B4-BE49-F238E27FC236}">
                <a16:creationId xmlns:a16="http://schemas.microsoft.com/office/drawing/2014/main" id="{F31A04FA-9B39-5237-9C3F-1A5B01DFD418}"/>
              </a:ext>
            </a:extLst>
          </p:cNvPr>
          <p:cNvGrpSpPr/>
          <p:nvPr/>
        </p:nvGrpSpPr>
        <p:grpSpPr>
          <a:xfrm>
            <a:off x="2229191" y="4572102"/>
            <a:ext cx="4057453" cy="639671"/>
            <a:chOff x="0" y="0"/>
            <a:chExt cx="2580798" cy="442197"/>
          </a:xfrm>
        </p:grpSpPr>
        <p:sp>
          <p:nvSpPr>
            <p:cNvPr id="13" name="Freeform 4">
              <a:extLst>
                <a:ext uri="{FF2B5EF4-FFF2-40B4-BE49-F238E27FC236}">
                  <a16:creationId xmlns:a16="http://schemas.microsoft.com/office/drawing/2014/main" id="{A5F43CC7-967C-FA8E-B916-5FF1444BF1EA}"/>
                </a:ext>
              </a:extLst>
            </p:cNvPr>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5">
              <a:extLst>
                <a:ext uri="{FF2B5EF4-FFF2-40B4-BE49-F238E27FC236}">
                  <a16:creationId xmlns:a16="http://schemas.microsoft.com/office/drawing/2014/main" id="{48DE9108-8C38-F00F-BE68-3E87FC615C50}"/>
                </a:ext>
              </a:extLst>
            </p:cNvPr>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19" name="TextBox 18">
            <a:extLst>
              <a:ext uri="{FF2B5EF4-FFF2-40B4-BE49-F238E27FC236}">
                <a16:creationId xmlns:a16="http://schemas.microsoft.com/office/drawing/2014/main" id="{1EB70F4F-3C3B-D32B-5C84-5F04BB7367A5}"/>
              </a:ext>
            </a:extLst>
          </p:cNvPr>
          <p:cNvSpPr txBox="1"/>
          <p:nvPr/>
        </p:nvSpPr>
        <p:spPr>
          <a:xfrm>
            <a:off x="2914288" y="4733702"/>
            <a:ext cx="3426626" cy="400110"/>
          </a:xfrm>
          <a:prstGeom prst="rect">
            <a:avLst/>
          </a:prstGeom>
          <a:noFill/>
        </p:spPr>
        <p:txBody>
          <a:bodyPr wrap="square">
            <a:spAutoFit/>
          </a:bodyPr>
          <a:lstStyle/>
          <a:p>
            <a:r>
              <a:rPr lang="en-US" sz="2000" b="1" kern="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25-26J-240</a:t>
            </a:r>
            <a:endParaRPr 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0974E-3B6B-7F86-824E-0E9FD4337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23B53-5B5C-2A94-8B62-97AE94E6F01F}"/>
              </a:ext>
            </a:extLst>
          </p:cNvPr>
          <p:cNvSpPr>
            <a:spLocks noGrp="1"/>
          </p:cNvSpPr>
          <p:nvPr>
            <p:ph type="title"/>
          </p:nvPr>
        </p:nvSpPr>
        <p:spPr>
          <a:xfrm>
            <a:off x="3533130" y="225467"/>
            <a:ext cx="5349614" cy="817418"/>
          </a:xfrm>
        </p:spPr>
        <p:txBody>
          <a:bodyPr>
            <a:noAutofit/>
          </a:bodyPr>
          <a:lstStyle/>
          <a:p>
            <a:pPr algn="l"/>
            <a:r>
              <a:rPr lang="en-US" sz="2400"/>
              <a:t>Design Excellence Architecture diagram</a:t>
            </a:r>
            <a:endParaRPr lang="en-US" sz="2400" dirty="0"/>
          </a:p>
        </p:txBody>
      </p:sp>
      <p:sp>
        <p:nvSpPr>
          <p:cNvPr id="5" name="Freeform 15">
            <a:extLst>
              <a:ext uri="{FF2B5EF4-FFF2-40B4-BE49-F238E27FC236}">
                <a16:creationId xmlns:a16="http://schemas.microsoft.com/office/drawing/2014/main" id="{B34F0F18-63C7-9F8F-5558-3C4B43F2A451}"/>
              </a:ext>
            </a:extLst>
          </p:cNvPr>
          <p:cNvSpPr>
            <a:spLocks noGrp="1"/>
          </p:cNvSpPr>
          <p:nvPr>
            <p:ph sz="half" idx="2"/>
          </p:nvPr>
        </p:nvSpPr>
        <p:spPr>
          <a:xfrm>
            <a:off x="1219201" y="1465006"/>
            <a:ext cx="10134600" cy="4711957"/>
          </a:xfrm>
          <a:custGeom>
            <a:avLst/>
            <a:gdLst/>
            <a:ahLst/>
            <a:cxnLst/>
            <a:rect l="l" t="t" r="r" b="b"/>
            <a:pathLst>
              <a:path w="12423632" h="5176545">
                <a:moveTo>
                  <a:pt x="0" y="0"/>
                </a:moveTo>
                <a:lnTo>
                  <a:pt x="12423632" y="0"/>
                </a:lnTo>
                <a:lnTo>
                  <a:pt x="12423632" y="5176545"/>
                </a:lnTo>
                <a:lnTo>
                  <a:pt x="0" y="5176545"/>
                </a:lnTo>
                <a:lnTo>
                  <a:pt x="0" y="0"/>
                </a:lnTo>
                <a:close/>
              </a:path>
            </a:pathLst>
          </a:custGeom>
          <a:blipFill>
            <a:blip r:embed="rId2"/>
            <a:stretch>
              <a:fillRect t="-44647" b="-24851"/>
            </a:stretch>
          </a:blipFill>
        </p:spPr>
        <p:txBody>
          <a:bodyPr/>
          <a:lstStyle/>
          <a:p>
            <a:pPr marL="0" indent="0">
              <a:buNone/>
            </a:pPr>
            <a:r>
              <a:rPr lang="en-US"/>
              <a:t>.</a:t>
            </a:r>
            <a:endParaRPr lang="en-US" dirty="0"/>
          </a:p>
        </p:txBody>
      </p:sp>
      <p:grpSp>
        <p:nvGrpSpPr>
          <p:cNvPr id="3" name="Group 8">
            <a:extLst>
              <a:ext uri="{FF2B5EF4-FFF2-40B4-BE49-F238E27FC236}">
                <a16:creationId xmlns:a16="http://schemas.microsoft.com/office/drawing/2014/main" id="{86C5F0D8-CD4A-B3DB-7F63-8E2325F7620A}"/>
              </a:ext>
            </a:extLst>
          </p:cNvPr>
          <p:cNvGrpSpPr/>
          <p:nvPr/>
        </p:nvGrpSpPr>
        <p:grpSpPr>
          <a:xfrm>
            <a:off x="3035798" y="5958373"/>
            <a:ext cx="6816365" cy="1320167"/>
            <a:chOff x="0" y="0"/>
            <a:chExt cx="13632730" cy="2640335"/>
          </a:xfrm>
        </p:grpSpPr>
        <p:sp>
          <p:nvSpPr>
            <p:cNvPr id="4" name="Freeform 9">
              <a:extLst>
                <a:ext uri="{FF2B5EF4-FFF2-40B4-BE49-F238E27FC236}">
                  <a16:creationId xmlns:a16="http://schemas.microsoft.com/office/drawing/2014/main" id="{2FBCC51C-0BA0-1C32-914F-2EE7D9B28ABA}"/>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6" name="TextBox 10">
              <a:extLst>
                <a:ext uri="{FF2B5EF4-FFF2-40B4-BE49-F238E27FC236}">
                  <a16:creationId xmlns:a16="http://schemas.microsoft.com/office/drawing/2014/main" id="{6854ABA5-4B73-725A-B7A0-9AD6D84580C1}"/>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latin typeface="Times New Roman"/>
                  <a:ea typeface="Times New Roman"/>
                  <a:cs typeface="Times New Roman"/>
                  <a:sym typeface="Times New Roman"/>
                </a:rPr>
                <a:t>IT22030412  |     </a:t>
              </a:r>
              <a:r>
                <a:rPr lang="en-US" dirty="0" err="1">
                  <a:latin typeface="Times New Roman"/>
                  <a:ea typeface="Times New Roman"/>
                  <a:cs typeface="Times New Roman"/>
                  <a:sym typeface="Times New Roman"/>
                </a:rPr>
                <a:t>A.Thuvaraga</a:t>
              </a:r>
              <a:r>
                <a:rPr lang="en-US" dirty="0">
                  <a:latin typeface="Times New Roman"/>
                  <a:ea typeface="Times New Roman"/>
                  <a:cs typeface="Times New Roman"/>
                  <a:sym typeface="Times New Roman"/>
                </a:rPr>
                <a:t> </a:t>
              </a:r>
              <a:r>
                <a:rPr lang="en-US" dirty="0">
                  <a:solidFill>
                    <a:srgbClr val="000000"/>
                  </a:solidFill>
                  <a:latin typeface="Cambria"/>
                  <a:ea typeface="Cambria"/>
                  <a:cs typeface="Cambria"/>
                  <a:sym typeface="Cambria"/>
                </a:rPr>
                <a:t>|    25-26J-240</a:t>
              </a:r>
            </a:p>
          </p:txBody>
        </p:sp>
      </p:grpSp>
      <p:sp>
        <p:nvSpPr>
          <p:cNvPr id="7" name="TextBox 42">
            <a:extLst>
              <a:ext uri="{FF2B5EF4-FFF2-40B4-BE49-F238E27FC236}">
                <a16:creationId xmlns:a16="http://schemas.microsoft.com/office/drawing/2014/main" id="{4E45B223-6BE7-3E2C-23FE-F93F97BD8BB2}"/>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8" name="TextBox 43">
            <a:extLst>
              <a:ext uri="{FF2B5EF4-FFF2-40B4-BE49-F238E27FC236}">
                <a16:creationId xmlns:a16="http://schemas.microsoft.com/office/drawing/2014/main" id="{13B22760-F257-2EC5-4BCC-FE0985A3A079}"/>
              </a:ext>
            </a:extLst>
          </p:cNvPr>
          <p:cNvSpPr txBox="1"/>
          <p:nvPr/>
        </p:nvSpPr>
        <p:spPr>
          <a:xfrm>
            <a:off x="11886856" y="6583303"/>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8</a:t>
            </a:r>
          </a:p>
          <a:p>
            <a:pPr>
              <a:lnSpc>
                <a:spcPts val="1440"/>
              </a:lnSpc>
            </a:pPr>
            <a:endParaRPr lang="en-US" sz="1200" b="1" dirty="0">
              <a:solidFill>
                <a:srgbClr val="000000"/>
              </a:solidFill>
              <a:latin typeface="Cambria Bold"/>
              <a:ea typeface="Cambria Bold"/>
              <a:cs typeface="Cambria Bold"/>
              <a:sym typeface="Cambria Bold"/>
            </a:endParaRPr>
          </a:p>
        </p:txBody>
      </p:sp>
    </p:spTree>
    <p:extLst>
      <p:ext uri="{BB962C8B-B14F-4D97-AF65-F5344CB8AC3E}">
        <p14:creationId xmlns:p14="http://schemas.microsoft.com/office/powerpoint/2010/main" val="44577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22678" y="215087"/>
            <a:ext cx="11914226" cy="11914226"/>
          </a:xfrm>
          <a:custGeom>
            <a:avLst/>
            <a:gdLst/>
            <a:ahLst/>
            <a:cxnLst/>
            <a:rect l="l" t="t" r="r" b="b"/>
            <a:pathLst>
              <a:path w="17871339" h="17871339">
                <a:moveTo>
                  <a:pt x="0" y="0"/>
                </a:moveTo>
                <a:lnTo>
                  <a:pt x="17871339" y="0"/>
                </a:lnTo>
                <a:lnTo>
                  <a:pt x="17871339" y="17871340"/>
                </a:lnTo>
                <a:lnTo>
                  <a:pt x="0" y="17871340"/>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676672" y="3540772"/>
            <a:ext cx="7948527" cy="1236813"/>
            <a:chOff x="0" y="0"/>
            <a:chExt cx="2580798" cy="442197"/>
          </a:xfrm>
        </p:grpSpPr>
        <p:sp>
          <p:nvSpPr>
            <p:cNvPr id="4" name="Freeform 4"/>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5" name="TextBox 5"/>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6" name="AutoShape 6"/>
          <p:cNvSpPr/>
          <p:nvPr/>
        </p:nvSpPr>
        <p:spPr>
          <a:xfrm flipV="1">
            <a:off x="1116498" y="909079"/>
            <a:ext cx="1422867" cy="0"/>
          </a:xfrm>
          <a:prstGeom prst="line">
            <a:avLst/>
          </a:prstGeom>
          <a:ln w="142875" cap="flat">
            <a:gradFill>
              <a:gsLst>
                <a:gs pos="0">
                  <a:srgbClr val="795AC6">
                    <a:alpha val="4500"/>
                  </a:srgbClr>
                </a:gs>
                <a:gs pos="100000">
                  <a:srgbClr val="5540FF">
                    <a:alpha val="100000"/>
                  </a:srgbClr>
                </a:gs>
              </a:gsLst>
              <a:lin ang="0"/>
            </a:gradFill>
            <a:prstDash val="solid"/>
            <a:headEnd type="none" w="sm" len="sm"/>
            <a:tailEnd type="none" w="sm" len="sm"/>
          </a:ln>
        </p:spPr>
        <p:txBody>
          <a:bodyPr/>
          <a:lstStyle/>
          <a:p>
            <a:endParaRPr lang="en-US"/>
          </a:p>
        </p:txBody>
      </p:sp>
      <p:sp>
        <p:nvSpPr>
          <p:cNvPr id="7" name="TextBox 7"/>
          <p:cNvSpPr txBox="1"/>
          <p:nvPr/>
        </p:nvSpPr>
        <p:spPr>
          <a:xfrm>
            <a:off x="113415" y="3829499"/>
            <a:ext cx="6935971" cy="700705"/>
          </a:xfrm>
          <a:prstGeom prst="rect">
            <a:avLst/>
          </a:prstGeom>
        </p:spPr>
        <p:txBody>
          <a:bodyPr wrap="square" lIns="0" tIns="0" rIns="0" bIns="0" rtlCol="0" anchor="t">
            <a:spAutoFit/>
          </a:bodyPr>
          <a:lstStyle/>
          <a:p>
            <a:pPr>
              <a:lnSpc>
                <a:spcPts val="2745"/>
              </a:lnSpc>
              <a:spcBef>
                <a:spcPct val="0"/>
              </a:spcBef>
            </a:pPr>
            <a:r>
              <a:rPr lang="en-US" sz="2800" b="1" dirty="0">
                <a:solidFill>
                  <a:schemeClr val="bg1"/>
                </a:solidFill>
                <a:latin typeface="Canva Sans Bold"/>
                <a:ea typeface="Canva Sans Bold"/>
                <a:cs typeface="Canva Sans Bold"/>
                <a:sym typeface="Canva Sans Bold"/>
              </a:rPr>
              <a:t>Law Recommendation system for user specially focus on </a:t>
            </a:r>
            <a:r>
              <a:rPr lang="en-US" sz="2800" b="1" dirty="0" err="1">
                <a:solidFill>
                  <a:schemeClr val="bg1"/>
                </a:solidFill>
                <a:latin typeface="Canva Sans Bold"/>
                <a:ea typeface="Canva Sans Bold"/>
                <a:cs typeface="Canva Sans Bold"/>
                <a:sym typeface="Canva Sans Bold"/>
              </a:rPr>
              <a:t>labour</a:t>
            </a:r>
            <a:r>
              <a:rPr lang="en-US" sz="2800" b="1" dirty="0">
                <a:solidFill>
                  <a:schemeClr val="bg1"/>
                </a:solidFill>
                <a:latin typeface="Canva Sans Bold"/>
                <a:ea typeface="Canva Sans Bold"/>
                <a:cs typeface="Canva Sans Bold"/>
                <a:sym typeface="Canva Sans Bold"/>
              </a:rPr>
              <a:t> and employment law</a:t>
            </a:r>
          </a:p>
        </p:txBody>
      </p:sp>
      <p:sp>
        <p:nvSpPr>
          <p:cNvPr id="8" name="TextBox 8"/>
          <p:cNvSpPr txBox="1"/>
          <p:nvPr/>
        </p:nvSpPr>
        <p:spPr>
          <a:xfrm>
            <a:off x="194666" y="4982727"/>
            <a:ext cx="2711085" cy="326051"/>
          </a:xfrm>
          <a:prstGeom prst="rect">
            <a:avLst/>
          </a:prstGeom>
        </p:spPr>
        <p:txBody>
          <a:bodyPr lIns="0" tIns="0" rIns="0" bIns="0" rtlCol="0" anchor="t">
            <a:spAutoFit/>
          </a:bodyPr>
          <a:lstStyle/>
          <a:p>
            <a:pPr>
              <a:lnSpc>
                <a:spcPts val="2745"/>
              </a:lnSpc>
              <a:spcBef>
                <a:spcPct val="0"/>
              </a:spcBef>
            </a:pPr>
            <a:r>
              <a:rPr lang="en-US" sz="1961" b="1" dirty="0">
                <a:solidFill>
                  <a:srgbClr val="3428BA"/>
                </a:solidFill>
                <a:latin typeface="Canva Sans Bold"/>
                <a:ea typeface="Canva Sans Bold"/>
                <a:cs typeface="Canva Sans Bold"/>
                <a:sym typeface="Canva Sans Bold"/>
              </a:rPr>
              <a:t>Information Technology</a:t>
            </a:r>
          </a:p>
        </p:txBody>
      </p:sp>
      <p:grpSp>
        <p:nvGrpSpPr>
          <p:cNvPr id="9" name="Group 9"/>
          <p:cNvGrpSpPr>
            <a:grpSpLocks noChangeAspect="1"/>
          </p:cNvGrpSpPr>
          <p:nvPr/>
        </p:nvGrpSpPr>
        <p:grpSpPr>
          <a:xfrm>
            <a:off x="0" y="6373302"/>
            <a:ext cx="2514600" cy="490308"/>
            <a:chOff x="0" y="0"/>
            <a:chExt cx="5029200" cy="980616"/>
          </a:xfrm>
        </p:grpSpPr>
        <p:sp>
          <p:nvSpPr>
            <p:cNvPr id="10" name="Freeform 10" descr="A picture containing photo, table, person, monitor  Description automatically generated"/>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4"/>
              <a:stretch>
                <a:fillRect t="-929488" r="-256844" b="-4"/>
              </a:stretch>
            </a:blipFill>
          </p:spPr>
          <p:txBody>
            <a:bodyPr/>
            <a:lstStyle/>
            <a:p>
              <a:endParaRPr lang="en-US"/>
            </a:p>
          </p:txBody>
        </p:sp>
      </p:grpSp>
      <p:sp>
        <p:nvSpPr>
          <p:cNvPr id="11" name="TextBox 11"/>
          <p:cNvSpPr txBox="1"/>
          <p:nvPr/>
        </p:nvSpPr>
        <p:spPr>
          <a:xfrm>
            <a:off x="10347960" y="6561067"/>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12" name="Group 12"/>
          <p:cNvGrpSpPr/>
          <p:nvPr/>
        </p:nvGrpSpPr>
        <p:grpSpPr>
          <a:xfrm>
            <a:off x="0" y="6676907"/>
            <a:ext cx="12192000" cy="181095"/>
            <a:chOff x="0" y="0"/>
            <a:chExt cx="24384000" cy="362190"/>
          </a:xfrm>
        </p:grpSpPr>
        <p:sp>
          <p:nvSpPr>
            <p:cNvPr id="13" name="Freeform 13"/>
            <p:cNvSpPr/>
            <p:nvPr/>
          </p:nvSpPr>
          <p:spPr>
            <a:xfrm>
              <a:off x="0" y="0"/>
              <a:ext cx="24384000" cy="362204"/>
            </a:xfrm>
            <a:custGeom>
              <a:avLst/>
              <a:gdLst/>
              <a:ahLst/>
              <a:cxnLst/>
              <a:rect l="l" t="t" r="r" b="b"/>
              <a:pathLst>
                <a:path w="24384000" h="362204">
                  <a:moveTo>
                    <a:pt x="0" y="362204"/>
                  </a:moveTo>
                  <a:lnTo>
                    <a:pt x="9606534" y="0"/>
                  </a:lnTo>
                  <a:lnTo>
                    <a:pt x="24384000" y="362204"/>
                  </a:lnTo>
                  <a:close/>
                </a:path>
              </a:pathLst>
            </a:custGeom>
            <a:solidFill>
              <a:srgbClr val="FFFFFF">
                <a:alpha val="3922"/>
              </a:srgbClr>
            </a:solidFill>
          </p:spPr>
          <p:txBody>
            <a:bodyPr/>
            <a:lstStyle/>
            <a:p>
              <a:endParaRPr lang="en-US"/>
            </a:p>
          </p:txBody>
        </p:sp>
      </p:grpSp>
      <p:grpSp>
        <p:nvGrpSpPr>
          <p:cNvPr id="14" name="Group 14"/>
          <p:cNvGrpSpPr/>
          <p:nvPr/>
        </p:nvGrpSpPr>
        <p:grpSpPr>
          <a:xfrm>
            <a:off x="9303855" y="139699"/>
            <a:ext cx="2824645" cy="3571063"/>
            <a:chOff x="0" y="0"/>
            <a:chExt cx="4013200" cy="4622800"/>
          </a:xfrm>
        </p:grpSpPr>
        <p:sp>
          <p:nvSpPr>
            <p:cNvPr id="15" name="Freeform 15"/>
            <p:cNvSpPr/>
            <p:nvPr/>
          </p:nvSpPr>
          <p:spPr>
            <a:xfrm>
              <a:off x="0" y="0"/>
              <a:ext cx="4013200" cy="4622800"/>
            </a:xfrm>
            <a:custGeom>
              <a:avLst/>
              <a:gdLst/>
              <a:ahLst/>
              <a:cxnLst/>
              <a:rect l="l" t="t" r="r" b="b"/>
              <a:pathLst>
                <a:path w="4013200" h="4622800">
                  <a:moveTo>
                    <a:pt x="3987800" y="0"/>
                  </a:moveTo>
                  <a:lnTo>
                    <a:pt x="25400" y="0"/>
                  </a:lnTo>
                  <a:lnTo>
                    <a:pt x="15621" y="2032"/>
                  </a:lnTo>
                  <a:lnTo>
                    <a:pt x="7493" y="7366"/>
                  </a:lnTo>
                  <a:lnTo>
                    <a:pt x="2032" y="15494"/>
                  </a:lnTo>
                  <a:lnTo>
                    <a:pt x="0" y="25400"/>
                  </a:lnTo>
                  <a:lnTo>
                    <a:pt x="0" y="4597400"/>
                  </a:lnTo>
                  <a:lnTo>
                    <a:pt x="2032" y="4607179"/>
                  </a:lnTo>
                  <a:lnTo>
                    <a:pt x="7493" y="4615307"/>
                  </a:lnTo>
                  <a:lnTo>
                    <a:pt x="15621" y="4620768"/>
                  </a:lnTo>
                  <a:lnTo>
                    <a:pt x="25400" y="4622800"/>
                  </a:lnTo>
                  <a:lnTo>
                    <a:pt x="3987800" y="4622800"/>
                  </a:lnTo>
                  <a:lnTo>
                    <a:pt x="3997579" y="4620768"/>
                  </a:lnTo>
                  <a:lnTo>
                    <a:pt x="4005707" y="4615307"/>
                  </a:lnTo>
                  <a:lnTo>
                    <a:pt x="4011168" y="4607179"/>
                  </a:lnTo>
                  <a:lnTo>
                    <a:pt x="4013200" y="4597400"/>
                  </a:lnTo>
                  <a:lnTo>
                    <a:pt x="25400" y="4597400"/>
                  </a:lnTo>
                  <a:lnTo>
                    <a:pt x="25400" y="4572000"/>
                  </a:lnTo>
                  <a:lnTo>
                    <a:pt x="50800" y="4572000"/>
                  </a:lnTo>
                  <a:lnTo>
                    <a:pt x="50800" y="50800"/>
                  </a:lnTo>
                  <a:lnTo>
                    <a:pt x="25400" y="50800"/>
                  </a:lnTo>
                  <a:lnTo>
                    <a:pt x="25400" y="25400"/>
                  </a:lnTo>
                  <a:lnTo>
                    <a:pt x="4013200" y="25400"/>
                  </a:lnTo>
                  <a:lnTo>
                    <a:pt x="4011168" y="15494"/>
                  </a:lnTo>
                  <a:lnTo>
                    <a:pt x="4005707" y="7366"/>
                  </a:lnTo>
                  <a:lnTo>
                    <a:pt x="3997579" y="1905"/>
                  </a:lnTo>
                  <a:lnTo>
                    <a:pt x="3987800" y="0"/>
                  </a:lnTo>
                  <a:close/>
                </a:path>
              </a:pathLst>
            </a:custGeom>
            <a:solidFill>
              <a:srgbClr val="000000"/>
            </a:solidFill>
            <a:ln w="12700">
              <a:solidFill>
                <a:srgbClr val="000000"/>
              </a:solidFill>
            </a:ln>
          </p:spPr>
          <p:txBody>
            <a:bodyPr/>
            <a:lstStyle/>
            <a:p>
              <a:endParaRPr lang="en-US"/>
            </a:p>
          </p:txBody>
        </p:sp>
        <p:sp>
          <p:nvSpPr>
            <p:cNvPr id="16" name="Freeform 16"/>
            <p:cNvSpPr/>
            <p:nvPr/>
          </p:nvSpPr>
          <p:spPr>
            <a:xfrm>
              <a:off x="50800" y="4572000"/>
              <a:ext cx="3911600" cy="25400"/>
            </a:xfrm>
            <a:custGeom>
              <a:avLst/>
              <a:gdLst/>
              <a:ahLst/>
              <a:cxnLst/>
              <a:rect l="l" t="t" r="r" b="b"/>
              <a:pathLst>
                <a:path w="3911600" h="25400">
                  <a:moveTo>
                    <a:pt x="3911600" y="0"/>
                  </a:moveTo>
                  <a:lnTo>
                    <a:pt x="0" y="0"/>
                  </a:lnTo>
                  <a:lnTo>
                    <a:pt x="0" y="25400"/>
                  </a:lnTo>
                  <a:lnTo>
                    <a:pt x="3911600" y="25400"/>
                  </a:lnTo>
                  <a:lnTo>
                    <a:pt x="3911600" y="0"/>
                  </a:lnTo>
                  <a:close/>
                </a:path>
              </a:pathLst>
            </a:custGeom>
            <a:solidFill>
              <a:srgbClr val="000000"/>
            </a:solidFill>
            <a:ln w="12700">
              <a:solidFill>
                <a:srgbClr val="000000"/>
              </a:solidFill>
            </a:ln>
          </p:spPr>
          <p:txBody>
            <a:bodyPr/>
            <a:lstStyle/>
            <a:p>
              <a:endParaRPr lang="en-US"/>
            </a:p>
          </p:txBody>
        </p:sp>
        <p:sp>
          <p:nvSpPr>
            <p:cNvPr id="17" name="Freeform 17"/>
            <p:cNvSpPr/>
            <p:nvPr/>
          </p:nvSpPr>
          <p:spPr>
            <a:xfrm>
              <a:off x="3962400" y="25400"/>
              <a:ext cx="50800" cy="4572000"/>
            </a:xfrm>
            <a:custGeom>
              <a:avLst/>
              <a:gdLst/>
              <a:ahLst/>
              <a:cxnLst/>
              <a:rect l="l" t="t" r="r" b="b"/>
              <a:pathLst>
                <a:path w="50800" h="4572000">
                  <a:moveTo>
                    <a:pt x="50800" y="0"/>
                  </a:moveTo>
                  <a:lnTo>
                    <a:pt x="25400" y="0"/>
                  </a:lnTo>
                  <a:lnTo>
                    <a:pt x="25400" y="25400"/>
                  </a:lnTo>
                  <a:lnTo>
                    <a:pt x="0" y="25400"/>
                  </a:lnTo>
                  <a:lnTo>
                    <a:pt x="0" y="4546600"/>
                  </a:lnTo>
                  <a:lnTo>
                    <a:pt x="25400" y="4546600"/>
                  </a:lnTo>
                  <a:lnTo>
                    <a:pt x="25400" y="4572000"/>
                  </a:lnTo>
                  <a:lnTo>
                    <a:pt x="50800" y="4572000"/>
                  </a:lnTo>
                  <a:lnTo>
                    <a:pt x="50800" y="0"/>
                  </a:lnTo>
                  <a:close/>
                </a:path>
              </a:pathLst>
            </a:custGeom>
            <a:solidFill>
              <a:srgbClr val="000000"/>
            </a:solidFill>
            <a:ln w="12700">
              <a:solidFill>
                <a:srgbClr val="000000"/>
              </a:solidFill>
            </a:ln>
          </p:spPr>
          <p:txBody>
            <a:bodyPr/>
            <a:lstStyle/>
            <a:p>
              <a:endParaRPr lang="en-US"/>
            </a:p>
          </p:txBody>
        </p:sp>
        <p:sp>
          <p:nvSpPr>
            <p:cNvPr id="18" name="Freeform 18"/>
            <p:cNvSpPr/>
            <p:nvPr/>
          </p:nvSpPr>
          <p:spPr>
            <a:xfrm>
              <a:off x="50800" y="25400"/>
              <a:ext cx="3911600" cy="25400"/>
            </a:xfrm>
            <a:custGeom>
              <a:avLst/>
              <a:gdLst/>
              <a:ahLst/>
              <a:cxnLst/>
              <a:rect l="l" t="t" r="r" b="b"/>
              <a:pathLst>
                <a:path w="3911600" h="25400">
                  <a:moveTo>
                    <a:pt x="3911600" y="0"/>
                  </a:moveTo>
                  <a:lnTo>
                    <a:pt x="0" y="0"/>
                  </a:lnTo>
                  <a:lnTo>
                    <a:pt x="0" y="25400"/>
                  </a:lnTo>
                  <a:lnTo>
                    <a:pt x="3911600" y="25400"/>
                  </a:lnTo>
                  <a:lnTo>
                    <a:pt x="3911600" y="0"/>
                  </a:lnTo>
                  <a:close/>
                </a:path>
              </a:pathLst>
            </a:custGeom>
            <a:solidFill>
              <a:srgbClr val="000000"/>
            </a:solidFill>
            <a:ln w="12700">
              <a:solidFill>
                <a:srgbClr val="000000"/>
              </a:solidFill>
            </a:ln>
          </p:spPr>
          <p:txBody>
            <a:bodyPr/>
            <a:lstStyle/>
            <a:p>
              <a:endParaRPr lang="en-US"/>
            </a:p>
          </p:txBody>
        </p:sp>
      </p:grpSp>
      <p:sp>
        <p:nvSpPr>
          <p:cNvPr id="20" name="TextBox 20"/>
          <p:cNvSpPr txBox="1"/>
          <p:nvPr/>
        </p:nvSpPr>
        <p:spPr>
          <a:xfrm>
            <a:off x="11886856" y="6583304"/>
            <a:ext cx="944880" cy="538609"/>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9</a:t>
            </a:r>
          </a:p>
          <a:p>
            <a:pPr>
              <a:lnSpc>
                <a:spcPts val="1440"/>
              </a:lnSpc>
            </a:pPr>
            <a:endParaRPr lang="en-US" sz="1200" b="1" dirty="0">
              <a:solidFill>
                <a:srgbClr val="000000"/>
              </a:solidFill>
              <a:latin typeface="Cambria Bold"/>
              <a:ea typeface="Cambria Bold"/>
              <a:cs typeface="Cambria Bold"/>
              <a:sym typeface="Cambria Bold"/>
            </a:endParaRP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21" name="Group 21"/>
          <p:cNvGrpSpPr/>
          <p:nvPr/>
        </p:nvGrpSpPr>
        <p:grpSpPr>
          <a:xfrm>
            <a:off x="3035798" y="5958373"/>
            <a:ext cx="6816365" cy="1320167"/>
            <a:chOff x="0" y="0"/>
            <a:chExt cx="13632730" cy="2640335"/>
          </a:xfrm>
        </p:grpSpPr>
        <p:sp>
          <p:nvSpPr>
            <p:cNvPr id="22" name="Freeform 22"/>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23" name="TextBox 23"/>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IT22322326  |   </a:t>
              </a:r>
              <a:r>
                <a:rPr lang="en-US" b="1" dirty="0">
                  <a:solidFill>
                    <a:srgbClr val="000000"/>
                  </a:solidFill>
                  <a:latin typeface="Cambria Bold"/>
                  <a:ea typeface="Cambria Bold"/>
                  <a:cs typeface="Cambria Bold"/>
                  <a:sym typeface="Cambria Bold"/>
                </a:rPr>
                <a:t>Niruththika E</a:t>
              </a:r>
              <a:r>
                <a:rPr lang="en-US" dirty="0">
                  <a:solidFill>
                    <a:srgbClr val="000000"/>
                  </a:solidFill>
                  <a:latin typeface="Cambria"/>
                  <a:ea typeface="Cambria"/>
                  <a:cs typeface="Cambria"/>
                  <a:sym typeface="Cambria"/>
                </a:rPr>
                <a:t>|    25-26J-240</a:t>
              </a:r>
            </a:p>
          </p:txBody>
        </p:sp>
      </p:grpSp>
      <p:pic>
        <p:nvPicPr>
          <p:cNvPr id="25" name="Picture 24">
            <a:extLst>
              <a:ext uri="{FF2B5EF4-FFF2-40B4-BE49-F238E27FC236}">
                <a16:creationId xmlns:a16="http://schemas.microsoft.com/office/drawing/2014/main" id="{4BE3602E-07AB-7D1B-D7D9-2F52021A0A8A}"/>
              </a:ext>
            </a:extLst>
          </p:cNvPr>
          <p:cNvPicPr>
            <a:picLocks noChangeAspect="1"/>
          </p:cNvPicPr>
          <p:nvPr/>
        </p:nvPicPr>
        <p:blipFill>
          <a:blip r:embed="rId5">
            <a:extLst>
              <a:ext uri="{28A0092B-C50C-407E-A947-70E740481C1C}">
                <a14:useLocalDpi xmlns:a14="http://schemas.microsoft.com/office/drawing/2010/main" val="0"/>
              </a:ext>
            </a:extLst>
          </a:blip>
          <a:srcRect l="19388" t="13256" r="29283" b="37984"/>
          <a:stretch>
            <a:fillRect/>
          </a:stretch>
        </p:blipFill>
        <p:spPr>
          <a:xfrm>
            <a:off x="9398744" y="259509"/>
            <a:ext cx="2641644" cy="33439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4961-58B1-81D4-605C-60D0D90FE2ED}"/>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D4034D6E-845C-002A-D8DC-F59B7411117D}"/>
              </a:ext>
            </a:extLst>
          </p:cNvPr>
          <p:cNvGrpSpPr>
            <a:grpSpLocks noChangeAspect="1"/>
          </p:cNvGrpSpPr>
          <p:nvPr/>
        </p:nvGrpSpPr>
        <p:grpSpPr>
          <a:xfrm>
            <a:off x="0" y="6373302"/>
            <a:ext cx="2514600" cy="490308"/>
            <a:chOff x="0" y="0"/>
            <a:chExt cx="5029200" cy="980616"/>
          </a:xfrm>
        </p:grpSpPr>
        <p:sp>
          <p:nvSpPr>
            <p:cNvPr id="7" name="Freeform 7" descr="A picture containing photo, table, person, monitor  Description automatically generated">
              <a:extLst>
                <a:ext uri="{FF2B5EF4-FFF2-40B4-BE49-F238E27FC236}">
                  <a16:creationId xmlns:a16="http://schemas.microsoft.com/office/drawing/2014/main" id="{F2B510ED-D7D0-938B-37D7-C7C789D7727B}"/>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8" name="Group 8">
            <a:extLst>
              <a:ext uri="{FF2B5EF4-FFF2-40B4-BE49-F238E27FC236}">
                <a16:creationId xmlns:a16="http://schemas.microsoft.com/office/drawing/2014/main" id="{1B93A4CF-EB50-ABDF-13BA-A2D9F29078FE}"/>
              </a:ext>
            </a:extLst>
          </p:cNvPr>
          <p:cNvGrpSpPr/>
          <p:nvPr/>
        </p:nvGrpSpPr>
        <p:grpSpPr>
          <a:xfrm>
            <a:off x="3035798" y="5958373"/>
            <a:ext cx="6816365" cy="1320167"/>
            <a:chOff x="0" y="0"/>
            <a:chExt cx="13632730" cy="2640335"/>
          </a:xfrm>
        </p:grpSpPr>
        <p:sp>
          <p:nvSpPr>
            <p:cNvPr id="9" name="Freeform 9">
              <a:extLst>
                <a:ext uri="{FF2B5EF4-FFF2-40B4-BE49-F238E27FC236}">
                  <a16:creationId xmlns:a16="http://schemas.microsoft.com/office/drawing/2014/main" id="{9DFF0183-5733-97EF-F8A2-84A7BA9BCD73}"/>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10" name="TextBox 10">
              <a:extLst>
                <a:ext uri="{FF2B5EF4-FFF2-40B4-BE49-F238E27FC236}">
                  <a16:creationId xmlns:a16="http://schemas.microsoft.com/office/drawing/2014/main" id="{A90680D3-E25C-54F3-D9C1-9AC2D0AD53BD}"/>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IT22322326  |   </a:t>
              </a:r>
              <a:r>
                <a:rPr lang="en-US" b="1" dirty="0">
                  <a:solidFill>
                    <a:srgbClr val="000000"/>
                  </a:solidFill>
                  <a:latin typeface="Cambria Bold"/>
                  <a:ea typeface="Cambria Bold"/>
                  <a:cs typeface="Cambria Bold"/>
                  <a:sym typeface="Cambria Bold"/>
                </a:rPr>
                <a:t>Niruththika E   </a:t>
              </a:r>
              <a:r>
                <a:rPr lang="en-US" dirty="0">
                  <a:solidFill>
                    <a:srgbClr val="000000"/>
                  </a:solidFill>
                  <a:latin typeface="Cambria"/>
                  <a:ea typeface="Cambria"/>
                  <a:cs typeface="Cambria"/>
                  <a:sym typeface="Cambria"/>
                </a:rPr>
                <a:t>|    25-26J-240</a:t>
              </a:r>
            </a:p>
          </p:txBody>
        </p:sp>
      </p:grpSp>
      <p:sp>
        <p:nvSpPr>
          <p:cNvPr id="11" name="TextBox 11">
            <a:extLst>
              <a:ext uri="{FF2B5EF4-FFF2-40B4-BE49-F238E27FC236}">
                <a16:creationId xmlns:a16="http://schemas.microsoft.com/office/drawing/2014/main" id="{3398F09B-B861-4B5A-0960-818EEE314AF0}"/>
              </a:ext>
            </a:extLst>
          </p:cNvPr>
          <p:cNvSpPr txBox="1"/>
          <p:nvPr/>
        </p:nvSpPr>
        <p:spPr>
          <a:xfrm>
            <a:off x="235261" y="309851"/>
            <a:ext cx="9233859" cy="326051"/>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sym typeface="Canva Sans Bold"/>
              </a:rPr>
              <a:t>Law</a:t>
            </a:r>
            <a:r>
              <a:rPr lang="en-US" dirty="0">
                <a:sym typeface="Canva Sans Bold"/>
              </a:rPr>
              <a:t> </a:t>
            </a:r>
            <a:r>
              <a:rPr lang="en-US" sz="2000" b="1" dirty="0">
                <a:solidFill>
                  <a:srgbClr val="3428BA"/>
                </a:solidFill>
                <a:latin typeface="Canva Sans Bold"/>
                <a:sym typeface="Canva Sans Bold"/>
              </a:rPr>
              <a:t>Recommendation system for user specially focus on </a:t>
            </a:r>
            <a:r>
              <a:rPr lang="en-US" sz="2000" b="1" dirty="0" err="1">
                <a:solidFill>
                  <a:srgbClr val="3428BA"/>
                </a:solidFill>
                <a:latin typeface="Canva Sans Bold"/>
                <a:sym typeface="Canva Sans Bold"/>
              </a:rPr>
              <a:t>labour</a:t>
            </a:r>
            <a:r>
              <a:rPr lang="en-US" sz="2000" b="1" dirty="0">
                <a:solidFill>
                  <a:srgbClr val="3428BA"/>
                </a:solidFill>
                <a:latin typeface="Canva Sans Bold"/>
                <a:sym typeface="Canva Sans Bold"/>
              </a:rPr>
              <a:t> and employment law</a:t>
            </a:r>
          </a:p>
        </p:txBody>
      </p:sp>
      <p:grpSp>
        <p:nvGrpSpPr>
          <p:cNvPr id="12" name="Group 12">
            <a:extLst>
              <a:ext uri="{FF2B5EF4-FFF2-40B4-BE49-F238E27FC236}">
                <a16:creationId xmlns:a16="http://schemas.microsoft.com/office/drawing/2014/main" id="{5CC6376B-EEE9-C2FF-B192-C8079240EA8E}"/>
              </a:ext>
            </a:extLst>
          </p:cNvPr>
          <p:cNvGrpSpPr/>
          <p:nvPr/>
        </p:nvGrpSpPr>
        <p:grpSpPr>
          <a:xfrm>
            <a:off x="514351" y="3663203"/>
            <a:ext cx="4820751" cy="2598483"/>
            <a:chOff x="0" y="0"/>
            <a:chExt cx="1723560" cy="929034"/>
          </a:xfrm>
        </p:grpSpPr>
        <p:sp>
          <p:nvSpPr>
            <p:cNvPr id="13" name="Freeform 13">
              <a:extLst>
                <a:ext uri="{FF2B5EF4-FFF2-40B4-BE49-F238E27FC236}">
                  <a16:creationId xmlns:a16="http://schemas.microsoft.com/office/drawing/2014/main" id="{CCDA64E5-24A4-A0AC-BE84-7BA6C3219BD0}"/>
                </a:ext>
              </a:extLst>
            </p:cNvPr>
            <p:cNvSpPr/>
            <p:nvPr/>
          </p:nvSpPr>
          <p:spPr>
            <a:xfrm>
              <a:off x="0" y="0"/>
              <a:ext cx="1723560" cy="929034"/>
            </a:xfrm>
            <a:custGeom>
              <a:avLst/>
              <a:gdLst/>
              <a:ahLst/>
              <a:cxnLst/>
              <a:rect l="l" t="t" r="r" b="b"/>
              <a:pathLst>
                <a:path w="1723560" h="929034">
                  <a:moveTo>
                    <a:pt x="0" y="0"/>
                  </a:moveTo>
                  <a:lnTo>
                    <a:pt x="1723560" y="0"/>
                  </a:lnTo>
                  <a:lnTo>
                    <a:pt x="1723560"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4" name="TextBox 14">
              <a:extLst>
                <a:ext uri="{FF2B5EF4-FFF2-40B4-BE49-F238E27FC236}">
                  <a16:creationId xmlns:a16="http://schemas.microsoft.com/office/drawing/2014/main" id="{95436DD0-AF9F-DAD2-449C-D19FF53B6007}"/>
                </a:ext>
              </a:extLst>
            </p:cNvPr>
            <p:cNvSpPr txBox="1"/>
            <p:nvPr/>
          </p:nvSpPr>
          <p:spPr>
            <a:xfrm>
              <a:off x="0" y="-38100"/>
              <a:ext cx="1723560" cy="967134"/>
            </a:xfrm>
            <a:prstGeom prst="rect">
              <a:avLst/>
            </a:prstGeom>
          </p:spPr>
          <p:txBody>
            <a:bodyPr lIns="33867" tIns="33867" rIns="33867" bIns="33867" rtlCol="0" anchor="ctr"/>
            <a:lstStyle/>
            <a:p>
              <a:pPr algn="ctr">
                <a:lnSpc>
                  <a:spcPts val="1773"/>
                </a:lnSpc>
              </a:pPr>
              <a:endParaRPr sz="1200"/>
            </a:p>
          </p:txBody>
        </p:sp>
      </p:grpSp>
      <p:grpSp>
        <p:nvGrpSpPr>
          <p:cNvPr id="15" name="Group 15">
            <a:extLst>
              <a:ext uri="{FF2B5EF4-FFF2-40B4-BE49-F238E27FC236}">
                <a16:creationId xmlns:a16="http://schemas.microsoft.com/office/drawing/2014/main" id="{6206D065-D5A8-13B8-F0F0-FC4B843E7C1D}"/>
              </a:ext>
            </a:extLst>
          </p:cNvPr>
          <p:cNvGrpSpPr/>
          <p:nvPr/>
        </p:nvGrpSpPr>
        <p:grpSpPr>
          <a:xfrm>
            <a:off x="6276938" y="818376"/>
            <a:ext cx="4732005" cy="2610625"/>
            <a:chOff x="0" y="0"/>
            <a:chExt cx="1691830" cy="933375"/>
          </a:xfrm>
        </p:grpSpPr>
        <p:sp>
          <p:nvSpPr>
            <p:cNvPr id="16" name="Freeform 16">
              <a:extLst>
                <a:ext uri="{FF2B5EF4-FFF2-40B4-BE49-F238E27FC236}">
                  <a16:creationId xmlns:a16="http://schemas.microsoft.com/office/drawing/2014/main" id="{270F585C-6241-888A-6010-B6D8AD2A6306}"/>
                </a:ext>
              </a:extLst>
            </p:cNvPr>
            <p:cNvSpPr/>
            <p:nvPr/>
          </p:nvSpPr>
          <p:spPr>
            <a:xfrm>
              <a:off x="0" y="0"/>
              <a:ext cx="1691830" cy="933375"/>
            </a:xfrm>
            <a:custGeom>
              <a:avLst/>
              <a:gdLst/>
              <a:ahLst/>
              <a:cxnLst/>
              <a:rect l="l" t="t" r="r" b="b"/>
              <a:pathLst>
                <a:path w="1691830" h="933375">
                  <a:moveTo>
                    <a:pt x="0" y="0"/>
                  </a:moveTo>
                  <a:lnTo>
                    <a:pt x="1691830" y="0"/>
                  </a:lnTo>
                  <a:lnTo>
                    <a:pt x="1691830" y="933375"/>
                  </a:lnTo>
                  <a:lnTo>
                    <a:pt x="0" y="933375"/>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17">
              <a:extLst>
                <a:ext uri="{FF2B5EF4-FFF2-40B4-BE49-F238E27FC236}">
                  <a16:creationId xmlns:a16="http://schemas.microsoft.com/office/drawing/2014/main" id="{DD7949E2-6807-5585-46D0-551D5CA4F934}"/>
                </a:ext>
              </a:extLst>
            </p:cNvPr>
            <p:cNvSpPr txBox="1"/>
            <p:nvPr/>
          </p:nvSpPr>
          <p:spPr>
            <a:xfrm>
              <a:off x="0" y="-38100"/>
              <a:ext cx="1691830" cy="971475"/>
            </a:xfrm>
            <a:prstGeom prst="rect">
              <a:avLst/>
            </a:prstGeom>
          </p:spPr>
          <p:txBody>
            <a:bodyPr lIns="33867" tIns="33867" rIns="33867" bIns="33867" rtlCol="0" anchor="ctr"/>
            <a:lstStyle/>
            <a:p>
              <a:pPr algn="ctr">
                <a:lnSpc>
                  <a:spcPts val="1773"/>
                </a:lnSpc>
              </a:pPr>
              <a:endParaRPr sz="1200"/>
            </a:p>
          </p:txBody>
        </p:sp>
      </p:grpSp>
      <p:grpSp>
        <p:nvGrpSpPr>
          <p:cNvPr id="18" name="Group 18">
            <a:extLst>
              <a:ext uri="{FF2B5EF4-FFF2-40B4-BE49-F238E27FC236}">
                <a16:creationId xmlns:a16="http://schemas.microsoft.com/office/drawing/2014/main" id="{C02CEC61-C768-51AD-07B3-BEC40DC3B770}"/>
              </a:ext>
            </a:extLst>
          </p:cNvPr>
          <p:cNvGrpSpPr/>
          <p:nvPr/>
        </p:nvGrpSpPr>
        <p:grpSpPr>
          <a:xfrm>
            <a:off x="6276938" y="3663203"/>
            <a:ext cx="4732005" cy="2598483"/>
            <a:chOff x="0" y="0"/>
            <a:chExt cx="1691830" cy="929034"/>
          </a:xfrm>
        </p:grpSpPr>
        <p:sp>
          <p:nvSpPr>
            <p:cNvPr id="19" name="Freeform 19">
              <a:extLst>
                <a:ext uri="{FF2B5EF4-FFF2-40B4-BE49-F238E27FC236}">
                  <a16:creationId xmlns:a16="http://schemas.microsoft.com/office/drawing/2014/main" id="{21F9A5FE-FBA2-B6B1-621B-33D1209440AD}"/>
                </a:ext>
              </a:extLst>
            </p:cNvPr>
            <p:cNvSpPr/>
            <p:nvPr/>
          </p:nvSpPr>
          <p:spPr>
            <a:xfrm>
              <a:off x="0" y="0"/>
              <a:ext cx="1691830" cy="929034"/>
            </a:xfrm>
            <a:custGeom>
              <a:avLst/>
              <a:gdLst/>
              <a:ahLst/>
              <a:cxnLst/>
              <a:rect l="l" t="t" r="r" b="b"/>
              <a:pathLst>
                <a:path w="1691830" h="929034">
                  <a:moveTo>
                    <a:pt x="0" y="0"/>
                  </a:moveTo>
                  <a:lnTo>
                    <a:pt x="1691830" y="0"/>
                  </a:lnTo>
                  <a:lnTo>
                    <a:pt x="1691830"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20" name="TextBox 20">
              <a:extLst>
                <a:ext uri="{FF2B5EF4-FFF2-40B4-BE49-F238E27FC236}">
                  <a16:creationId xmlns:a16="http://schemas.microsoft.com/office/drawing/2014/main" id="{1D6E5C9C-1841-1C1D-CED7-E27E463AE923}"/>
                </a:ext>
              </a:extLst>
            </p:cNvPr>
            <p:cNvSpPr txBox="1"/>
            <p:nvPr/>
          </p:nvSpPr>
          <p:spPr>
            <a:xfrm>
              <a:off x="0" y="-38100"/>
              <a:ext cx="1691830" cy="967134"/>
            </a:xfrm>
            <a:prstGeom prst="rect">
              <a:avLst/>
            </a:prstGeom>
          </p:spPr>
          <p:txBody>
            <a:bodyPr lIns="33867" tIns="33867" rIns="33867" bIns="33867" rtlCol="0" anchor="ctr"/>
            <a:lstStyle/>
            <a:p>
              <a:pPr algn="ctr">
                <a:lnSpc>
                  <a:spcPts val="1773"/>
                </a:lnSpc>
              </a:pPr>
              <a:endParaRPr sz="1200"/>
            </a:p>
          </p:txBody>
        </p:sp>
      </p:grpSp>
      <p:grpSp>
        <p:nvGrpSpPr>
          <p:cNvPr id="21" name="Group 21">
            <a:extLst>
              <a:ext uri="{FF2B5EF4-FFF2-40B4-BE49-F238E27FC236}">
                <a16:creationId xmlns:a16="http://schemas.microsoft.com/office/drawing/2014/main" id="{6FF35AF0-876D-CF0A-08D8-A4160FD3850F}"/>
              </a:ext>
            </a:extLst>
          </p:cNvPr>
          <p:cNvGrpSpPr/>
          <p:nvPr/>
        </p:nvGrpSpPr>
        <p:grpSpPr>
          <a:xfrm>
            <a:off x="6629520" y="1229912"/>
            <a:ext cx="4379422" cy="2176238"/>
            <a:chOff x="0" y="0"/>
            <a:chExt cx="1565772" cy="778069"/>
          </a:xfrm>
        </p:grpSpPr>
        <p:sp>
          <p:nvSpPr>
            <p:cNvPr id="22" name="Freeform 22">
              <a:extLst>
                <a:ext uri="{FF2B5EF4-FFF2-40B4-BE49-F238E27FC236}">
                  <a16:creationId xmlns:a16="http://schemas.microsoft.com/office/drawing/2014/main" id="{91CA12E0-458F-C5A5-71EE-A3A64B68C039}"/>
                </a:ext>
              </a:extLst>
            </p:cNvPr>
            <p:cNvSpPr/>
            <p:nvPr/>
          </p:nvSpPr>
          <p:spPr>
            <a:xfrm>
              <a:off x="0" y="0"/>
              <a:ext cx="1565772" cy="778069"/>
            </a:xfrm>
            <a:custGeom>
              <a:avLst/>
              <a:gdLst/>
              <a:ahLst/>
              <a:cxnLst/>
              <a:rect l="l" t="t" r="r" b="b"/>
              <a:pathLst>
                <a:path w="1565772" h="778069">
                  <a:moveTo>
                    <a:pt x="0" y="0"/>
                  </a:moveTo>
                  <a:lnTo>
                    <a:pt x="1565772" y="0"/>
                  </a:lnTo>
                  <a:lnTo>
                    <a:pt x="1565772" y="778069"/>
                  </a:lnTo>
                  <a:lnTo>
                    <a:pt x="0" y="778069"/>
                  </a:lnTo>
                  <a:close/>
                </a:path>
              </a:pathLst>
            </a:custGeom>
            <a:solidFill>
              <a:srgbClr val="FFFFFF"/>
            </a:solidFill>
          </p:spPr>
          <p:txBody>
            <a:bodyPr/>
            <a:lstStyle/>
            <a:p>
              <a:endParaRPr lang="en-US" dirty="0"/>
            </a:p>
          </p:txBody>
        </p:sp>
        <p:sp>
          <p:nvSpPr>
            <p:cNvPr id="23" name="TextBox 23">
              <a:extLst>
                <a:ext uri="{FF2B5EF4-FFF2-40B4-BE49-F238E27FC236}">
                  <a16:creationId xmlns:a16="http://schemas.microsoft.com/office/drawing/2014/main" id="{0E56CB91-970C-3F0D-169E-E63F5C907917}"/>
                </a:ext>
              </a:extLst>
            </p:cNvPr>
            <p:cNvSpPr txBox="1"/>
            <p:nvPr/>
          </p:nvSpPr>
          <p:spPr>
            <a:xfrm>
              <a:off x="0" y="-38100"/>
              <a:ext cx="1565772" cy="816169"/>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No fine-tuned LLM for Sri Lankan </a:t>
              </a:r>
              <a:r>
                <a:rPr lang="en-US" sz="1466" dirty="0" err="1">
                  <a:solidFill>
                    <a:srgbClr val="000000"/>
                  </a:solidFill>
                  <a:latin typeface="Canva Sans"/>
                  <a:ea typeface="Canva Sans"/>
                  <a:cs typeface="Canva Sans"/>
                  <a:sym typeface="Canva Sans"/>
                </a:rPr>
                <a:t>labour</a:t>
              </a:r>
              <a:r>
                <a:rPr lang="en-US" sz="1466" dirty="0">
                  <a:solidFill>
                    <a:srgbClr val="000000"/>
                  </a:solidFill>
                  <a:latin typeface="Canva Sans"/>
                  <a:ea typeface="Canva Sans"/>
                  <a:cs typeface="Canva Sans"/>
                  <a:sym typeface="Canva Sans"/>
                </a:rPr>
                <a:t> law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Lack of RAG integration in existing systems</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Poor handling of natural language legal queries</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No scenario-based legal recommendations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Limited tools for both legal and non-legal users</a:t>
              </a:r>
            </a:p>
          </p:txBody>
        </p:sp>
      </p:grpSp>
      <p:grpSp>
        <p:nvGrpSpPr>
          <p:cNvPr id="24" name="Group 24">
            <a:extLst>
              <a:ext uri="{FF2B5EF4-FFF2-40B4-BE49-F238E27FC236}">
                <a16:creationId xmlns:a16="http://schemas.microsoft.com/office/drawing/2014/main" id="{1D93E63E-DE19-F6F8-1F8E-BEA0CEECE0AB}"/>
              </a:ext>
            </a:extLst>
          </p:cNvPr>
          <p:cNvGrpSpPr/>
          <p:nvPr/>
        </p:nvGrpSpPr>
        <p:grpSpPr>
          <a:xfrm>
            <a:off x="955680" y="4059416"/>
            <a:ext cx="4379422" cy="2202270"/>
            <a:chOff x="0" y="0"/>
            <a:chExt cx="1565772" cy="787376"/>
          </a:xfrm>
        </p:grpSpPr>
        <p:sp>
          <p:nvSpPr>
            <p:cNvPr id="25" name="Freeform 25">
              <a:extLst>
                <a:ext uri="{FF2B5EF4-FFF2-40B4-BE49-F238E27FC236}">
                  <a16:creationId xmlns:a16="http://schemas.microsoft.com/office/drawing/2014/main" id="{B97EC786-C306-6186-9179-64856AD213B3}"/>
                </a:ext>
              </a:extLst>
            </p:cNvPr>
            <p:cNvSpPr/>
            <p:nvPr/>
          </p:nvSpPr>
          <p:spPr>
            <a:xfrm>
              <a:off x="0" y="0"/>
              <a:ext cx="1565772" cy="787376"/>
            </a:xfrm>
            <a:custGeom>
              <a:avLst/>
              <a:gdLst/>
              <a:ahLst/>
              <a:cxnLst/>
              <a:rect l="l" t="t" r="r" b="b"/>
              <a:pathLst>
                <a:path w="1565772" h="787376">
                  <a:moveTo>
                    <a:pt x="0" y="0"/>
                  </a:moveTo>
                  <a:lnTo>
                    <a:pt x="1565772" y="0"/>
                  </a:lnTo>
                  <a:lnTo>
                    <a:pt x="1565772" y="787376"/>
                  </a:lnTo>
                  <a:lnTo>
                    <a:pt x="0" y="787376"/>
                  </a:lnTo>
                  <a:close/>
                </a:path>
              </a:pathLst>
            </a:custGeom>
            <a:solidFill>
              <a:srgbClr val="FFFFFF"/>
            </a:solidFill>
          </p:spPr>
          <p:txBody>
            <a:bodyPr/>
            <a:lstStyle/>
            <a:p>
              <a:endParaRPr lang="en-US"/>
            </a:p>
          </p:txBody>
        </p:sp>
        <p:sp>
          <p:nvSpPr>
            <p:cNvPr id="26" name="TextBox 26">
              <a:extLst>
                <a:ext uri="{FF2B5EF4-FFF2-40B4-BE49-F238E27FC236}">
                  <a16:creationId xmlns:a16="http://schemas.microsoft.com/office/drawing/2014/main" id="{A8A65F6E-CA00-F687-1C66-89B2B15C5F48}"/>
                </a:ext>
              </a:extLst>
            </p:cNvPr>
            <p:cNvSpPr txBox="1"/>
            <p:nvPr/>
          </p:nvSpPr>
          <p:spPr>
            <a:xfrm>
              <a:off x="0" y="-38100"/>
              <a:ext cx="1565772" cy="825476"/>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Domain-specific LLM fine-tuning</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Hybrid Retrieval-Augmented Generation (RAG)</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Law-only knowledge enforcement</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Evidence retrieval from verified legal sources</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Structured, citation-backed outputs</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Production-ready backend architecture</a:t>
              </a:r>
              <a:endParaRPr lang="en-US" sz="1466" dirty="0">
                <a:solidFill>
                  <a:srgbClr val="000000"/>
                </a:solidFill>
                <a:latin typeface="Canva Sans"/>
                <a:ea typeface="Canva Sans"/>
                <a:cs typeface="Canva Sans"/>
                <a:sym typeface="Canva Sans"/>
              </a:endParaRPr>
            </a:p>
            <a:p>
              <a:pPr>
                <a:lnSpc>
                  <a:spcPts val="2053"/>
                </a:lnSpc>
              </a:pPr>
              <a:endParaRPr lang="en-US" sz="1466" dirty="0">
                <a:solidFill>
                  <a:srgbClr val="000000"/>
                </a:solidFill>
                <a:latin typeface="Canva Sans"/>
                <a:ea typeface="Canva Sans"/>
                <a:cs typeface="Canva Sans"/>
                <a:sym typeface="Canva Sans"/>
              </a:endParaRPr>
            </a:p>
          </p:txBody>
        </p:sp>
      </p:grpSp>
      <p:grpSp>
        <p:nvGrpSpPr>
          <p:cNvPr id="27" name="Group 27">
            <a:extLst>
              <a:ext uri="{FF2B5EF4-FFF2-40B4-BE49-F238E27FC236}">
                <a16:creationId xmlns:a16="http://schemas.microsoft.com/office/drawing/2014/main" id="{525EFE46-FA51-B681-B6EF-20E77682F110}"/>
              </a:ext>
            </a:extLst>
          </p:cNvPr>
          <p:cNvGrpSpPr/>
          <p:nvPr/>
        </p:nvGrpSpPr>
        <p:grpSpPr>
          <a:xfrm>
            <a:off x="6629520" y="4049360"/>
            <a:ext cx="4379422" cy="2212326"/>
            <a:chOff x="0" y="0"/>
            <a:chExt cx="1565772" cy="790971"/>
          </a:xfrm>
        </p:grpSpPr>
        <p:sp>
          <p:nvSpPr>
            <p:cNvPr id="28" name="Freeform 28">
              <a:extLst>
                <a:ext uri="{FF2B5EF4-FFF2-40B4-BE49-F238E27FC236}">
                  <a16:creationId xmlns:a16="http://schemas.microsoft.com/office/drawing/2014/main" id="{2B660DCA-A401-D5D4-179C-8FE08279B521}"/>
                </a:ext>
              </a:extLst>
            </p:cNvPr>
            <p:cNvSpPr/>
            <p:nvPr/>
          </p:nvSpPr>
          <p:spPr>
            <a:xfrm>
              <a:off x="0" y="0"/>
              <a:ext cx="1565772" cy="790971"/>
            </a:xfrm>
            <a:custGeom>
              <a:avLst/>
              <a:gdLst/>
              <a:ahLst/>
              <a:cxnLst/>
              <a:rect l="l" t="t" r="r" b="b"/>
              <a:pathLst>
                <a:path w="1565772" h="790971">
                  <a:moveTo>
                    <a:pt x="0" y="0"/>
                  </a:moveTo>
                  <a:lnTo>
                    <a:pt x="1565772" y="0"/>
                  </a:lnTo>
                  <a:lnTo>
                    <a:pt x="1565772" y="790971"/>
                  </a:lnTo>
                  <a:lnTo>
                    <a:pt x="0" y="790971"/>
                  </a:lnTo>
                  <a:close/>
                </a:path>
              </a:pathLst>
            </a:custGeom>
            <a:solidFill>
              <a:srgbClr val="FFFFFF"/>
            </a:solidFill>
          </p:spPr>
          <p:txBody>
            <a:bodyPr/>
            <a:lstStyle/>
            <a:p>
              <a:endParaRPr lang="en-US"/>
            </a:p>
          </p:txBody>
        </p:sp>
        <p:sp>
          <p:nvSpPr>
            <p:cNvPr id="29" name="TextBox 29">
              <a:extLst>
                <a:ext uri="{FF2B5EF4-FFF2-40B4-BE49-F238E27FC236}">
                  <a16:creationId xmlns:a16="http://schemas.microsoft.com/office/drawing/2014/main" id="{2F6042C9-76D3-E06E-E911-E4DA4B100CA0}"/>
                </a:ext>
              </a:extLst>
            </p:cNvPr>
            <p:cNvSpPr txBox="1"/>
            <p:nvPr/>
          </p:nvSpPr>
          <p:spPr>
            <a:xfrm>
              <a:off x="0" y="-38100"/>
              <a:ext cx="1565772" cy="829071"/>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Eliminates LLM hallucinations using RAG</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 Grounds answers in verified legal documents</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Ensures Sri Lanka–specific legal accuracy</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Provides scenario-based recommendations</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Democratizes access to </a:t>
              </a:r>
              <a:r>
                <a:rPr lang="en-US" sz="1466" dirty="0" err="1">
                  <a:solidFill>
                    <a:srgbClr val="000000"/>
                  </a:solidFill>
                  <a:latin typeface="Canva Sans"/>
                  <a:ea typeface="Canva Sans"/>
                  <a:cs typeface="Canva Sans"/>
                  <a:sym typeface="Canva Sans"/>
                </a:rPr>
                <a:t>labour</a:t>
              </a:r>
              <a:r>
                <a:rPr lang="en-US" sz="1466" dirty="0">
                  <a:solidFill>
                    <a:srgbClr val="000000"/>
                  </a:solidFill>
                  <a:latin typeface="Canva Sans"/>
                  <a:ea typeface="Canva Sans"/>
                  <a:cs typeface="Canva Sans"/>
                  <a:sym typeface="Canva Sans"/>
                </a:rPr>
                <a:t> law knowledge</a:t>
              </a:r>
            </a:p>
          </p:txBody>
        </p:sp>
      </p:grpSp>
      <p:grpSp>
        <p:nvGrpSpPr>
          <p:cNvPr id="30" name="Group 30">
            <a:extLst>
              <a:ext uri="{FF2B5EF4-FFF2-40B4-BE49-F238E27FC236}">
                <a16:creationId xmlns:a16="http://schemas.microsoft.com/office/drawing/2014/main" id="{5A3EA68A-B70E-BA54-7B4A-0C4BDB519FE1}"/>
              </a:ext>
            </a:extLst>
          </p:cNvPr>
          <p:cNvGrpSpPr/>
          <p:nvPr/>
        </p:nvGrpSpPr>
        <p:grpSpPr>
          <a:xfrm>
            <a:off x="465844" y="888430"/>
            <a:ext cx="4869258" cy="2574083"/>
            <a:chOff x="0" y="0"/>
            <a:chExt cx="9738515" cy="5148166"/>
          </a:xfrm>
        </p:grpSpPr>
        <p:grpSp>
          <p:nvGrpSpPr>
            <p:cNvPr id="31" name="Group 31">
              <a:extLst>
                <a:ext uri="{FF2B5EF4-FFF2-40B4-BE49-F238E27FC236}">
                  <a16:creationId xmlns:a16="http://schemas.microsoft.com/office/drawing/2014/main" id="{B63C3252-0452-48D9-DDEC-02CD719A30D7}"/>
                </a:ext>
              </a:extLst>
            </p:cNvPr>
            <p:cNvGrpSpPr/>
            <p:nvPr/>
          </p:nvGrpSpPr>
          <p:grpSpPr>
            <a:xfrm>
              <a:off x="0" y="0"/>
              <a:ext cx="9738514" cy="5148166"/>
              <a:chOff x="0" y="0"/>
              <a:chExt cx="1842241" cy="973882"/>
            </a:xfrm>
          </p:grpSpPr>
          <p:sp>
            <p:nvSpPr>
              <p:cNvPr id="32" name="Freeform 32">
                <a:extLst>
                  <a:ext uri="{FF2B5EF4-FFF2-40B4-BE49-F238E27FC236}">
                    <a16:creationId xmlns:a16="http://schemas.microsoft.com/office/drawing/2014/main" id="{2A55F451-9FC0-09CC-4582-A49B4EEA9CA1}"/>
                  </a:ext>
                </a:extLst>
              </p:cNvPr>
              <p:cNvSpPr/>
              <p:nvPr/>
            </p:nvSpPr>
            <p:spPr>
              <a:xfrm>
                <a:off x="0" y="0"/>
                <a:ext cx="1842241" cy="973882"/>
              </a:xfrm>
              <a:custGeom>
                <a:avLst/>
                <a:gdLst/>
                <a:ahLst/>
                <a:cxnLst/>
                <a:rect l="l" t="t" r="r" b="b"/>
                <a:pathLst>
                  <a:path w="1842241" h="973882">
                    <a:moveTo>
                      <a:pt x="0" y="0"/>
                    </a:moveTo>
                    <a:lnTo>
                      <a:pt x="1842241" y="0"/>
                    </a:lnTo>
                    <a:lnTo>
                      <a:pt x="1842241" y="973882"/>
                    </a:lnTo>
                    <a:lnTo>
                      <a:pt x="0" y="973882"/>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33" name="TextBox 33">
                <a:extLst>
                  <a:ext uri="{FF2B5EF4-FFF2-40B4-BE49-F238E27FC236}">
                    <a16:creationId xmlns:a16="http://schemas.microsoft.com/office/drawing/2014/main" id="{EF434501-A635-7532-38BA-6FF7630A013E}"/>
                  </a:ext>
                </a:extLst>
              </p:cNvPr>
              <p:cNvSpPr txBox="1"/>
              <p:nvPr/>
            </p:nvSpPr>
            <p:spPr>
              <a:xfrm>
                <a:off x="0" y="-38100"/>
                <a:ext cx="1842241" cy="1011982"/>
              </a:xfrm>
              <a:prstGeom prst="rect">
                <a:avLst/>
              </a:prstGeom>
            </p:spPr>
            <p:txBody>
              <a:bodyPr lIns="33867" tIns="33867" rIns="33867" bIns="33867" rtlCol="0" anchor="ctr"/>
              <a:lstStyle/>
              <a:p>
                <a:pPr algn="ctr">
                  <a:lnSpc>
                    <a:spcPts val="1773"/>
                  </a:lnSpc>
                </a:pPr>
                <a:endParaRPr sz="1200"/>
              </a:p>
            </p:txBody>
          </p:sp>
        </p:grpSp>
        <p:grpSp>
          <p:nvGrpSpPr>
            <p:cNvPr id="34" name="Group 34">
              <a:extLst>
                <a:ext uri="{FF2B5EF4-FFF2-40B4-BE49-F238E27FC236}">
                  <a16:creationId xmlns:a16="http://schemas.microsoft.com/office/drawing/2014/main" id="{F16B82DC-AC47-D761-67CC-18D98386A49D}"/>
                </a:ext>
              </a:extLst>
            </p:cNvPr>
            <p:cNvGrpSpPr/>
            <p:nvPr/>
          </p:nvGrpSpPr>
          <p:grpSpPr>
            <a:xfrm>
              <a:off x="811736" y="855509"/>
              <a:ext cx="8926779" cy="4249471"/>
              <a:chOff x="0" y="0"/>
              <a:chExt cx="1688685" cy="803875"/>
            </a:xfrm>
          </p:grpSpPr>
          <p:sp>
            <p:nvSpPr>
              <p:cNvPr id="35" name="Freeform 35">
                <a:extLst>
                  <a:ext uri="{FF2B5EF4-FFF2-40B4-BE49-F238E27FC236}">
                    <a16:creationId xmlns:a16="http://schemas.microsoft.com/office/drawing/2014/main" id="{B3CD3FBF-0473-1BF0-54BC-34CC89ACA755}"/>
                  </a:ext>
                </a:extLst>
              </p:cNvPr>
              <p:cNvSpPr/>
              <p:nvPr/>
            </p:nvSpPr>
            <p:spPr>
              <a:xfrm>
                <a:off x="0" y="0"/>
                <a:ext cx="1688685" cy="803875"/>
              </a:xfrm>
              <a:custGeom>
                <a:avLst/>
                <a:gdLst/>
                <a:ahLst/>
                <a:cxnLst/>
                <a:rect l="l" t="t" r="r" b="b"/>
                <a:pathLst>
                  <a:path w="1688685" h="803875">
                    <a:moveTo>
                      <a:pt x="0" y="0"/>
                    </a:moveTo>
                    <a:lnTo>
                      <a:pt x="1688685" y="0"/>
                    </a:lnTo>
                    <a:lnTo>
                      <a:pt x="1688685" y="803875"/>
                    </a:lnTo>
                    <a:lnTo>
                      <a:pt x="0" y="803875"/>
                    </a:lnTo>
                    <a:close/>
                  </a:path>
                </a:pathLst>
              </a:custGeom>
              <a:solidFill>
                <a:srgbClr val="FFFFFF"/>
              </a:solidFill>
            </p:spPr>
            <p:txBody>
              <a:bodyPr/>
              <a:lstStyle/>
              <a:p>
                <a:endParaRPr lang="en-US"/>
              </a:p>
            </p:txBody>
          </p:sp>
          <p:sp>
            <p:nvSpPr>
              <p:cNvPr id="36" name="TextBox 36">
                <a:extLst>
                  <a:ext uri="{FF2B5EF4-FFF2-40B4-BE49-F238E27FC236}">
                    <a16:creationId xmlns:a16="http://schemas.microsoft.com/office/drawing/2014/main" id="{AB3F3278-E39A-5A78-EE59-3C588EB082C8}"/>
                  </a:ext>
                </a:extLst>
              </p:cNvPr>
              <p:cNvSpPr txBox="1"/>
              <p:nvPr/>
            </p:nvSpPr>
            <p:spPr>
              <a:xfrm>
                <a:off x="0" y="-38100"/>
                <a:ext cx="1688685" cy="841975"/>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General-purpose LLMs hallucinate legal information</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Responses lack Sri Lankan legal grounding</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No linkage between laws and court cases</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Unsafe for real-world legal decision-making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Proven incorrect responses verified by a legal professional</a:t>
                </a:r>
              </a:p>
            </p:txBody>
          </p:sp>
        </p:grpSp>
        <p:sp>
          <p:nvSpPr>
            <p:cNvPr id="37" name="TextBox 37">
              <a:extLst>
                <a:ext uri="{FF2B5EF4-FFF2-40B4-BE49-F238E27FC236}">
                  <a16:creationId xmlns:a16="http://schemas.microsoft.com/office/drawing/2014/main" id="{2A0CC95E-89B0-6D17-9026-EE9B3D6A3DDF}"/>
                </a:ext>
              </a:extLst>
            </p:cNvPr>
            <p:cNvSpPr txBox="1"/>
            <p:nvPr/>
          </p:nvSpPr>
          <p:spPr>
            <a:xfrm>
              <a:off x="811736" y="107398"/>
              <a:ext cx="8787099" cy="480132"/>
            </a:xfrm>
            <a:prstGeom prst="rect">
              <a:avLst/>
            </a:prstGeom>
          </p:spPr>
          <p:txBody>
            <a:bodyPr lIns="0" tIns="0" rIns="0" bIns="0" rtlCol="0" anchor="t">
              <a:spAutoFit/>
            </a:bodyPr>
            <a:lstStyle/>
            <a:p>
              <a:pPr algn="ctr">
                <a:lnSpc>
                  <a:spcPts val="1965"/>
                </a:lnSpc>
                <a:spcBef>
                  <a:spcPct val="0"/>
                </a:spcBef>
              </a:pPr>
              <a:r>
                <a:rPr lang="en-US" sz="1637">
                  <a:solidFill>
                    <a:srgbClr val="FFFFFF"/>
                  </a:solidFill>
                  <a:latin typeface="Cambria"/>
                  <a:ea typeface="Cambria"/>
                  <a:cs typeface="Cambria"/>
                  <a:sym typeface="Cambria"/>
                </a:rPr>
                <a:t>Problem Definition</a:t>
              </a:r>
            </a:p>
          </p:txBody>
        </p:sp>
      </p:grpSp>
      <p:sp>
        <p:nvSpPr>
          <p:cNvPr id="38" name="Freeform 38">
            <a:extLst>
              <a:ext uri="{FF2B5EF4-FFF2-40B4-BE49-F238E27FC236}">
                <a16:creationId xmlns:a16="http://schemas.microsoft.com/office/drawing/2014/main" id="{EA82434F-C34C-A285-6BFF-5EA51EBF703A}"/>
              </a:ext>
            </a:extLst>
          </p:cNvPr>
          <p:cNvSpPr/>
          <p:nvPr/>
        </p:nvSpPr>
        <p:spPr>
          <a:xfrm>
            <a:off x="1657457" y="3702101"/>
            <a:ext cx="347259" cy="347259"/>
          </a:xfrm>
          <a:custGeom>
            <a:avLst/>
            <a:gdLst/>
            <a:ahLst/>
            <a:cxnLst/>
            <a:rect l="l" t="t" r="r" b="b"/>
            <a:pathLst>
              <a:path w="520888" h="520888">
                <a:moveTo>
                  <a:pt x="0" y="0"/>
                </a:moveTo>
                <a:lnTo>
                  <a:pt x="520888" y="0"/>
                </a:lnTo>
                <a:lnTo>
                  <a:pt x="520888" y="520888"/>
                </a:lnTo>
                <a:lnTo>
                  <a:pt x="0" y="5208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9" name="Freeform 39">
            <a:extLst>
              <a:ext uri="{FF2B5EF4-FFF2-40B4-BE49-F238E27FC236}">
                <a16:creationId xmlns:a16="http://schemas.microsoft.com/office/drawing/2014/main" id="{CAB1C9C5-9705-F79C-559A-9F50EF41E82E}"/>
              </a:ext>
            </a:extLst>
          </p:cNvPr>
          <p:cNvSpPr/>
          <p:nvPr/>
        </p:nvSpPr>
        <p:spPr>
          <a:xfrm>
            <a:off x="7619255" y="818376"/>
            <a:ext cx="364789" cy="364789"/>
          </a:xfrm>
          <a:custGeom>
            <a:avLst/>
            <a:gdLst/>
            <a:ahLst/>
            <a:cxnLst/>
            <a:rect l="l" t="t" r="r" b="b"/>
            <a:pathLst>
              <a:path w="547183" h="547183">
                <a:moveTo>
                  <a:pt x="0" y="0"/>
                </a:moveTo>
                <a:lnTo>
                  <a:pt x="547182" y="0"/>
                </a:lnTo>
                <a:lnTo>
                  <a:pt x="547182" y="547183"/>
                </a:lnTo>
                <a:lnTo>
                  <a:pt x="0" y="547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0" name="Freeform 40">
            <a:extLst>
              <a:ext uri="{FF2B5EF4-FFF2-40B4-BE49-F238E27FC236}">
                <a16:creationId xmlns:a16="http://schemas.microsoft.com/office/drawing/2014/main" id="{871C9B3A-DC97-8C02-CF0C-F9BDCF192AAF}"/>
              </a:ext>
            </a:extLst>
          </p:cNvPr>
          <p:cNvSpPr/>
          <p:nvPr/>
        </p:nvSpPr>
        <p:spPr>
          <a:xfrm>
            <a:off x="1657457" y="883450"/>
            <a:ext cx="390552" cy="390552"/>
          </a:xfrm>
          <a:custGeom>
            <a:avLst/>
            <a:gdLst/>
            <a:ahLst/>
            <a:cxnLst/>
            <a:rect l="l" t="t" r="r" b="b"/>
            <a:pathLst>
              <a:path w="585828" h="585828">
                <a:moveTo>
                  <a:pt x="0" y="0"/>
                </a:moveTo>
                <a:lnTo>
                  <a:pt x="585828" y="0"/>
                </a:lnTo>
                <a:lnTo>
                  <a:pt x="585828" y="585827"/>
                </a:lnTo>
                <a:lnTo>
                  <a:pt x="0" y="585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41" name="Picture 41">
            <a:extLst>
              <a:ext uri="{FF2B5EF4-FFF2-40B4-BE49-F238E27FC236}">
                <a16:creationId xmlns:a16="http://schemas.microsoft.com/office/drawing/2014/main" id="{C4BF0C4F-CC37-42B1-3B78-3979A64C8727}"/>
              </a:ext>
            </a:extLst>
          </p:cNvPr>
          <p:cNvPicPr>
            <a:picLocks noChangeAspect="1"/>
          </p:cNvPicPr>
          <p:nvPr/>
        </p:nvPicPr>
        <p:blipFill>
          <a:blip r:embed="rId9"/>
          <a:srcRect/>
          <a:stretch>
            <a:fillRect/>
          </a:stretch>
        </p:blipFill>
        <p:spPr>
          <a:xfrm>
            <a:off x="6764898" y="3707194"/>
            <a:ext cx="337073" cy="337073"/>
          </a:xfrm>
          <a:prstGeom prst="rect">
            <a:avLst/>
          </a:prstGeom>
        </p:spPr>
      </p:pic>
      <p:sp>
        <p:nvSpPr>
          <p:cNvPr id="42" name="TextBox 42">
            <a:extLst>
              <a:ext uri="{FF2B5EF4-FFF2-40B4-BE49-F238E27FC236}">
                <a16:creationId xmlns:a16="http://schemas.microsoft.com/office/drawing/2014/main" id="{83DBB8CC-A2EF-69D0-1D09-41A4C7AFCBF3}"/>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43" name="TextBox 43">
            <a:extLst>
              <a:ext uri="{FF2B5EF4-FFF2-40B4-BE49-F238E27FC236}">
                <a16:creationId xmlns:a16="http://schemas.microsoft.com/office/drawing/2014/main" id="{2F327805-0245-E8C9-53B0-8462030DAF19}"/>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10</a:t>
            </a:r>
          </a:p>
        </p:txBody>
      </p:sp>
      <p:sp>
        <p:nvSpPr>
          <p:cNvPr id="44" name="TextBox 44">
            <a:extLst>
              <a:ext uri="{FF2B5EF4-FFF2-40B4-BE49-F238E27FC236}">
                <a16:creationId xmlns:a16="http://schemas.microsoft.com/office/drawing/2014/main" id="{C40DCF59-3759-138B-8816-CE1DA5A06692}"/>
              </a:ext>
            </a:extLst>
          </p:cNvPr>
          <p:cNvSpPr txBox="1"/>
          <p:nvPr/>
        </p:nvSpPr>
        <p:spPr>
          <a:xfrm>
            <a:off x="6359641" y="870750"/>
            <a:ext cx="4732005"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Proven Gap</a:t>
            </a:r>
          </a:p>
        </p:txBody>
      </p:sp>
      <p:sp>
        <p:nvSpPr>
          <p:cNvPr id="45" name="TextBox 45">
            <a:extLst>
              <a:ext uri="{FF2B5EF4-FFF2-40B4-BE49-F238E27FC236}">
                <a16:creationId xmlns:a16="http://schemas.microsoft.com/office/drawing/2014/main" id="{FB7F3B6E-E79D-FDCF-CC35-19BA2D617EC4}"/>
              </a:ext>
            </a:extLst>
          </p:cNvPr>
          <p:cNvSpPr txBox="1"/>
          <p:nvPr/>
        </p:nvSpPr>
        <p:spPr>
          <a:xfrm>
            <a:off x="600075" y="3732856"/>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Solution Approach</a:t>
            </a:r>
          </a:p>
        </p:txBody>
      </p:sp>
      <p:sp>
        <p:nvSpPr>
          <p:cNvPr id="46" name="TextBox 46">
            <a:extLst>
              <a:ext uri="{FF2B5EF4-FFF2-40B4-BE49-F238E27FC236}">
                <a16:creationId xmlns:a16="http://schemas.microsoft.com/office/drawing/2014/main" id="{E3225B3C-5445-0AFF-7292-02FF6B244A76}"/>
              </a:ext>
            </a:extLst>
          </p:cNvPr>
          <p:cNvSpPr txBox="1"/>
          <p:nvPr/>
        </p:nvSpPr>
        <p:spPr>
          <a:xfrm>
            <a:off x="6359641" y="3689402"/>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How Problem Will Be Addressed</a:t>
            </a:r>
          </a:p>
        </p:txBody>
      </p:sp>
    </p:spTree>
    <p:extLst>
      <p:ext uri="{BB962C8B-B14F-4D97-AF65-F5344CB8AC3E}">
        <p14:creationId xmlns:p14="http://schemas.microsoft.com/office/powerpoint/2010/main" val="1158972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801D35-0C20-9223-11B4-DA837171D096}"/>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6D866-8E88-4AA5-0979-D210D3D44BA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Design Excellence Architecture diagram</a:t>
            </a:r>
          </a:p>
        </p:txBody>
      </p:sp>
      <p:pic>
        <p:nvPicPr>
          <p:cNvPr id="5" name="Picture 4">
            <a:extLst>
              <a:ext uri="{FF2B5EF4-FFF2-40B4-BE49-F238E27FC236}">
                <a16:creationId xmlns:a16="http://schemas.microsoft.com/office/drawing/2014/main" id="{70789207-C1BA-AE76-75E9-D4261C627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783" y="643466"/>
            <a:ext cx="8253432" cy="5571067"/>
          </a:xfrm>
          <a:prstGeom prst="rect">
            <a:avLst/>
          </a:prstGeom>
        </p:spPr>
      </p:pic>
      <p:sp>
        <p:nvSpPr>
          <p:cNvPr id="7" name="TextBox 8">
            <a:extLst>
              <a:ext uri="{FF2B5EF4-FFF2-40B4-BE49-F238E27FC236}">
                <a16:creationId xmlns:a16="http://schemas.microsoft.com/office/drawing/2014/main" id="{E3428A55-9A4B-A94C-AD01-438DC0F331E5}"/>
              </a:ext>
            </a:extLst>
          </p:cNvPr>
          <p:cNvSpPr txBox="1"/>
          <p:nvPr/>
        </p:nvSpPr>
        <p:spPr>
          <a:xfrm>
            <a:off x="11886856" y="6583303"/>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11</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8" name="Group 8">
            <a:extLst>
              <a:ext uri="{FF2B5EF4-FFF2-40B4-BE49-F238E27FC236}">
                <a16:creationId xmlns:a16="http://schemas.microsoft.com/office/drawing/2014/main" id="{5CD697D4-3BE9-9F99-02F1-B66AC5FBAAF8}"/>
              </a:ext>
            </a:extLst>
          </p:cNvPr>
          <p:cNvGrpSpPr/>
          <p:nvPr/>
        </p:nvGrpSpPr>
        <p:grpSpPr>
          <a:xfrm>
            <a:off x="4476475" y="5990751"/>
            <a:ext cx="6816365" cy="1320167"/>
            <a:chOff x="0" y="0"/>
            <a:chExt cx="13632730" cy="2640335"/>
          </a:xfrm>
        </p:grpSpPr>
        <p:sp>
          <p:nvSpPr>
            <p:cNvPr id="9" name="Freeform 9">
              <a:extLst>
                <a:ext uri="{FF2B5EF4-FFF2-40B4-BE49-F238E27FC236}">
                  <a16:creationId xmlns:a16="http://schemas.microsoft.com/office/drawing/2014/main" id="{970D4256-7C15-D38B-EDFC-28600FAAF622}"/>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11" name="TextBox 10">
              <a:extLst>
                <a:ext uri="{FF2B5EF4-FFF2-40B4-BE49-F238E27FC236}">
                  <a16:creationId xmlns:a16="http://schemas.microsoft.com/office/drawing/2014/main" id="{E952F395-6B98-23BF-0CFC-A94B414673D4}"/>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IT22322326  |   </a:t>
              </a:r>
              <a:r>
                <a:rPr lang="en-US" b="1" dirty="0">
                  <a:solidFill>
                    <a:srgbClr val="000000"/>
                  </a:solidFill>
                  <a:latin typeface="Cambria Bold"/>
                  <a:ea typeface="Cambria Bold"/>
                  <a:cs typeface="Cambria Bold"/>
                  <a:sym typeface="Cambria Bold"/>
                </a:rPr>
                <a:t>Niruththika E   </a:t>
              </a:r>
              <a:r>
                <a:rPr lang="en-US" dirty="0">
                  <a:solidFill>
                    <a:srgbClr val="000000"/>
                  </a:solidFill>
                  <a:latin typeface="Cambria"/>
                  <a:ea typeface="Cambria"/>
                  <a:cs typeface="Cambria"/>
                  <a:sym typeface="Cambria"/>
                </a:rPr>
                <a:t>|    25-26J-240</a:t>
              </a:r>
            </a:p>
          </p:txBody>
        </p:sp>
      </p:grpSp>
      <p:sp>
        <p:nvSpPr>
          <p:cNvPr id="12" name="TextBox 42">
            <a:extLst>
              <a:ext uri="{FF2B5EF4-FFF2-40B4-BE49-F238E27FC236}">
                <a16:creationId xmlns:a16="http://schemas.microsoft.com/office/drawing/2014/main" id="{B59CB389-F419-DDA5-6620-F32D01FE2448}"/>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Tree>
    <p:extLst>
      <p:ext uri="{BB962C8B-B14F-4D97-AF65-F5344CB8AC3E}">
        <p14:creationId xmlns:p14="http://schemas.microsoft.com/office/powerpoint/2010/main" val="120692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6373302"/>
            <a:ext cx="2514600" cy="490308"/>
            <a:chOff x="0" y="0"/>
            <a:chExt cx="5029200" cy="980616"/>
          </a:xfrm>
        </p:grpSpPr>
        <p:sp>
          <p:nvSpPr>
            <p:cNvPr id="3" name="Freeform 3" descr="A picture containing photo, table, person, monitor  Description automatically generated"/>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4" name="Group 4"/>
          <p:cNvGrpSpPr/>
          <p:nvPr/>
        </p:nvGrpSpPr>
        <p:grpSpPr>
          <a:xfrm>
            <a:off x="3035798" y="5958372"/>
            <a:ext cx="6816365" cy="1320197"/>
            <a:chOff x="0" y="0"/>
            <a:chExt cx="13632730" cy="2640393"/>
          </a:xfrm>
        </p:grpSpPr>
        <p:sp>
          <p:nvSpPr>
            <p:cNvPr id="5" name="Freeform 5"/>
            <p:cNvSpPr/>
            <p:nvPr/>
          </p:nvSpPr>
          <p:spPr>
            <a:xfrm>
              <a:off x="0" y="0"/>
              <a:ext cx="13632731" cy="2640393"/>
            </a:xfrm>
            <a:custGeom>
              <a:avLst/>
              <a:gdLst/>
              <a:ahLst/>
              <a:cxnLst/>
              <a:rect l="l" t="t" r="r" b="b"/>
              <a:pathLst>
                <a:path w="13632731" h="2640393">
                  <a:moveTo>
                    <a:pt x="0" y="0"/>
                  </a:moveTo>
                  <a:lnTo>
                    <a:pt x="13632731" y="0"/>
                  </a:lnTo>
                  <a:lnTo>
                    <a:pt x="13632731" y="2640393"/>
                  </a:lnTo>
                  <a:lnTo>
                    <a:pt x="0" y="2640393"/>
                  </a:lnTo>
                  <a:close/>
                </a:path>
              </a:pathLst>
            </a:custGeom>
            <a:solidFill>
              <a:srgbClr val="000000">
                <a:alpha val="0"/>
              </a:srgbClr>
            </a:solidFill>
          </p:spPr>
          <p:txBody>
            <a:bodyPr/>
            <a:lstStyle/>
            <a:p>
              <a:endParaRPr lang="en-US"/>
            </a:p>
          </p:txBody>
        </p:sp>
        <p:sp>
          <p:nvSpPr>
            <p:cNvPr id="6" name="TextBox 6"/>
            <p:cNvSpPr txBox="1"/>
            <p:nvPr/>
          </p:nvSpPr>
          <p:spPr>
            <a:xfrm>
              <a:off x="0" y="-19050"/>
              <a:ext cx="13632730" cy="2659443"/>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IT22322326  Niruththika E |    25-26J-240</a:t>
              </a:r>
            </a:p>
          </p:txBody>
        </p:sp>
      </p:grpSp>
      <p:sp>
        <p:nvSpPr>
          <p:cNvPr id="7" name="TextBox 7"/>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8" name="TextBox 8"/>
          <p:cNvSpPr txBox="1"/>
          <p:nvPr/>
        </p:nvSpPr>
        <p:spPr>
          <a:xfrm>
            <a:off x="11886856" y="6583303"/>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12</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9" name="Group 9"/>
          <p:cNvGrpSpPr/>
          <p:nvPr/>
        </p:nvGrpSpPr>
        <p:grpSpPr>
          <a:xfrm>
            <a:off x="685800" y="3814187"/>
            <a:ext cx="4649301" cy="2559115"/>
            <a:chOff x="0" y="0"/>
            <a:chExt cx="1662261" cy="914958"/>
          </a:xfrm>
        </p:grpSpPr>
        <p:sp>
          <p:nvSpPr>
            <p:cNvPr id="10" name="Freeform 10"/>
            <p:cNvSpPr/>
            <p:nvPr/>
          </p:nvSpPr>
          <p:spPr>
            <a:xfrm>
              <a:off x="0" y="0"/>
              <a:ext cx="1662261" cy="914958"/>
            </a:xfrm>
            <a:custGeom>
              <a:avLst/>
              <a:gdLst/>
              <a:ahLst/>
              <a:cxnLst/>
              <a:rect l="l" t="t" r="r" b="b"/>
              <a:pathLst>
                <a:path w="1662261" h="914958">
                  <a:moveTo>
                    <a:pt x="0" y="0"/>
                  </a:moveTo>
                  <a:lnTo>
                    <a:pt x="1662261" y="0"/>
                  </a:lnTo>
                  <a:lnTo>
                    <a:pt x="1662261" y="914958"/>
                  </a:lnTo>
                  <a:lnTo>
                    <a:pt x="0" y="914958"/>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1" name="TextBox 11"/>
            <p:cNvSpPr txBox="1"/>
            <p:nvPr/>
          </p:nvSpPr>
          <p:spPr>
            <a:xfrm>
              <a:off x="0" y="-38100"/>
              <a:ext cx="1662261" cy="953058"/>
            </a:xfrm>
            <a:prstGeom prst="rect">
              <a:avLst/>
            </a:prstGeom>
          </p:spPr>
          <p:txBody>
            <a:bodyPr lIns="33867" tIns="33867" rIns="33867" bIns="33867" rtlCol="0" anchor="ctr"/>
            <a:lstStyle/>
            <a:p>
              <a:pPr algn="ctr">
                <a:lnSpc>
                  <a:spcPts val="1773"/>
                </a:lnSpc>
              </a:pPr>
              <a:endParaRPr sz="1200"/>
            </a:p>
          </p:txBody>
        </p:sp>
      </p:grpSp>
      <p:grpSp>
        <p:nvGrpSpPr>
          <p:cNvPr id="12" name="Group 12"/>
          <p:cNvGrpSpPr/>
          <p:nvPr/>
        </p:nvGrpSpPr>
        <p:grpSpPr>
          <a:xfrm>
            <a:off x="6268884" y="960534"/>
            <a:ext cx="4740059" cy="2682427"/>
            <a:chOff x="0" y="0"/>
            <a:chExt cx="1694710" cy="853740"/>
          </a:xfrm>
        </p:grpSpPr>
        <p:sp>
          <p:nvSpPr>
            <p:cNvPr id="13" name="Freeform 13"/>
            <p:cNvSpPr/>
            <p:nvPr/>
          </p:nvSpPr>
          <p:spPr>
            <a:xfrm>
              <a:off x="0" y="0"/>
              <a:ext cx="1694710" cy="853740"/>
            </a:xfrm>
            <a:custGeom>
              <a:avLst/>
              <a:gdLst/>
              <a:ahLst/>
              <a:cxnLst/>
              <a:rect l="l" t="t" r="r" b="b"/>
              <a:pathLst>
                <a:path w="1694710" h="853740">
                  <a:moveTo>
                    <a:pt x="0" y="0"/>
                  </a:moveTo>
                  <a:lnTo>
                    <a:pt x="1694710" y="0"/>
                  </a:lnTo>
                  <a:lnTo>
                    <a:pt x="1694710" y="853740"/>
                  </a:lnTo>
                  <a:lnTo>
                    <a:pt x="0" y="853740"/>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4" name="TextBox 14"/>
            <p:cNvSpPr txBox="1"/>
            <p:nvPr/>
          </p:nvSpPr>
          <p:spPr>
            <a:xfrm>
              <a:off x="0" y="-38100"/>
              <a:ext cx="1694710" cy="891840"/>
            </a:xfrm>
            <a:prstGeom prst="rect">
              <a:avLst/>
            </a:prstGeom>
          </p:spPr>
          <p:txBody>
            <a:bodyPr lIns="33867" tIns="33867" rIns="33867" bIns="33867" rtlCol="0" anchor="ctr"/>
            <a:lstStyle/>
            <a:p>
              <a:pPr algn="ctr">
                <a:lnSpc>
                  <a:spcPts val="1773"/>
                </a:lnSpc>
              </a:pPr>
              <a:endParaRPr sz="1200"/>
            </a:p>
          </p:txBody>
        </p:sp>
      </p:grpSp>
      <p:grpSp>
        <p:nvGrpSpPr>
          <p:cNvPr id="15" name="Group 15"/>
          <p:cNvGrpSpPr/>
          <p:nvPr/>
        </p:nvGrpSpPr>
        <p:grpSpPr>
          <a:xfrm>
            <a:off x="6268884" y="3762866"/>
            <a:ext cx="4740059" cy="2698623"/>
            <a:chOff x="0" y="0"/>
            <a:chExt cx="1694710" cy="964837"/>
          </a:xfrm>
        </p:grpSpPr>
        <p:sp>
          <p:nvSpPr>
            <p:cNvPr id="16" name="Freeform 16"/>
            <p:cNvSpPr/>
            <p:nvPr/>
          </p:nvSpPr>
          <p:spPr>
            <a:xfrm>
              <a:off x="0" y="0"/>
              <a:ext cx="1694710" cy="964837"/>
            </a:xfrm>
            <a:custGeom>
              <a:avLst/>
              <a:gdLst/>
              <a:ahLst/>
              <a:cxnLst/>
              <a:rect l="l" t="t" r="r" b="b"/>
              <a:pathLst>
                <a:path w="1694710" h="964837">
                  <a:moveTo>
                    <a:pt x="0" y="0"/>
                  </a:moveTo>
                  <a:lnTo>
                    <a:pt x="1694710" y="0"/>
                  </a:lnTo>
                  <a:lnTo>
                    <a:pt x="1694710" y="964837"/>
                  </a:lnTo>
                  <a:lnTo>
                    <a:pt x="0" y="96483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17"/>
            <p:cNvSpPr txBox="1"/>
            <p:nvPr/>
          </p:nvSpPr>
          <p:spPr>
            <a:xfrm>
              <a:off x="0" y="-38100"/>
              <a:ext cx="1694710" cy="1002937"/>
            </a:xfrm>
            <a:prstGeom prst="rect">
              <a:avLst/>
            </a:prstGeom>
          </p:spPr>
          <p:txBody>
            <a:bodyPr lIns="33867" tIns="33867" rIns="33867" bIns="33867" rtlCol="0" anchor="ctr"/>
            <a:lstStyle/>
            <a:p>
              <a:pPr algn="ctr">
                <a:lnSpc>
                  <a:spcPts val="1773"/>
                </a:lnSpc>
              </a:pPr>
              <a:endParaRPr sz="1200"/>
            </a:p>
          </p:txBody>
        </p:sp>
      </p:grpSp>
      <p:grpSp>
        <p:nvGrpSpPr>
          <p:cNvPr id="18" name="Group 18"/>
          <p:cNvGrpSpPr/>
          <p:nvPr/>
        </p:nvGrpSpPr>
        <p:grpSpPr>
          <a:xfrm>
            <a:off x="6629520" y="1335733"/>
            <a:ext cx="4379422" cy="2134507"/>
            <a:chOff x="0" y="0"/>
            <a:chExt cx="1565772" cy="763149"/>
          </a:xfrm>
        </p:grpSpPr>
        <p:sp>
          <p:nvSpPr>
            <p:cNvPr id="19" name="Freeform 19"/>
            <p:cNvSpPr/>
            <p:nvPr/>
          </p:nvSpPr>
          <p:spPr>
            <a:xfrm>
              <a:off x="0" y="0"/>
              <a:ext cx="1565772" cy="763149"/>
            </a:xfrm>
            <a:custGeom>
              <a:avLst/>
              <a:gdLst/>
              <a:ahLst/>
              <a:cxnLst/>
              <a:rect l="l" t="t" r="r" b="b"/>
              <a:pathLst>
                <a:path w="1565772" h="763149">
                  <a:moveTo>
                    <a:pt x="0" y="0"/>
                  </a:moveTo>
                  <a:lnTo>
                    <a:pt x="1565772" y="0"/>
                  </a:lnTo>
                  <a:lnTo>
                    <a:pt x="1565772" y="763149"/>
                  </a:lnTo>
                  <a:lnTo>
                    <a:pt x="0" y="763149"/>
                  </a:lnTo>
                  <a:close/>
                </a:path>
              </a:pathLst>
            </a:custGeom>
            <a:solidFill>
              <a:srgbClr val="FFFFFF"/>
            </a:solidFill>
          </p:spPr>
          <p:txBody>
            <a:bodyPr/>
            <a:lstStyle/>
            <a:p>
              <a:endParaRPr lang="en-US" dirty="0"/>
            </a:p>
          </p:txBody>
        </p:sp>
        <p:sp>
          <p:nvSpPr>
            <p:cNvPr id="20" name="TextBox 20"/>
            <p:cNvSpPr txBox="1"/>
            <p:nvPr/>
          </p:nvSpPr>
          <p:spPr>
            <a:xfrm>
              <a:off x="0" y="-38100"/>
              <a:ext cx="1565772" cy="801249"/>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Natural language legal query processing</a:t>
              </a:r>
            </a:p>
            <a:p>
              <a:pPr marL="316668" lvl="1" indent="-158334">
                <a:lnSpc>
                  <a:spcPts val="2053"/>
                </a:lnSpc>
                <a:buFont typeface="Arial"/>
                <a:buChar char="•"/>
              </a:pPr>
              <a:r>
                <a:rPr lang="en-US" sz="1466" dirty="0" err="1">
                  <a:solidFill>
                    <a:srgbClr val="000000"/>
                  </a:solidFill>
                  <a:latin typeface="Canva Sans"/>
                  <a:ea typeface="Canva Sans"/>
                  <a:cs typeface="Canva Sans"/>
                  <a:sym typeface="Canva Sans"/>
                </a:rPr>
                <a:t>Labour</a:t>
              </a:r>
              <a:r>
                <a:rPr lang="en-US" sz="1466" dirty="0">
                  <a:solidFill>
                    <a:srgbClr val="000000"/>
                  </a:solidFill>
                  <a:latin typeface="Canva Sans"/>
                  <a:ea typeface="Canva Sans"/>
                  <a:cs typeface="Canva Sans"/>
                  <a:sym typeface="Canva Sans"/>
                </a:rPr>
                <a:t> &amp; employment law scope enforcement</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Semantic search over legal documents</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Law &amp; case citation generation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JSON-structured responses for frontend use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Fast and scalable backend API</a:t>
              </a:r>
            </a:p>
          </p:txBody>
        </p:sp>
      </p:grpSp>
      <p:grpSp>
        <p:nvGrpSpPr>
          <p:cNvPr id="21" name="Group 21"/>
          <p:cNvGrpSpPr/>
          <p:nvPr/>
        </p:nvGrpSpPr>
        <p:grpSpPr>
          <a:xfrm>
            <a:off x="955680" y="4059416"/>
            <a:ext cx="4379422" cy="2313886"/>
            <a:chOff x="0" y="0"/>
            <a:chExt cx="1565772" cy="827282"/>
          </a:xfrm>
        </p:grpSpPr>
        <p:sp>
          <p:nvSpPr>
            <p:cNvPr id="22" name="Freeform 22"/>
            <p:cNvSpPr/>
            <p:nvPr/>
          </p:nvSpPr>
          <p:spPr>
            <a:xfrm>
              <a:off x="0" y="0"/>
              <a:ext cx="1565772" cy="827282"/>
            </a:xfrm>
            <a:custGeom>
              <a:avLst/>
              <a:gdLst/>
              <a:ahLst/>
              <a:cxnLst/>
              <a:rect l="l" t="t" r="r" b="b"/>
              <a:pathLst>
                <a:path w="1565772" h="827282">
                  <a:moveTo>
                    <a:pt x="0" y="0"/>
                  </a:moveTo>
                  <a:lnTo>
                    <a:pt x="1565772" y="0"/>
                  </a:lnTo>
                  <a:lnTo>
                    <a:pt x="1565772" y="827282"/>
                  </a:lnTo>
                  <a:lnTo>
                    <a:pt x="0" y="827282"/>
                  </a:lnTo>
                  <a:close/>
                </a:path>
              </a:pathLst>
            </a:custGeom>
            <a:solidFill>
              <a:srgbClr val="FFFFFF"/>
            </a:solidFill>
          </p:spPr>
          <p:txBody>
            <a:bodyPr/>
            <a:lstStyle/>
            <a:p>
              <a:endParaRPr lang="en-US"/>
            </a:p>
          </p:txBody>
        </p:sp>
        <p:sp>
          <p:nvSpPr>
            <p:cNvPr id="23" name="TextBox 23"/>
            <p:cNvSpPr txBox="1"/>
            <p:nvPr/>
          </p:nvSpPr>
          <p:spPr>
            <a:xfrm>
              <a:off x="0" y="2601"/>
              <a:ext cx="1565772" cy="824681"/>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Novel: Fine-tuned Small Language Model for Sri Lankan </a:t>
              </a:r>
              <a:r>
                <a:rPr lang="en-US" sz="1466" dirty="0" err="1">
                  <a:solidFill>
                    <a:srgbClr val="000000"/>
                  </a:solidFill>
                  <a:latin typeface="Canva Sans"/>
                  <a:ea typeface="Canva Sans"/>
                  <a:cs typeface="Canva Sans"/>
                  <a:sym typeface="Canva Sans"/>
                </a:rPr>
                <a:t>labour</a:t>
              </a:r>
              <a:r>
                <a:rPr lang="en-US" sz="1466" dirty="0">
                  <a:solidFill>
                    <a:srgbClr val="000000"/>
                  </a:solidFill>
                  <a:latin typeface="Canva Sans"/>
                  <a:ea typeface="Canva Sans"/>
                  <a:cs typeface="Canva Sans"/>
                  <a:sym typeface="Canva Sans"/>
                </a:rPr>
                <a:t> law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Advanced NLP: Qwen3-4B + </a:t>
              </a:r>
              <a:r>
                <a:rPr lang="en-US" sz="1466" dirty="0" err="1">
                  <a:solidFill>
                    <a:srgbClr val="000000"/>
                  </a:solidFill>
                  <a:latin typeface="Canva Sans"/>
                  <a:ea typeface="Canva Sans"/>
                  <a:cs typeface="Canva Sans"/>
                  <a:sym typeface="Canva Sans"/>
                </a:rPr>
                <a:t>LoRA</a:t>
              </a:r>
              <a:r>
                <a:rPr lang="en-US" sz="1466" dirty="0">
                  <a:solidFill>
                    <a:srgbClr val="000000"/>
                  </a:solidFill>
                  <a:latin typeface="Canva Sans"/>
                  <a:ea typeface="Canva Sans"/>
                  <a:cs typeface="Canva Sans"/>
                  <a:sym typeface="Canva Sans"/>
                </a:rPr>
                <a:t> fine-tuning</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Hybrid AI: Fine-tuned LLM combined with RAG</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Safety-Aware: Explicit out-of-scope detection</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Cost-Efficient: CPU-based deployment using quantized models</a:t>
              </a:r>
            </a:p>
            <a:p>
              <a:pPr marL="316668" lvl="1" indent="-158334">
                <a:lnSpc>
                  <a:spcPts val="2053"/>
                </a:lnSpc>
                <a:buFont typeface="Arial"/>
                <a:buChar char="•"/>
              </a:pPr>
              <a:r>
                <a:rPr lang="en-US" sz="1470" dirty="0">
                  <a:latin typeface="Canva Sans"/>
                </a:rPr>
                <a:t>Improve accuracy, optimize deployment, implement admin panel, and complete full system integration</a:t>
              </a:r>
              <a:endParaRPr lang="en-US" sz="1470" dirty="0">
                <a:solidFill>
                  <a:srgbClr val="000000"/>
                </a:solidFill>
                <a:latin typeface="Canva Sans"/>
                <a:ea typeface="Canva Sans"/>
                <a:cs typeface="Canva Sans"/>
                <a:sym typeface="Canva Sans"/>
              </a:endParaRPr>
            </a:p>
          </p:txBody>
        </p:sp>
      </p:grpSp>
      <p:grpSp>
        <p:nvGrpSpPr>
          <p:cNvPr id="24" name="Group 24"/>
          <p:cNvGrpSpPr/>
          <p:nvPr/>
        </p:nvGrpSpPr>
        <p:grpSpPr>
          <a:xfrm>
            <a:off x="6359642" y="4082374"/>
            <a:ext cx="4693484" cy="2551729"/>
            <a:chOff x="-68016" y="-1813"/>
            <a:chExt cx="1678058" cy="912318"/>
          </a:xfrm>
        </p:grpSpPr>
        <p:sp>
          <p:nvSpPr>
            <p:cNvPr id="25" name="Freeform 25"/>
            <p:cNvSpPr/>
            <p:nvPr/>
          </p:nvSpPr>
          <p:spPr>
            <a:xfrm>
              <a:off x="0" y="0"/>
              <a:ext cx="1594245" cy="874218"/>
            </a:xfrm>
            <a:custGeom>
              <a:avLst/>
              <a:gdLst/>
              <a:ahLst/>
              <a:cxnLst/>
              <a:rect l="l" t="t" r="r" b="b"/>
              <a:pathLst>
                <a:path w="1594245" h="874218">
                  <a:moveTo>
                    <a:pt x="0" y="0"/>
                  </a:moveTo>
                  <a:lnTo>
                    <a:pt x="1594245" y="0"/>
                  </a:lnTo>
                  <a:lnTo>
                    <a:pt x="1594245" y="874218"/>
                  </a:lnTo>
                  <a:lnTo>
                    <a:pt x="0" y="874218"/>
                  </a:lnTo>
                  <a:close/>
                </a:path>
              </a:pathLst>
            </a:custGeom>
            <a:solidFill>
              <a:srgbClr val="FFFFFF"/>
            </a:solidFill>
          </p:spPr>
          <p:txBody>
            <a:bodyPr/>
            <a:lstStyle/>
            <a:p>
              <a:endParaRPr lang="en-US"/>
            </a:p>
          </p:txBody>
        </p:sp>
        <p:sp>
          <p:nvSpPr>
            <p:cNvPr id="26" name="TextBox 26"/>
            <p:cNvSpPr txBox="1"/>
            <p:nvPr/>
          </p:nvSpPr>
          <p:spPr>
            <a:xfrm>
              <a:off x="-68016" y="-1813"/>
              <a:ext cx="1678058" cy="912318"/>
            </a:xfrm>
            <a:prstGeom prst="rect">
              <a:avLst/>
            </a:prstGeom>
          </p:spPr>
          <p:txBody>
            <a:bodyPr lIns="33867" tIns="33867" rIns="33867" bIns="33867" rtlCol="0" anchor="ctr"/>
            <a:lstStyle/>
            <a:p>
              <a:pPr marL="158334" lvl="1" algn="just">
                <a:lnSpc>
                  <a:spcPts val="2053"/>
                </a:lnSpc>
              </a:pPr>
              <a:endParaRPr lang="en-US" sz="1200" dirty="0">
                <a:latin typeface="Canva Sans"/>
                <a:sym typeface="Canva Sans"/>
              </a:endParaRPr>
            </a:p>
          </p:txBody>
        </p:sp>
      </p:grpSp>
      <p:sp>
        <p:nvSpPr>
          <p:cNvPr id="27" name="TextBox 27"/>
          <p:cNvSpPr txBox="1"/>
          <p:nvPr/>
        </p:nvSpPr>
        <p:spPr>
          <a:xfrm>
            <a:off x="6403825" y="1064432"/>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Functional Requirements</a:t>
            </a:r>
          </a:p>
        </p:txBody>
      </p:sp>
      <p:sp>
        <p:nvSpPr>
          <p:cNvPr id="28" name="TextBox 28"/>
          <p:cNvSpPr txBox="1"/>
          <p:nvPr/>
        </p:nvSpPr>
        <p:spPr>
          <a:xfrm>
            <a:off x="685800" y="3786366"/>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Design Excellence and contribution  </a:t>
            </a:r>
          </a:p>
        </p:txBody>
      </p:sp>
      <p:sp>
        <p:nvSpPr>
          <p:cNvPr id="29" name="TextBox 29"/>
          <p:cNvSpPr txBox="1"/>
          <p:nvPr/>
        </p:nvSpPr>
        <p:spPr>
          <a:xfrm>
            <a:off x="6359641" y="3783930"/>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User feedback on prototype and Validate</a:t>
            </a:r>
          </a:p>
        </p:txBody>
      </p:sp>
      <p:grpSp>
        <p:nvGrpSpPr>
          <p:cNvPr id="30" name="Group 30"/>
          <p:cNvGrpSpPr/>
          <p:nvPr/>
        </p:nvGrpSpPr>
        <p:grpSpPr>
          <a:xfrm>
            <a:off x="595042" y="1015219"/>
            <a:ext cx="4740059" cy="2559115"/>
            <a:chOff x="0" y="0"/>
            <a:chExt cx="1662261" cy="790697"/>
          </a:xfrm>
        </p:grpSpPr>
        <p:sp>
          <p:nvSpPr>
            <p:cNvPr id="31" name="Freeform 31"/>
            <p:cNvSpPr/>
            <p:nvPr/>
          </p:nvSpPr>
          <p:spPr>
            <a:xfrm>
              <a:off x="0" y="0"/>
              <a:ext cx="1662261" cy="790697"/>
            </a:xfrm>
            <a:custGeom>
              <a:avLst/>
              <a:gdLst/>
              <a:ahLst/>
              <a:cxnLst/>
              <a:rect l="l" t="t" r="r" b="b"/>
              <a:pathLst>
                <a:path w="1662261" h="790697">
                  <a:moveTo>
                    <a:pt x="0" y="0"/>
                  </a:moveTo>
                  <a:lnTo>
                    <a:pt x="1662261" y="0"/>
                  </a:lnTo>
                  <a:lnTo>
                    <a:pt x="1662261" y="790697"/>
                  </a:lnTo>
                  <a:lnTo>
                    <a:pt x="0" y="7906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32" name="TextBox 32"/>
            <p:cNvSpPr txBox="1"/>
            <p:nvPr/>
          </p:nvSpPr>
          <p:spPr>
            <a:xfrm>
              <a:off x="0" y="-38100"/>
              <a:ext cx="1662261" cy="828797"/>
            </a:xfrm>
            <a:prstGeom prst="rect">
              <a:avLst/>
            </a:prstGeom>
          </p:spPr>
          <p:txBody>
            <a:bodyPr lIns="33867" tIns="33867" rIns="33867" bIns="33867" rtlCol="0" anchor="ctr"/>
            <a:lstStyle/>
            <a:p>
              <a:pPr algn="ctr">
                <a:lnSpc>
                  <a:spcPts val="1773"/>
                </a:lnSpc>
              </a:pPr>
              <a:endParaRPr sz="1200"/>
            </a:p>
          </p:txBody>
        </p:sp>
      </p:grpSp>
      <p:sp>
        <p:nvSpPr>
          <p:cNvPr id="33" name="TextBox 33"/>
          <p:cNvSpPr txBox="1"/>
          <p:nvPr/>
        </p:nvSpPr>
        <p:spPr>
          <a:xfrm>
            <a:off x="595041" y="1064432"/>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User Requirements</a:t>
            </a:r>
          </a:p>
        </p:txBody>
      </p:sp>
      <p:grpSp>
        <p:nvGrpSpPr>
          <p:cNvPr id="34" name="Group 34"/>
          <p:cNvGrpSpPr/>
          <p:nvPr/>
        </p:nvGrpSpPr>
        <p:grpSpPr>
          <a:xfrm>
            <a:off x="729979" y="1316937"/>
            <a:ext cx="4495530" cy="2396059"/>
            <a:chOff x="-41512" y="0"/>
            <a:chExt cx="1607284" cy="750961"/>
          </a:xfrm>
        </p:grpSpPr>
        <p:sp>
          <p:nvSpPr>
            <p:cNvPr id="35" name="Freeform 35"/>
            <p:cNvSpPr/>
            <p:nvPr/>
          </p:nvSpPr>
          <p:spPr>
            <a:xfrm>
              <a:off x="0" y="0"/>
              <a:ext cx="1565772" cy="680481"/>
            </a:xfrm>
            <a:custGeom>
              <a:avLst/>
              <a:gdLst/>
              <a:ahLst/>
              <a:cxnLst/>
              <a:rect l="l" t="t" r="r" b="b"/>
              <a:pathLst>
                <a:path w="1565772" h="680481">
                  <a:moveTo>
                    <a:pt x="0" y="0"/>
                  </a:moveTo>
                  <a:lnTo>
                    <a:pt x="1565772" y="0"/>
                  </a:lnTo>
                  <a:lnTo>
                    <a:pt x="1565772" y="680481"/>
                  </a:lnTo>
                  <a:lnTo>
                    <a:pt x="0" y="680481"/>
                  </a:lnTo>
                  <a:close/>
                </a:path>
              </a:pathLst>
            </a:custGeom>
            <a:solidFill>
              <a:srgbClr val="FFFFFF"/>
            </a:solidFill>
          </p:spPr>
          <p:txBody>
            <a:bodyPr/>
            <a:lstStyle/>
            <a:p>
              <a:endParaRPr lang="en-US"/>
            </a:p>
          </p:txBody>
        </p:sp>
        <p:sp>
          <p:nvSpPr>
            <p:cNvPr id="36" name="TextBox 36"/>
            <p:cNvSpPr txBox="1"/>
            <p:nvPr/>
          </p:nvSpPr>
          <p:spPr>
            <a:xfrm>
              <a:off x="-41512" y="32380"/>
              <a:ext cx="1565772" cy="718581"/>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Accurate Legal Guidance: Sri Lanka–specific </a:t>
              </a:r>
              <a:r>
                <a:rPr lang="en-US" sz="1466" dirty="0" err="1">
                  <a:solidFill>
                    <a:srgbClr val="000000"/>
                  </a:solidFill>
                  <a:latin typeface="Canva Sans"/>
                  <a:ea typeface="Canva Sans"/>
                  <a:cs typeface="Canva Sans"/>
                  <a:sym typeface="Canva Sans"/>
                </a:rPr>
                <a:t>labour</a:t>
              </a:r>
              <a:r>
                <a:rPr lang="en-US" sz="1466" dirty="0">
                  <a:solidFill>
                    <a:srgbClr val="000000"/>
                  </a:solidFill>
                  <a:latin typeface="Canva Sans"/>
                  <a:ea typeface="Canva Sans"/>
                  <a:cs typeface="Canva Sans"/>
                  <a:sym typeface="Canva Sans"/>
                </a:rPr>
                <a:t> &amp; employment law</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Evidence-Based Answers: Laws and past court cases with citations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Safe Usage: Prevents out-of-scope or unsafe legal advice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Accessible Interface: Usable by workers, students, and professionals</a:t>
              </a:r>
            </a:p>
            <a:p>
              <a:pPr>
                <a:lnSpc>
                  <a:spcPts val="2053"/>
                </a:lnSpc>
              </a:pPr>
              <a:endParaRPr lang="en-US" sz="1466" dirty="0">
                <a:solidFill>
                  <a:srgbClr val="000000"/>
                </a:solidFill>
                <a:latin typeface="Canva Sans"/>
                <a:ea typeface="Canva Sans"/>
                <a:cs typeface="Canva Sans"/>
                <a:sym typeface="Canva Sans"/>
              </a:endParaRPr>
            </a:p>
          </p:txBody>
        </p:sp>
      </p:grpSp>
      <p:sp>
        <p:nvSpPr>
          <p:cNvPr id="37" name="TextBox 37"/>
          <p:cNvSpPr txBox="1"/>
          <p:nvPr/>
        </p:nvSpPr>
        <p:spPr>
          <a:xfrm>
            <a:off x="412817" y="421698"/>
            <a:ext cx="9676063" cy="327397"/>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ea typeface="Canva Sans Bold"/>
                <a:cs typeface="Canva Sans Bold"/>
                <a:sym typeface="Canva Sans Bold"/>
              </a:rPr>
              <a:t>Law Recommendation system for user specially focus on </a:t>
            </a:r>
            <a:r>
              <a:rPr lang="en-US" sz="2000" b="1" dirty="0" err="1">
                <a:solidFill>
                  <a:srgbClr val="3428BA"/>
                </a:solidFill>
                <a:latin typeface="Canva Sans Bold"/>
                <a:ea typeface="Canva Sans Bold"/>
                <a:cs typeface="Canva Sans Bold"/>
                <a:sym typeface="Canva Sans Bold"/>
              </a:rPr>
              <a:t>labour</a:t>
            </a:r>
            <a:r>
              <a:rPr lang="en-US" sz="2000" b="1" dirty="0">
                <a:solidFill>
                  <a:srgbClr val="3428BA"/>
                </a:solidFill>
                <a:latin typeface="Canva Sans Bold"/>
                <a:ea typeface="Canva Sans Bold"/>
                <a:cs typeface="Canva Sans Bold"/>
                <a:sym typeface="Canva Sans Bold"/>
              </a:rPr>
              <a:t> and employment law</a:t>
            </a:r>
          </a:p>
        </p:txBody>
      </p:sp>
      <p:pic>
        <p:nvPicPr>
          <p:cNvPr id="38" name="Picture 37">
            <a:extLst>
              <a:ext uri="{FF2B5EF4-FFF2-40B4-BE49-F238E27FC236}">
                <a16:creationId xmlns:a16="http://schemas.microsoft.com/office/drawing/2014/main" id="{BB427D60-468B-D58D-B32A-954490BCA199}"/>
              </a:ext>
            </a:extLst>
          </p:cNvPr>
          <p:cNvPicPr>
            <a:picLocks noChangeAspect="1"/>
          </p:cNvPicPr>
          <p:nvPr/>
        </p:nvPicPr>
        <p:blipFill>
          <a:blip r:embed="rId3"/>
          <a:stretch>
            <a:fillRect/>
          </a:stretch>
        </p:blipFill>
        <p:spPr>
          <a:xfrm>
            <a:off x="6816208" y="4213327"/>
            <a:ext cx="1807465" cy="2193400"/>
          </a:xfrm>
          <a:prstGeom prst="rect">
            <a:avLst/>
          </a:prstGeom>
          <a:ln>
            <a:solidFill>
              <a:schemeClr val="tx1"/>
            </a:solidFill>
          </a:ln>
        </p:spPr>
      </p:pic>
      <p:pic>
        <p:nvPicPr>
          <p:cNvPr id="39" name="Picture 38">
            <a:extLst>
              <a:ext uri="{FF2B5EF4-FFF2-40B4-BE49-F238E27FC236}">
                <a16:creationId xmlns:a16="http://schemas.microsoft.com/office/drawing/2014/main" id="{562265CE-D47E-BBDA-05C9-7670033CB207}"/>
              </a:ext>
            </a:extLst>
          </p:cNvPr>
          <p:cNvPicPr>
            <a:picLocks noChangeAspect="1"/>
          </p:cNvPicPr>
          <p:nvPr/>
        </p:nvPicPr>
        <p:blipFill>
          <a:blip r:embed="rId4"/>
          <a:stretch>
            <a:fillRect/>
          </a:stretch>
        </p:blipFill>
        <p:spPr>
          <a:xfrm>
            <a:off x="8714431" y="4194392"/>
            <a:ext cx="2123841" cy="2212335"/>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1996C-92DD-62E3-EEAC-1D06EA3216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AE7DA17-946A-5B59-0332-72EE1C726F77}"/>
              </a:ext>
            </a:extLst>
          </p:cNvPr>
          <p:cNvSpPr/>
          <p:nvPr/>
        </p:nvSpPr>
        <p:spPr>
          <a:xfrm>
            <a:off x="-7222678" y="215087"/>
            <a:ext cx="11914226" cy="11914226"/>
          </a:xfrm>
          <a:custGeom>
            <a:avLst/>
            <a:gdLst/>
            <a:ahLst/>
            <a:cxnLst/>
            <a:rect l="l" t="t" r="r" b="b"/>
            <a:pathLst>
              <a:path w="17871339" h="17871339">
                <a:moveTo>
                  <a:pt x="0" y="0"/>
                </a:moveTo>
                <a:lnTo>
                  <a:pt x="17871339" y="0"/>
                </a:lnTo>
                <a:lnTo>
                  <a:pt x="17871339" y="17871340"/>
                </a:lnTo>
                <a:lnTo>
                  <a:pt x="0" y="17871340"/>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0FA2DF09-9121-978B-3703-E09376BDE98A}"/>
              </a:ext>
            </a:extLst>
          </p:cNvPr>
          <p:cNvGrpSpPr/>
          <p:nvPr/>
        </p:nvGrpSpPr>
        <p:grpSpPr>
          <a:xfrm>
            <a:off x="-676672" y="3540772"/>
            <a:ext cx="7948527" cy="1236813"/>
            <a:chOff x="0" y="0"/>
            <a:chExt cx="2580798" cy="442197"/>
          </a:xfrm>
        </p:grpSpPr>
        <p:sp>
          <p:nvSpPr>
            <p:cNvPr id="4" name="Freeform 4">
              <a:extLst>
                <a:ext uri="{FF2B5EF4-FFF2-40B4-BE49-F238E27FC236}">
                  <a16:creationId xmlns:a16="http://schemas.microsoft.com/office/drawing/2014/main" id="{95FC8511-EB80-304B-F2AA-71479539E2A5}"/>
                </a:ext>
              </a:extLst>
            </p:cNvPr>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5" name="TextBox 5">
              <a:extLst>
                <a:ext uri="{FF2B5EF4-FFF2-40B4-BE49-F238E27FC236}">
                  <a16:creationId xmlns:a16="http://schemas.microsoft.com/office/drawing/2014/main" id="{3CE2DCB6-D4B7-2345-E5F3-D380996583D7}"/>
                </a:ext>
              </a:extLst>
            </p:cNvPr>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6" name="AutoShape 6">
            <a:extLst>
              <a:ext uri="{FF2B5EF4-FFF2-40B4-BE49-F238E27FC236}">
                <a16:creationId xmlns:a16="http://schemas.microsoft.com/office/drawing/2014/main" id="{3DB54F17-B817-FF95-D335-5462F8B14282}"/>
              </a:ext>
            </a:extLst>
          </p:cNvPr>
          <p:cNvSpPr/>
          <p:nvPr/>
        </p:nvSpPr>
        <p:spPr>
          <a:xfrm flipV="1">
            <a:off x="1116498" y="909079"/>
            <a:ext cx="1422867" cy="0"/>
          </a:xfrm>
          <a:prstGeom prst="line">
            <a:avLst/>
          </a:prstGeom>
          <a:ln w="142875" cap="flat">
            <a:gradFill>
              <a:gsLst>
                <a:gs pos="0">
                  <a:srgbClr val="795AC6">
                    <a:alpha val="4500"/>
                  </a:srgbClr>
                </a:gs>
                <a:gs pos="100000">
                  <a:srgbClr val="5540FF">
                    <a:alpha val="100000"/>
                  </a:srgbClr>
                </a:gs>
              </a:gsLst>
              <a:lin ang="0"/>
            </a:gra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DF4E0369-3302-9ECF-FED6-5658489F1D56}"/>
              </a:ext>
            </a:extLst>
          </p:cNvPr>
          <p:cNvSpPr txBox="1"/>
          <p:nvPr/>
        </p:nvSpPr>
        <p:spPr>
          <a:xfrm>
            <a:off x="113415" y="3829499"/>
            <a:ext cx="6935971" cy="700705"/>
          </a:xfrm>
          <a:prstGeom prst="rect">
            <a:avLst/>
          </a:prstGeom>
        </p:spPr>
        <p:txBody>
          <a:bodyPr wrap="square" lIns="0" tIns="0" rIns="0" bIns="0" rtlCol="0" anchor="t">
            <a:spAutoFit/>
          </a:bodyPr>
          <a:lstStyle/>
          <a:p>
            <a:pPr>
              <a:lnSpc>
                <a:spcPts val="2745"/>
              </a:lnSpc>
              <a:spcBef>
                <a:spcPct val="0"/>
              </a:spcBef>
            </a:pPr>
            <a:r>
              <a:rPr lang="it-IT" sz="2800" b="1" dirty="0" err="1">
                <a:solidFill>
                  <a:schemeClr val="bg1"/>
                </a:solidFill>
                <a:latin typeface="Canva Sans Bold"/>
                <a:ea typeface="Canva Sans Bold"/>
                <a:cs typeface="Canva Sans Bold"/>
                <a:sym typeface="Canva Sans Bold"/>
              </a:rPr>
              <a:t>Judgment</a:t>
            </a:r>
            <a:r>
              <a:rPr lang="it-IT" sz="2800" b="1" dirty="0">
                <a:solidFill>
                  <a:schemeClr val="bg1"/>
                </a:solidFill>
                <a:latin typeface="Canva Sans Bold"/>
                <a:ea typeface="Canva Sans Bold"/>
                <a:cs typeface="Canva Sans Bold"/>
                <a:sym typeface="Canva Sans Bold"/>
              </a:rPr>
              <a:t> </a:t>
            </a:r>
            <a:r>
              <a:rPr lang="it-IT" sz="2800" b="1" dirty="0" err="1">
                <a:solidFill>
                  <a:schemeClr val="bg1"/>
                </a:solidFill>
                <a:latin typeface="Canva Sans Bold"/>
                <a:ea typeface="Canva Sans Bold"/>
                <a:cs typeface="Canva Sans Bold"/>
                <a:sym typeface="Canva Sans Bold"/>
              </a:rPr>
              <a:t>prediction</a:t>
            </a:r>
            <a:r>
              <a:rPr lang="it-IT" sz="2800" b="1" dirty="0">
                <a:solidFill>
                  <a:schemeClr val="bg1"/>
                </a:solidFill>
                <a:latin typeface="Canva Sans Bold"/>
                <a:ea typeface="Canva Sans Bold"/>
                <a:cs typeface="Canva Sans Bold"/>
                <a:sym typeface="Canva Sans Bold"/>
              </a:rPr>
              <a:t> </a:t>
            </a:r>
            <a:r>
              <a:rPr lang="it-IT" sz="2800" b="1" dirty="0" err="1">
                <a:solidFill>
                  <a:schemeClr val="bg1"/>
                </a:solidFill>
                <a:latin typeface="Canva Sans Bold"/>
                <a:ea typeface="Canva Sans Bold"/>
                <a:cs typeface="Canva Sans Bold"/>
                <a:sym typeface="Canva Sans Bold"/>
              </a:rPr>
              <a:t>based</a:t>
            </a:r>
            <a:r>
              <a:rPr lang="it-IT" sz="2800" b="1" dirty="0">
                <a:solidFill>
                  <a:schemeClr val="bg1"/>
                </a:solidFill>
                <a:latin typeface="Canva Sans Bold"/>
                <a:ea typeface="Canva Sans Bold"/>
                <a:cs typeface="Canva Sans Bold"/>
                <a:sym typeface="Canva Sans Bold"/>
              </a:rPr>
              <a:t> on </a:t>
            </a:r>
            <a:r>
              <a:rPr lang="it-IT" sz="2800" b="1" dirty="0" err="1">
                <a:solidFill>
                  <a:schemeClr val="bg1"/>
                </a:solidFill>
                <a:latin typeface="Canva Sans Bold"/>
                <a:ea typeface="Canva Sans Bold"/>
                <a:cs typeface="Canva Sans Bold"/>
                <a:sym typeface="Canva Sans Bold"/>
              </a:rPr>
              <a:t>past</a:t>
            </a:r>
            <a:r>
              <a:rPr lang="it-IT" sz="2800" b="1" dirty="0">
                <a:solidFill>
                  <a:schemeClr val="bg1"/>
                </a:solidFill>
                <a:latin typeface="Canva Sans Bold"/>
                <a:ea typeface="Canva Sans Bold"/>
                <a:cs typeface="Canva Sans Bold"/>
                <a:sym typeface="Canva Sans Bold"/>
              </a:rPr>
              <a:t> case studies </a:t>
            </a:r>
            <a:r>
              <a:rPr lang="it-IT" sz="2800" b="1" dirty="0" err="1">
                <a:solidFill>
                  <a:schemeClr val="bg1"/>
                </a:solidFill>
                <a:latin typeface="Canva Sans Bold"/>
                <a:ea typeface="Canva Sans Bold"/>
                <a:cs typeface="Canva Sans Bold"/>
                <a:sym typeface="Canva Sans Bold"/>
              </a:rPr>
              <a:t>regarding</a:t>
            </a:r>
            <a:r>
              <a:rPr lang="it-IT" sz="2800" b="1" dirty="0">
                <a:solidFill>
                  <a:schemeClr val="bg1"/>
                </a:solidFill>
                <a:latin typeface="Canva Sans Bold"/>
                <a:ea typeface="Canva Sans Bold"/>
                <a:cs typeface="Canva Sans Bold"/>
                <a:sym typeface="Canva Sans Bold"/>
              </a:rPr>
              <a:t> </a:t>
            </a:r>
            <a:r>
              <a:rPr lang="it-IT" sz="2800" b="1" dirty="0" err="1">
                <a:solidFill>
                  <a:schemeClr val="bg1"/>
                </a:solidFill>
                <a:latin typeface="Canva Sans Bold"/>
                <a:ea typeface="Canva Sans Bold"/>
                <a:cs typeface="Canva Sans Bold"/>
                <a:sym typeface="Canva Sans Bold"/>
              </a:rPr>
              <a:t>criminal</a:t>
            </a:r>
            <a:r>
              <a:rPr lang="it-IT" sz="2800" b="1" dirty="0">
                <a:solidFill>
                  <a:schemeClr val="bg1"/>
                </a:solidFill>
                <a:latin typeface="Canva Sans Bold"/>
                <a:ea typeface="Canva Sans Bold"/>
                <a:cs typeface="Canva Sans Bold"/>
                <a:sym typeface="Canva Sans Bold"/>
              </a:rPr>
              <a:t> </a:t>
            </a:r>
            <a:r>
              <a:rPr lang="it-IT" sz="2800" b="1" dirty="0" err="1">
                <a:solidFill>
                  <a:schemeClr val="bg1"/>
                </a:solidFill>
                <a:latin typeface="Canva Sans Bold"/>
                <a:ea typeface="Canva Sans Bold"/>
                <a:cs typeface="Canva Sans Bold"/>
                <a:sym typeface="Canva Sans Bold"/>
              </a:rPr>
              <a:t>cases</a:t>
            </a:r>
            <a:endParaRPr lang="en-US" sz="2800" b="1" dirty="0">
              <a:solidFill>
                <a:schemeClr val="bg1"/>
              </a:solidFill>
              <a:latin typeface="Canva Sans Bold"/>
              <a:ea typeface="Canva Sans Bold"/>
              <a:cs typeface="Canva Sans Bold"/>
              <a:sym typeface="Canva Sans Bold"/>
            </a:endParaRPr>
          </a:p>
        </p:txBody>
      </p:sp>
      <p:sp>
        <p:nvSpPr>
          <p:cNvPr id="8" name="TextBox 8">
            <a:extLst>
              <a:ext uri="{FF2B5EF4-FFF2-40B4-BE49-F238E27FC236}">
                <a16:creationId xmlns:a16="http://schemas.microsoft.com/office/drawing/2014/main" id="{499C3B91-B382-6ED5-5A05-466BC1DFE166}"/>
              </a:ext>
            </a:extLst>
          </p:cNvPr>
          <p:cNvSpPr txBox="1"/>
          <p:nvPr/>
        </p:nvSpPr>
        <p:spPr>
          <a:xfrm>
            <a:off x="194666" y="4982727"/>
            <a:ext cx="2711085" cy="326051"/>
          </a:xfrm>
          <a:prstGeom prst="rect">
            <a:avLst/>
          </a:prstGeom>
        </p:spPr>
        <p:txBody>
          <a:bodyPr lIns="0" tIns="0" rIns="0" bIns="0" rtlCol="0" anchor="t">
            <a:spAutoFit/>
          </a:bodyPr>
          <a:lstStyle/>
          <a:p>
            <a:pPr>
              <a:lnSpc>
                <a:spcPts val="2745"/>
              </a:lnSpc>
              <a:spcBef>
                <a:spcPct val="0"/>
              </a:spcBef>
            </a:pPr>
            <a:r>
              <a:rPr lang="en-US" sz="1961" b="1" dirty="0">
                <a:solidFill>
                  <a:srgbClr val="3428BA"/>
                </a:solidFill>
                <a:latin typeface="Canva Sans Bold"/>
                <a:ea typeface="Canva Sans Bold"/>
                <a:cs typeface="Canva Sans Bold"/>
                <a:sym typeface="Canva Sans Bold"/>
              </a:rPr>
              <a:t>Information Technology</a:t>
            </a:r>
          </a:p>
        </p:txBody>
      </p:sp>
      <p:grpSp>
        <p:nvGrpSpPr>
          <p:cNvPr id="9" name="Group 9">
            <a:extLst>
              <a:ext uri="{FF2B5EF4-FFF2-40B4-BE49-F238E27FC236}">
                <a16:creationId xmlns:a16="http://schemas.microsoft.com/office/drawing/2014/main" id="{926D40C5-25A9-E2CF-D557-5C994D1A48B6}"/>
              </a:ext>
            </a:extLst>
          </p:cNvPr>
          <p:cNvGrpSpPr>
            <a:grpSpLocks noChangeAspect="1"/>
          </p:cNvGrpSpPr>
          <p:nvPr/>
        </p:nvGrpSpPr>
        <p:grpSpPr>
          <a:xfrm>
            <a:off x="0" y="6373302"/>
            <a:ext cx="2514600" cy="490308"/>
            <a:chOff x="0" y="0"/>
            <a:chExt cx="5029200" cy="980616"/>
          </a:xfrm>
        </p:grpSpPr>
        <p:sp>
          <p:nvSpPr>
            <p:cNvPr id="10" name="Freeform 10" descr="A picture containing photo, table, person, monitor  Description automatically generated">
              <a:extLst>
                <a:ext uri="{FF2B5EF4-FFF2-40B4-BE49-F238E27FC236}">
                  <a16:creationId xmlns:a16="http://schemas.microsoft.com/office/drawing/2014/main" id="{04B21C57-81BA-A762-A2A7-109A8A679DF6}"/>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4"/>
              <a:stretch>
                <a:fillRect t="-929488" r="-256844" b="-4"/>
              </a:stretch>
            </a:blipFill>
          </p:spPr>
          <p:txBody>
            <a:bodyPr/>
            <a:lstStyle/>
            <a:p>
              <a:endParaRPr lang="en-US"/>
            </a:p>
          </p:txBody>
        </p:sp>
      </p:grpSp>
      <p:sp>
        <p:nvSpPr>
          <p:cNvPr id="11" name="TextBox 11">
            <a:extLst>
              <a:ext uri="{FF2B5EF4-FFF2-40B4-BE49-F238E27FC236}">
                <a16:creationId xmlns:a16="http://schemas.microsoft.com/office/drawing/2014/main" id="{36A88748-D065-D965-FCA3-C4EB5714CFA0}"/>
              </a:ext>
            </a:extLst>
          </p:cNvPr>
          <p:cNvSpPr txBox="1"/>
          <p:nvPr/>
        </p:nvSpPr>
        <p:spPr>
          <a:xfrm>
            <a:off x="10347960" y="6561067"/>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12" name="Group 12">
            <a:extLst>
              <a:ext uri="{FF2B5EF4-FFF2-40B4-BE49-F238E27FC236}">
                <a16:creationId xmlns:a16="http://schemas.microsoft.com/office/drawing/2014/main" id="{0865CD67-1F58-374E-F570-16F45C4853EB}"/>
              </a:ext>
            </a:extLst>
          </p:cNvPr>
          <p:cNvGrpSpPr/>
          <p:nvPr/>
        </p:nvGrpSpPr>
        <p:grpSpPr>
          <a:xfrm>
            <a:off x="0" y="6676907"/>
            <a:ext cx="12192000" cy="181095"/>
            <a:chOff x="0" y="0"/>
            <a:chExt cx="24384000" cy="362190"/>
          </a:xfrm>
        </p:grpSpPr>
        <p:sp>
          <p:nvSpPr>
            <p:cNvPr id="13" name="Freeform 13">
              <a:extLst>
                <a:ext uri="{FF2B5EF4-FFF2-40B4-BE49-F238E27FC236}">
                  <a16:creationId xmlns:a16="http://schemas.microsoft.com/office/drawing/2014/main" id="{59CCC4B6-9B78-0F0E-1781-0FCBCF0AAE81}"/>
                </a:ext>
              </a:extLst>
            </p:cNvPr>
            <p:cNvSpPr/>
            <p:nvPr/>
          </p:nvSpPr>
          <p:spPr>
            <a:xfrm>
              <a:off x="0" y="0"/>
              <a:ext cx="24384000" cy="362204"/>
            </a:xfrm>
            <a:custGeom>
              <a:avLst/>
              <a:gdLst/>
              <a:ahLst/>
              <a:cxnLst/>
              <a:rect l="l" t="t" r="r" b="b"/>
              <a:pathLst>
                <a:path w="24384000" h="362204">
                  <a:moveTo>
                    <a:pt x="0" y="362204"/>
                  </a:moveTo>
                  <a:lnTo>
                    <a:pt x="9606534" y="0"/>
                  </a:lnTo>
                  <a:lnTo>
                    <a:pt x="24384000" y="362204"/>
                  </a:lnTo>
                  <a:close/>
                </a:path>
              </a:pathLst>
            </a:custGeom>
            <a:solidFill>
              <a:srgbClr val="FFFFFF">
                <a:alpha val="3922"/>
              </a:srgbClr>
            </a:solidFill>
          </p:spPr>
          <p:txBody>
            <a:bodyPr/>
            <a:lstStyle/>
            <a:p>
              <a:endParaRPr lang="en-US"/>
            </a:p>
          </p:txBody>
        </p:sp>
      </p:grpSp>
      <p:sp>
        <p:nvSpPr>
          <p:cNvPr id="20" name="TextBox 20">
            <a:extLst>
              <a:ext uri="{FF2B5EF4-FFF2-40B4-BE49-F238E27FC236}">
                <a16:creationId xmlns:a16="http://schemas.microsoft.com/office/drawing/2014/main" id="{9221397F-1CDA-55BF-71DB-2F3FD882B0B0}"/>
              </a:ext>
            </a:extLst>
          </p:cNvPr>
          <p:cNvSpPr txBox="1"/>
          <p:nvPr/>
        </p:nvSpPr>
        <p:spPr>
          <a:xfrm>
            <a:off x="11886856" y="6583304"/>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13</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21" name="Group 21">
            <a:extLst>
              <a:ext uri="{FF2B5EF4-FFF2-40B4-BE49-F238E27FC236}">
                <a16:creationId xmlns:a16="http://schemas.microsoft.com/office/drawing/2014/main" id="{8F2F8822-5821-4E01-AC26-BDFE460551E7}"/>
              </a:ext>
            </a:extLst>
          </p:cNvPr>
          <p:cNvGrpSpPr/>
          <p:nvPr/>
        </p:nvGrpSpPr>
        <p:grpSpPr>
          <a:xfrm>
            <a:off x="3035798" y="5958373"/>
            <a:ext cx="6816365" cy="1320167"/>
            <a:chOff x="0" y="0"/>
            <a:chExt cx="13632730" cy="2640335"/>
          </a:xfrm>
        </p:grpSpPr>
        <p:sp>
          <p:nvSpPr>
            <p:cNvPr id="22" name="Freeform 22">
              <a:extLst>
                <a:ext uri="{FF2B5EF4-FFF2-40B4-BE49-F238E27FC236}">
                  <a16:creationId xmlns:a16="http://schemas.microsoft.com/office/drawing/2014/main" id="{BA6DC12C-22FC-EA26-CFF1-279352488291}"/>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23" name="TextBox 23">
              <a:extLst>
                <a:ext uri="{FF2B5EF4-FFF2-40B4-BE49-F238E27FC236}">
                  <a16:creationId xmlns:a16="http://schemas.microsoft.com/office/drawing/2014/main" id="{207222AF-3524-2A01-D5AB-0E317F17A870}"/>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IT22049322  |   </a:t>
              </a:r>
              <a:r>
                <a:rPr lang="en-US" b="1" dirty="0">
                  <a:solidFill>
                    <a:srgbClr val="000000"/>
                  </a:solidFill>
                  <a:latin typeface="Cambria Bold"/>
                  <a:ea typeface="Cambria Bold"/>
                  <a:cs typeface="Cambria Bold"/>
                  <a:sym typeface="Cambria Bold"/>
                </a:rPr>
                <a:t>Abiramy T</a:t>
              </a:r>
              <a:r>
                <a:rPr lang="en-US" dirty="0">
                  <a:solidFill>
                    <a:srgbClr val="000000"/>
                  </a:solidFill>
                  <a:latin typeface="Cambria"/>
                  <a:ea typeface="Cambria"/>
                  <a:cs typeface="Cambria"/>
                  <a:sym typeface="Cambria"/>
                </a:rPr>
                <a:t>|    25-26J-240</a:t>
              </a:r>
            </a:p>
          </p:txBody>
        </p:sp>
      </p:grpSp>
      <p:pic>
        <p:nvPicPr>
          <p:cNvPr id="24" name="Picture 23" descr="A close-up of a person&#10;&#10;AI-generated content may be incorrect.">
            <a:extLst>
              <a:ext uri="{FF2B5EF4-FFF2-40B4-BE49-F238E27FC236}">
                <a16:creationId xmlns:a16="http://schemas.microsoft.com/office/drawing/2014/main" id="{7B98E17D-CF29-FA58-90BB-5BB03BBD0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8463" y="0"/>
            <a:ext cx="2813538" cy="2813538"/>
          </a:xfrm>
          <a:prstGeom prst="rect">
            <a:avLst/>
          </a:prstGeom>
          <a:ln w="57150">
            <a:solidFill>
              <a:schemeClr val="tx1"/>
            </a:solidFill>
          </a:ln>
        </p:spPr>
      </p:pic>
    </p:spTree>
    <p:extLst>
      <p:ext uri="{BB962C8B-B14F-4D97-AF65-F5344CB8AC3E}">
        <p14:creationId xmlns:p14="http://schemas.microsoft.com/office/powerpoint/2010/main" val="306914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19E500F9-57ED-6362-2AF1-5DB451B5A5D2}"/>
              </a:ext>
            </a:extLst>
          </p:cNvPr>
          <p:cNvGrpSpPr/>
          <p:nvPr/>
        </p:nvGrpSpPr>
        <p:grpSpPr>
          <a:xfrm>
            <a:off x="465845" y="3171588"/>
            <a:ext cx="6475730" cy="3573341"/>
            <a:chOff x="0" y="0"/>
            <a:chExt cx="1723560" cy="929034"/>
          </a:xfrm>
        </p:grpSpPr>
        <p:sp>
          <p:nvSpPr>
            <p:cNvPr id="3" name="Freeform 13">
              <a:extLst>
                <a:ext uri="{FF2B5EF4-FFF2-40B4-BE49-F238E27FC236}">
                  <a16:creationId xmlns:a16="http://schemas.microsoft.com/office/drawing/2014/main" id="{0A6D6C04-C91C-FA89-A3C0-A9CAC854E367}"/>
                </a:ext>
              </a:extLst>
            </p:cNvPr>
            <p:cNvSpPr/>
            <p:nvPr/>
          </p:nvSpPr>
          <p:spPr>
            <a:xfrm>
              <a:off x="0" y="0"/>
              <a:ext cx="1723560" cy="929034"/>
            </a:xfrm>
            <a:custGeom>
              <a:avLst/>
              <a:gdLst/>
              <a:ahLst/>
              <a:cxnLst/>
              <a:rect l="l" t="t" r="r" b="b"/>
              <a:pathLst>
                <a:path w="1723560" h="929034">
                  <a:moveTo>
                    <a:pt x="0" y="0"/>
                  </a:moveTo>
                  <a:lnTo>
                    <a:pt x="1723560" y="0"/>
                  </a:lnTo>
                  <a:lnTo>
                    <a:pt x="1723560"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4" name="TextBox 14">
              <a:extLst>
                <a:ext uri="{FF2B5EF4-FFF2-40B4-BE49-F238E27FC236}">
                  <a16:creationId xmlns:a16="http://schemas.microsoft.com/office/drawing/2014/main" id="{1CDCF905-AB93-6780-ED06-1C7D2E1BBF46}"/>
                </a:ext>
              </a:extLst>
            </p:cNvPr>
            <p:cNvSpPr txBox="1"/>
            <p:nvPr/>
          </p:nvSpPr>
          <p:spPr>
            <a:xfrm>
              <a:off x="0" y="-38100"/>
              <a:ext cx="1723560" cy="967134"/>
            </a:xfrm>
            <a:prstGeom prst="rect">
              <a:avLst/>
            </a:prstGeom>
          </p:spPr>
          <p:txBody>
            <a:bodyPr lIns="33867" tIns="33867" rIns="33867" bIns="33867" rtlCol="0" anchor="ctr"/>
            <a:lstStyle/>
            <a:p>
              <a:pPr algn="ctr">
                <a:lnSpc>
                  <a:spcPts val="1773"/>
                </a:lnSpc>
              </a:pPr>
              <a:endParaRPr sz="1200"/>
            </a:p>
          </p:txBody>
        </p:sp>
      </p:grpSp>
      <p:grpSp>
        <p:nvGrpSpPr>
          <p:cNvPr id="5" name="Group 24">
            <a:extLst>
              <a:ext uri="{FF2B5EF4-FFF2-40B4-BE49-F238E27FC236}">
                <a16:creationId xmlns:a16="http://schemas.microsoft.com/office/drawing/2014/main" id="{F683E3FE-DC04-BD82-E5F2-950FF5EADE1E}"/>
              </a:ext>
            </a:extLst>
          </p:cNvPr>
          <p:cNvGrpSpPr/>
          <p:nvPr/>
        </p:nvGrpSpPr>
        <p:grpSpPr>
          <a:xfrm>
            <a:off x="955680" y="3461237"/>
            <a:ext cx="5901220" cy="3194797"/>
            <a:chOff x="0" y="-38100"/>
            <a:chExt cx="1565772" cy="825476"/>
          </a:xfrm>
        </p:grpSpPr>
        <p:sp>
          <p:nvSpPr>
            <p:cNvPr id="6" name="Freeform 25">
              <a:extLst>
                <a:ext uri="{FF2B5EF4-FFF2-40B4-BE49-F238E27FC236}">
                  <a16:creationId xmlns:a16="http://schemas.microsoft.com/office/drawing/2014/main" id="{6A0F30FE-0ABD-9FC5-0448-FE6718358487}"/>
                </a:ext>
              </a:extLst>
            </p:cNvPr>
            <p:cNvSpPr/>
            <p:nvPr/>
          </p:nvSpPr>
          <p:spPr>
            <a:xfrm>
              <a:off x="0" y="0"/>
              <a:ext cx="1565772" cy="787376"/>
            </a:xfrm>
            <a:custGeom>
              <a:avLst/>
              <a:gdLst/>
              <a:ahLst/>
              <a:cxnLst/>
              <a:rect l="l" t="t" r="r" b="b"/>
              <a:pathLst>
                <a:path w="1565772" h="787376">
                  <a:moveTo>
                    <a:pt x="0" y="0"/>
                  </a:moveTo>
                  <a:lnTo>
                    <a:pt x="1565772" y="0"/>
                  </a:lnTo>
                  <a:lnTo>
                    <a:pt x="1565772" y="787376"/>
                  </a:lnTo>
                  <a:lnTo>
                    <a:pt x="0" y="787376"/>
                  </a:lnTo>
                  <a:close/>
                </a:path>
              </a:pathLst>
            </a:custGeom>
            <a:solidFill>
              <a:srgbClr val="FFFFFF"/>
            </a:solidFill>
          </p:spPr>
          <p:txBody>
            <a:bodyPr/>
            <a:lstStyle/>
            <a:p>
              <a:endParaRPr lang="en-US" dirty="0"/>
            </a:p>
          </p:txBody>
        </p:sp>
        <p:sp>
          <p:nvSpPr>
            <p:cNvPr id="7" name="TextBox 26">
              <a:extLst>
                <a:ext uri="{FF2B5EF4-FFF2-40B4-BE49-F238E27FC236}">
                  <a16:creationId xmlns:a16="http://schemas.microsoft.com/office/drawing/2014/main" id="{090F1DFF-587B-3523-4013-05C163FE9AF6}"/>
                </a:ext>
              </a:extLst>
            </p:cNvPr>
            <p:cNvSpPr txBox="1"/>
            <p:nvPr/>
          </p:nvSpPr>
          <p:spPr>
            <a:xfrm>
              <a:off x="0" y="-38100"/>
              <a:ext cx="771580" cy="825476"/>
            </a:xfrm>
            <a:prstGeom prst="rect">
              <a:avLst/>
            </a:prstGeom>
          </p:spPr>
          <p:txBody>
            <a:bodyPr lIns="33867" tIns="33867" rIns="33867" bIns="33867" rtlCol="0" anchor="ctr"/>
            <a:lstStyle/>
            <a:p>
              <a:pPr>
                <a:lnSpc>
                  <a:spcPts val="2053"/>
                </a:lnSpc>
              </a:pPr>
              <a:endParaRPr lang="en-US" sz="1466" dirty="0">
                <a:solidFill>
                  <a:srgbClr val="000000"/>
                </a:solidFill>
                <a:latin typeface="Canva Sans"/>
                <a:ea typeface="Canva Sans"/>
                <a:cs typeface="Canva Sans"/>
                <a:sym typeface="Canva Sans"/>
              </a:endParaRPr>
            </a:p>
          </p:txBody>
        </p:sp>
      </p:grpSp>
      <p:grpSp>
        <p:nvGrpSpPr>
          <p:cNvPr id="8" name="Group 30">
            <a:extLst>
              <a:ext uri="{FF2B5EF4-FFF2-40B4-BE49-F238E27FC236}">
                <a16:creationId xmlns:a16="http://schemas.microsoft.com/office/drawing/2014/main" id="{5DCF7731-54E4-B8C1-8FCB-0BE12627A326}"/>
              </a:ext>
            </a:extLst>
          </p:cNvPr>
          <p:cNvGrpSpPr/>
          <p:nvPr/>
        </p:nvGrpSpPr>
        <p:grpSpPr>
          <a:xfrm>
            <a:off x="465844" y="787726"/>
            <a:ext cx="11372195" cy="2799173"/>
            <a:chOff x="0" y="-201405"/>
            <a:chExt cx="22744385" cy="5349571"/>
          </a:xfrm>
        </p:grpSpPr>
        <p:grpSp>
          <p:nvGrpSpPr>
            <p:cNvPr id="9" name="Group 31">
              <a:extLst>
                <a:ext uri="{FF2B5EF4-FFF2-40B4-BE49-F238E27FC236}">
                  <a16:creationId xmlns:a16="http://schemas.microsoft.com/office/drawing/2014/main" id="{32440BEE-F96A-6E77-1DC9-8B88601AA7E5}"/>
                </a:ext>
              </a:extLst>
            </p:cNvPr>
            <p:cNvGrpSpPr/>
            <p:nvPr/>
          </p:nvGrpSpPr>
          <p:grpSpPr>
            <a:xfrm>
              <a:off x="0" y="-201405"/>
              <a:ext cx="22744385" cy="5349571"/>
              <a:chOff x="0" y="-38100"/>
              <a:chExt cx="4302570" cy="1011982"/>
            </a:xfrm>
          </p:grpSpPr>
          <p:sp>
            <p:nvSpPr>
              <p:cNvPr id="14" name="Freeform 32">
                <a:extLst>
                  <a:ext uri="{FF2B5EF4-FFF2-40B4-BE49-F238E27FC236}">
                    <a16:creationId xmlns:a16="http://schemas.microsoft.com/office/drawing/2014/main" id="{3BF2C365-7261-A831-83E8-26A7D381878C}"/>
                  </a:ext>
                </a:extLst>
              </p:cNvPr>
              <p:cNvSpPr/>
              <p:nvPr/>
            </p:nvSpPr>
            <p:spPr>
              <a:xfrm>
                <a:off x="0" y="0"/>
                <a:ext cx="4302570" cy="796827"/>
              </a:xfrm>
              <a:custGeom>
                <a:avLst/>
                <a:gdLst/>
                <a:ahLst/>
                <a:cxnLst/>
                <a:rect l="l" t="t" r="r" b="b"/>
                <a:pathLst>
                  <a:path w="1842241" h="973882">
                    <a:moveTo>
                      <a:pt x="0" y="0"/>
                    </a:moveTo>
                    <a:lnTo>
                      <a:pt x="1842241" y="0"/>
                    </a:lnTo>
                    <a:lnTo>
                      <a:pt x="1842241" y="973882"/>
                    </a:lnTo>
                    <a:lnTo>
                      <a:pt x="0" y="973882"/>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5" name="TextBox 33">
                <a:extLst>
                  <a:ext uri="{FF2B5EF4-FFF2-40B4-BE49-F238E27FC236}">
                    <a16:creationId xmlns:a16="http://schemas.microsoft.com/office/drawing/2014/main" id="{AA98CAE0-3E7B-6A0A-7669-C89CD7A5F4C1}"/>
                  </a:ext>
                </a:extLst>
              </p:cNvPr>
              <p:cNvSpPr txBox="1"/>
              <p:nvPr/>
            </p:nvSpPr>
            <p:spPr>
              <a:xfrm>
                <a:off x="0" y="-38100"/>
                <a:ext cx="1842241" cy="1011982"/>
              </a:xfrm>
              <a:prstGeom prst="rect">
                <a:avLst/>
              </a:prstGeom>
            </p:spPr>
            <p:txBody>
              <a:bodyPr lIns="33867" tIns="33867" rIns="33867" bIns="33867" rtlCol="0" anchor="ctr"/>
              <a:lstStyle/>
              <a:p>
                <a:pPr algn="ctr">
                  <a:lnSpc>
                    <a:spcPts val="1773"/>
                  </a:lnSpc>
                </a:pPr>
                <a:endParaRPr sz="1200"/>
              </a:p>
            </p:txBody>
          </p:sp>
        </p:grpSp>
        <p:grpSp>
          <p:nvGrpSpPr>
            <p:cNvPr id="10" name="Group 34">
              <a:extLst>
                <a:ext uri="{FF2B5EF4-FFF2-40B4-BE49-F238E27FC236}">
                  <a16:creationId xmlns:a16="http://schemas.microsoft.com/office/drawing/2014/main" id="{BB68C886-299C-5345-5AD7-518839DC867E}"/>
                </a:ext>
              </a:extLst>
            </p:cNvPr>
            <p:cNvGrpSpPr/>
            <p:nvPr/>
          </p:nvGrpSpPr>
          <p:grpSpPr>
            <a:xfrm>
              <a:off x="811736" y="450266"/>
              <a:ext cx="21708883" cy="3547465"/>
              <a:chOff x="0" y="-76660"/>
              <a:chExt cx="4106684" cy="671076"/>
            </a:xfrm>
          </p:grpSpPr>
          <p:sp>
            <p:nvSpPr>
              <p:cNvPr id="12" name="Freeform 35">
                <a:extLst>
                  <a:ext uri="{FF2B5EF4-FFF2-40B4-BE49-F238E27FC236}">
                    <a16:creationId xmlns:a16="http://schemas.microsoft.com/office/drawing/2014/main" id="{8FC16A6F-A047-B088-7969-05AC4B2D58FF}"/>
                  </a:ext>
                </a:extLst>
              </p:cNvPr>
              <p:cNvSpPr/>
              <p:nvPr/>
            </p:nvSpPr>
            <p:spPr>
              <a:xfrm>
                <a:off x="0" y="0"/>
                <a:ext cx="4106684" cy="594416"/>
              </a:xfrm>
              <a:custGeom>
                <a:avLst/>
                <a:gdLst/>
                <a:ahLst/>
                <a:cxnLst/>
                <a:rect l="l" t="t" r="r" b="b"/>
                <a:pathLst>
                  <a:path w="1688685" h="803875">
                    <a:moveTo>
                      <a:pt x="0" y="0"/>
                    </a:moveTo>
                    <a:lnTo>
                      <a:pt x="1688685" y="0"/>
                    </a:lnTo>
                    <a:lnTo>
                      <a:pt x="1688685" y="803875"/>
                    </a:lnTo>
                    <a:lnTo>
                      <a:pt x="0" y="803875"/>
                    </a:lnTo>
                    <a:close/>
                  </a:path>
                </a:pathLst>
              </a:custGeom>
              <a:solidFill>
                <a:srgbClr val="FFFFFF"/>
              </a:solidFill>
            </p:spPr>
            <p:txBody>
              <a:bodyPr/>
              <a:lstStyle/>
              <a:p>
                <a:endParaRPr lang="en-US"/>
              </a:p>
            </p:txBody>
          </p:sp>
          <p:sp>
            <p:nvSpPr>
              <p:cNvPr id="13" name="TextBox 36">
                <a:extLst>
                  <a:ext uri="{FF2B5EF4-FFF2-40B4-BE49-F238E27FC236}">
                    <a16:creationId xmlns:a16="http://schemas.microsoft.com/office/drawing/2014/main" id="{956054F9-6094-0EE3-F813-D0F88CEF2184}"/>
                  </a:ext>
                </a:extLst>
              </p:cNvPr>
              <p:cNvSpPr txBox="1"/>
              <p:nvPr/>
            </p:nvSpPr>
            <p:spPr>
              <a:xfrm>
                <a:off x="44368" y="-76660"/>
                <a:ext cx="3974448" cy="661604"/>
              </a:xfrm>
              <a:prstGeom prst="rect">
                <a:avLst/>
              </a:prstGeom>
            </p:spPr>
            <p:txBody>
              <a:bodyPr lIns="33867" tIns="33867" rIns="33867" bIns="33867" rtlCol="0" anchor="ctr"/>
              <a:lstStyle/>
              <a:p>
                <a:r>
                  <a:rPr lang="en-US" sz="1600" dirty="0"/>
                  <a:t>Sri Lankan criminal judgments contain rich legal reasoning on evidence evaluation, sentencing principles, and judicial discretion. However, there is no AI-based decision-support tool designed for legal professionals to analyze and predict judgment outcomes using structured criminal case facts. General AI tools such as ChatGPT and Gemini can provide general legal explanations, but they are not trained specifically on Sri Lankan criminal judgments and do not follow local judicial reasoning or sentencing patterns.</a:t>
                </a:r>
                <a:endParaRPr lang="en-US" sz="1600" b="1" dirty="0"/>
              </a:p>
            </p:txBody>
          </p:sp>
        </p:grpSp>
        <p:sp>
          <p:nvSpPr>
            <p:cNvPr id="11" name="TextBox 37">
              <a:extLst>
                <a:ext uri="{FF2B5EF4-FFF2-40B4-BE49-F238E27FC236}">
                  <a16:creationId xmlns:a16="http://schemas.microsoft.com/office/drawing/2014/main" id="{528A6F5E-D6A2-F8BE-8F9B-788A19BD1EA2}"/>
                </a:ext>
              </a:extLst>
            </p:cNvPr>
            <p:cNvSpPr txBox="1"/>
            <p:nvPr/>
          </p:nvSpPr>
          <p:spPr>
            <a:xfrm>
              <a:off x="811736" y="107398"/>
              <a:ext cx="8787099" cy="480132"/>
            </a:xfrm>
            <a:prstGeom prst="rect">
              <a:avLst/>
            </a:prstGeom>
          </p:spPr>
          <p:txBody>
            <a:bodyPr lIns="0" tIns="0" rIns="0" bIns="0" rtlCol="0" anchor="t">
              <a:spAutoFit/>
            </a:bodyPr>
            <a:lstStyle/>
            <a:p>
              <a:pPr algn="ctr">
                <a:lnSpc>
                  <a:spcPts val="1965"/>
                </a:lnSpc>
                <a:spcBef>
                  <a:spcPct val="0"/>
                </a:spcBef>
              </a:pPr>
              <a:r>
                <a:rPr lang="en-US" sz="1637">
                  <a:solidFill>
                    <a:srgbClr val="FFFFFF"/>
                  </a:solidFill>
                  <a:latin typeface="Cambria"/>
                  <a:ea typeface="Cambria"/>
                  <a:cs typeface="Cambria"/>
                  <a:sym typeface="Cambria"/>
                </a:rPr>
                <a:t>Problem Definition</a:t>
              </a:r>
            </a:p>
          </p:txBody>
        </p:sp>
      </p:grpSp>
      <p:sp>
        <p:nvSpPr>
          <p:cNvPr id="16" name="Freeform 38">
            <a:extLst>
              <a:ext uri="{FF2B5EF4-FFF2-40B4-BE49-F238E27FC236}">
                <a16:creationId xmlns:a16="http://schemas.microsoft.com/office/drawing/2014/main" id="{277B942D-0296-66B5-BFA4-960F3AEB7A7F}"/>
              </a:ext>
            </a:extLst>
          </p:cNvPr>
          <p:cNvSpPr/>
          <p:nvPr/>
        </p:nvSpPr>
        <p:spPr>
          <a:xfrm>
            <a:off x="1657457" y="3220321"/>
            <a:ext cx="347259" cy="347259"/>
          </a:xfrm>
          <a:custGeom>
            <a:avLst/>
            <a:gdLst/>
            <a:ahLst/>
            <a:cxnLst/>
            <a:rect l="l" t="t" r="r" b="b"/>
            <a:pathLst>
              <a:path w="520888" h="520888">
                <a:moveTo>
                  <a:pt x="0" y="0"/>
                </a:moveTo>
                <a:lnTo>
                  <a:pt x="520888" y="0"/>
                </a:lnTo>
                <a:lnTo>
                  <a:pt x="520888" y="520888"/>
                </a:lnTo>
                <a:lnTo>
                  <a:pt x="0" y="5208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40">
            <a:extLst>
              <a:ext uri="{FF2B5EF4-FFF2-40B4-BE49-F238E27FC236}">
                <a16:creationId xmlns:a16="http://schemas.microsoft.com/office/drawing/2014/main" id="{57D242E3-DC03-4E4F-9AC9-5262BFE1B5EC}"/>
              </a:ext>
            </a:extLst>
          </p:cNvPr>
          <p:cNvSpPr/>
          <p:nvPr/>
        </p:nvSpPr>
        <p:spPr>
          <a:xfrm>
            <a:off x="1657457" y="883450"/>
            <a:ext cx="390552" cy="390552"/>
          </a:xfrm>
          <a:custGeom>
            <a:avLst/>
            <a:gdLst/>
            <a:ahLst/>
            <a:cxnLst/>
            <a:rect l="l" t="t" r="r" b="b"/>
            <a:pathLst>
              <a:path w="585828" h="585828">
                <a:moveTo>
                  <a:pt x="0" y="0"/>
                </a:moveTo>
                <a:lnTo>
                  <a:pt x="585828" y="0"/>
                </a:lnTo>
                <a:lnTo>
                  <a:pt x="585828" y="585827"/>
                </a:lnTo>
                <a:lnTo>
                  <a:pt x="0" y="5858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TextBox 45">
            <a:extLst>
              <a:ext uri="{FF2B5EF4-FFF2-40B4-BE49-F238E27FC236}">
                <a16:creationId xmlns:a16="http://schemas.microsoft.com/office/drawing/2014/main" id="{101B2E1C-0489-82D7-9BA5-5B5664F445FD}"/>
              </a:ext>
            </a:extLst>
          </p:cNvPr>
          <p:cNvSpPr txBox="1"/>
          <p:nvPr/>
        </p:nvSpPr>
        <p:spPr>
          <a:xfrm>
            <a:off x="600075" y="3241242"/>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Solution Approach</a:t>
            </a:r>
          </a:p>
        </p:txBody>
      </p:sp>
      <p:sp>
        <p:nvSpPr>
          <p:cNvPr id="22" name="TextBox 11">
            <a:extLst>
              <a:ext uri="{FF2B5EF4-FFF2-40B4-BE49-F238E27FC236}">
                <a16:creationId xmlns:a16="http://schemas.microsoft.com/office/drawing/2014/main" id="{F83AD1BB-37C3-6DF0-8AA0-524A0E14DC39}"/>
              </a:ext>
            </a:extLst>
          </p:cNvPr>
          <p:cNvSpPr txBox="1"/>
          <p:nvPr/>
        </p:nvSpPr>
        <p:spPr>
          <a:xfrm>
            <a:off x="465844" y="327379"/>
            <a:ext cx="9233859" cy="326051"/>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sym typeface="Canva Sans Bold"/>
              </a:rPr>
              <a:t>Sri Lankan Criminal Judgment Prediction</a:t>
            </a:r>
          </a:p>
        </p:txBody>
      </p:sp>
      <p:sp>
        <p:nvSpPr>
          <p:cNvPr id="25" name="TextBox 24">
            <a:extLst>
              <a:ext uri="{FF2B5EF4-FFF2-40B4-BE49-F238E27FC236}">
                <a16:creationId xmlns:a16="http://schemas.microsoft.com/office/drawing/2014/main" id="{7EE24E61-A9CA-C0BA-6891-ADE4D1652B66}"/>
              </a:ext>
            </a:extLst>
          </p:cNvPr>
          <p:cNvSpPr txBox="1"/>
          <p:nvPr/>
        </p:nvSpPr>
        <p:spPr>
          <a:xfrm>
            <a:off x="988981" y="3575056"/>
            <a:ext cx="5764002" cy="2862322"/>
          </a:xfrm>
          <a:prstGeom prst="rect">
            <a:avLst/>
          </a:prstGeom>
          <a:noFill/>
        </p:spPr>
        <p:txBody>
          <a:bodyPr wrap="square">
            <a:spAutoFit/>
          </a:bodyPr>
          <a:lstStyle/>
          <a:p>
            <a:pPr marL="171450" indent="-171450">
              <a:buFont typeface="Arial" panose="020B0604020202020204" pitchFamily="34" charset="0"/>
              <a:buChar char="•"/>
            </a:pPr>
            <a:r>
              <a:rPr lang="en-US" sz="1200" b="1" dirty="0"/>
              <a:t>Domain-Specific Legal AI Model</a:t>
            </a:r>
          </a:p>
          <a:p>
            <a:pPr marL="628650" lvl="1" indent="-171450">
              <a:buFont typeface="Arial" panose="020B0604020202020204" pitchFamily="34" charset="0"/>
              <a:buChar char="•"/>
            </a:pPr>
            <a:r>
              <a:rPr lang="en-US" sz="1200" dirty="0"/>
              <a:t>A fine-tuned BERT-based model trained exclusively on Sri Lankan criminal judgments, ensuring relevance to local law.</a:t>
            </a:r>
          </a:p>
          <a:p>
            <a:pPr marL="171450" indent="-171450">
              <a:buFont typeface="Arial" panose="020B0604020202020204" pitchFamily="34" charset="0"/>
              <a:buChar char="•"/>
            </a:pPr>
            <a:r>
              <a:rPr lang="en-US" sz="1200" b="1" dirty="0"/>
              <a:t>Fact-Oriented Case Representation</a:t>
            </a:r>
          </a:p>
          <a:p>
            <a:pPr marL="628650" lvl="1" indent="-171450">
              <a:buFont typeface="Arial" panose="020B0604020202020204" pitchFamily="34" charset="0"/>
              <a:buChar char="•"/>
            </a:pPr>
            <a:r>
              <a:rPr lang="en-US" sz="1200" dirty="0"/>
              <a:t>Criminal case details (offence, evidence, witnesses, medical findings, arguments) are structured to mirror judicial fact summaries.</a:t>
            </a:r>
          </a:p>
          <a:p>
            <a:pPr marL="171450" indent="-171450">
              <a:buFont typeface="Arial" panose="020B0604020202020204" pitchFamily="34" charset="0"/>
              <a:buChar char="•"/>
            </a:pPr>
            <a:r>
              <a:rPr lang="en-US" sz="1200" b="1" dirty="0"/>
              <a:t>Multi-Class Judgment Prediction</a:t>
            </a:r>
          </a:p>
          <a:p>
            <a:pPr marL="628650" lvl="1" indent="-171450">
              <a:buFont typeface="Arial" panose="020B0604020202020204" pitchFamily="34" charset="0"/>
              <a:buChar char="•"/>
            </a:pPr>
            <a:r>
              <a:rPr lang="en-US" sz="1200" dirty="0"/>
              <a:t>Predicts realistic legal outcomes such as acquittal, fines, imprisonment ranges, life imprisonment, and death penalty.</a:t>
            </a:r>
          </a:p>
          <a:p>
            <a:pPr marL="171450" indent="-171450">
              <a:buFont typeface="Arial" panose="020B0604020202020204" pitchFamily="34" charset="0"/>
              <a:buChar char="•"/>
            </a:pPr>
            <a:r>
              <a:rPr lang="en-US" sz="1200" b="1" dirty="0"/>
              <a:t>Prototype as a Legal Research Tool</a:t>
            </a:r>
          </a:p>
          <a:p>
            <a:pPr marL="628650" lvl="1" indent="-171450">
              <a:buFont typeface="Arial" panose="020B0604020202020204" pitchFamily="34" charset="0"/>
              <a:buChar char="•"/>
            </a:pPr>
            <a:r>
              <a:rPr lang="en-US" sz="1200" dirty="0"/>
              <a:t>Designed for law students, legal researchers, and practitioners, not for general public legal advice.</a:t>
            </a:r>
          </a:p>
          <a:p>
            <a:pPr marL="171450" indent="-171450">
              <a:buFont typeface="Arial" panose="020B0604020202020204" pitchFamily="34" charset="0"/>
              <a:buChar char="•"/>
            </a:pPr>
            <a:r>
              <a:rPr lang="en-US" sz="1200" b="1" dirty="0"/>
              <a:t>Explainable Outputs</a:t>
            </a:r>
          </a:p>
          <a:p>
            <a:pPr marL="628650" lvl="1" indent="-171450">
              <a:buFont typeface="Arial" panose="020B0604020202020204" pitchFamily="34" charset="0"/>
              <a:buChar char="•"/>
            </a:pPr>
            <a:r>
              <a:rPr lang="en-US" sz="1200" dirty="0"/>
              <a:t>Provides both the predicted judgment and the generated legal narrative, supporting interpretability.</a:t>
            </a:r>
          </a:p>
        </p:txBody>
      </p:sp>
      <p:pic>
        <p:nvPicPr>
          <p:cNvPr id="27" name="Picture 26" descr="A screenshot of a chat&#10;&#10;AI-generated content may be incorrect.">
            <a:extLst>
              <a:ext uri="{FF2B5EF4-FFF2-40B4-BE49-F238E27FC236}">
                <a16:creationId xmlns:a16="http://schemas.microsoft.com/office/drawing/2014/main" id="{B782C1C2-7299-3AA7-8FBE-E135099D677D}"/>
              </a:ext>
            </a:extLst>
          </p:cNvPr>
          <p:cNvPicPr>
            <a:picLocks noChangeAspect="1"/>
          </p:cNvPicPr>
          <p:nvPr/>
        </p:nvPicPr>
        <p:blipFill>
          <a:blip r:embed="rId6"/>
          <a:stretch>
            <a:fillRect/>
          </a:stretch>
        </p:blipFill>
        <p:spPr>
          <a:xfrm>
            <a:off x="6941575" y="3309204"/>
            <a:ext cx="5139131" cy="2526740"/>
          </a:xfrm>
          <a:prstGeom prst="rect">
            <a:avLst/>
          </a:prstGeom>
        </p:spPr>
      </p:pic>
      <p:sp>
        <p:nvSpPr>
          <p:cNvPr id="19" name="TextBox 23">
            <a:extLst>
              <a:ext uri="{FF2B5EF4-FFF2-40B4-BE49-F238E27FC236}">
                <a16:creationId xmlns:a16="http://schemas.microsoft.com/office/drawing/2014/main" id="{1F434838-843A-97F0-119A-62FCC78B7918}"/>
              </a:ext>
            </a:extLst>
          </p:cNvPr>
          <p:cNvSpPr txBox="1"/>
          <p:nvPr/>
        </p:nvSpPr>
        <p:spPr>
          <a:xfrm>
            <a:off x="3344800" y="5917253"/>
            <a:ext cx="6816365" cy="1329692"/>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IT22049322  |   </a:t>
            </a:r>
            <a:r>
              <a:rPr lang="en-US" b="1" dirty="0">
                <a:solidFill>
                  <a:srgbClr val="000000"/>
                </a:solidFill>
                <a:latin typeface="Cambria Bold"/>
                <a:ea typeface="Cambria Bold"/>
                <a:cs typeface="Cambria Bold"/>
                <a:sym typeface="Cambria Bold"/>
              </a:rPr>
              <a:t>Abiramy T</a:t>
            </a:r>
            <a:r>
              <a:rPr lang="en-US" dirty="0">
                <a:solidFill>
                  <a:srgbClr val="000000"/>
                </a:solidFill>
                <a:latin typeface="Cambria"/>
                <a:ea typeface="Cambria"/>
                <a:cs typeface="Cambria"/>
                <a:sym typeface="Cambria"/>
              </a:rPr>
              <a:t>|    25-26J-240</a:t>
            </a:r>
          </a:p>
        </p:txBody>
      </p:sp>
      <p:sp>
        <p:nvSpPr>
          <p:cNvPr id="20" name="TextBox 11">
            <a:extLst>
              <a:ext uri="{FF2B5EF4-FFF2-40B4-BE49-F238E27FC236}">
                <a16:creationId xmlns:a16="http://schemas.microsoft.com/office/drawing/2014/main" id="{F000D509-FEEA-7F16-DC14-8685D04BA8C3}"/>
              </a:ext>
            </a:extLst>
          </p:cNvPr>
          <p:cNvSpPr txBox="1"/>
          <p:nvPr/>
        </p:nvSpPr>
        <p:spPr>
          <a:xfrm>
            <a:off x="10347960" y="6561067"/>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a:p>
            <a:pPr>
              <a:lnSpc>
                <a:spcPts val="1440"/>
              </a:lnSpc>
            </a:pPr>
            <a:endParaRPr lang="en-US" sz="1200" b="1" dirty="0">
              <a:solidFill>
                <a:srgbClr val="000000"/>
              </a:solidFill>
              <a:latin typeface="Cambria Bold"/>
              <a:ea typeface="Cambria Bold"/>
              <a:cs typeface="Cambria Bold"/>
              <a:sym typeface="Cambria Bold"/>
            </a:endParaRPr>
          </a:p>
        </p:txBody>
      </p:sp>
      <p:sp>
        <p:nvSpPr>
          <p:cNvPr id="21" name="TextBox 43">
            <a:extLst>
              <a:ext uri="{FF2B5EF4-FFF2-40B4-BE49-F238E27FC236}">
                <a16:creationId xmlns:a16="http://schemas.microsoft.com/office/drawing/2014/main" id="{DC9A906C-3C93-F6C7-2F98-A1976452A29D}"/>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14</a:t>
            </a:r>
          </a:p>
        </p:txBody>
      </p:sp>
    </p:spTree>
    <p:extLst>
      <p:ext uri="{BB962C8B-B14F-4D97-AF65-F5344CB8AC3E}">
        <p14:creationId xmlns:p14="http://schemas.microsoft.com/office/powerpoint/2010/main" val="2320133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A5AFD-FAB5-97D9-CCCE-4DBEE742282D}"/>
            </a:ext>
          </a:extLst>
        </p:cNvPr>
        <p:cNvGrpSpPr/>
        <p:nvPr/>
      </p:nvGrpSpPr>
      <p:grpSpPr>
        <a:xfrm>
          <a:off x="0" y="0"/>
          <a:ext cx="0" cy="0"/>
          <a:chOff x="0" y="0"/>
          <a:chExt cx="0" cy="0"/>
        </a:xfrm>
      </p:grpSpPr>
      <p:grpSp>
        <p:nvGrpSpPr>
          <p:cNvPr id="15" name="Group 9">
            <a:extLst>
              <a:ext uri="{FF2B5EF4-FFF2-40B4-BE49-F238E27FC236}">
                <a16:creationId xmlns:a16="http://schemas.microsoft.com/office/drawing/2014/main" id="{E0E1D2DA-674F-E7B3-8145-0D4C4D87BBA5}"/>
              </a:ext>
            </a:extLst>
          </p:cNvPr>
          <p:cNvGrpSpPr/>
          <p:nvPr/>
        </p:nvGrpSpPr>
        <p:grpSpPr>
          <a:xfrm>
            <a:off x="6193158" y="2269867"/>
            <a:ext cx="5512783" cy="3972962"/>
            <a:chOff x="0" y="0"/>
            <a:chExt cx="1662261" cy="914958"/>
          </a:xfrm>
        </p:grpSpPr>
        <p:sp>
          <p:nvSpPr>
            <p:cNvPr id="16" name="Freeform 10">
              <a:extLst>
                <a:ext uri="{FF2B5EF4-FFF2-40B4-BE49-F238E27FC236}">
                  <a16:creationId xmlns:a16="http://schemas.microsoft.com/office/drawing/2014/main" id="{F65DE8FA-08F2-786D-ECCB-D31755E68B06}"/>
                </a:ext>
              </a:extLst>
            </p:cNvPr>
            <p:cNvSpPr/>
            <p:nvPr/>
          </p:nvSpPr>
          <p:spPr>
            <a:xfrm>
              <a:off x="0" y="0"/>
              <a:ext cx="1662261" cy="914958"/>
            </a:xfrm>
            <a:custGeom>
              <a:avLst/>
              <a:gdLst/>
              <a:ahLst/>
              <a:cxnLst/>
              <a:rect l="l" t="t" r="r" b="b"/>
              <a:pathLst>
                <a:path w="1662261" h="914958">
                  <a:moveTo>
                    <a:pt x="0" y="0"/>
                  </a:moveTo>
                  <a:lnTo>
                    <a:pt x="1662261" y="0"/>
                  </a:lnTo>
                  <a:lnTo>
                    <a:pt x="1662261" y="914958"/>
                  </a:lnTo>
                  <a:lnTo>
                    <a:pt x="0" y="914958"/>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11">
              <a:extLst>
                <a:ext uri="{FF2B5EF4-FFF2-40B4-BE49-F238E27FC236}">
                  <a16:creationId xmlns:a16="http://schemas.microsoft.com/office/drawing/2014/main" id="{ADFCEEFF-96D7-1916-2109-8158804B9EC3}"/>
                </a:ext>
              </a:extLst>
            </p:cNvPr>
            <p:cNvSpPr txBox="1"/>
            <p:nvPr/>
          </p:nvSpPr>
          <p:spPr>
            <a:xfrm>
              <a:off x="0" y="-38100"/>
              <a:ext cx="1662261" cy="953058"/>
            </a:xfrm>
            <a:prstGeom prst="rect">
              <a:avLst/>
            </a:prstGeom>
          </p:spPr>
          <p:txBody>
            <a:bodyPr lIns="33867" tIns="33867" rIns="33867" bIns="33867" rtlCol="0" anchor="ctr"/>
            <a:lstStyle/>
            <a:p>
              <a:pPr algn="ctr">
                <a:lnSpc>
                  <a:spcPts val="1773"/>
                </a:lnSpc>
              </a:pPr>
              <a:endParaRPr sz="1200"/>
            </a:p>
          </p:txBody>
        </p:sp>
      </p:grpSp>
      <p:sp>
        <p:nvSpPr>
          <p:cNvPr id="18" name="Freeform 22">
            <a:extLst>
              <a:ext uri="{FF2B5EF4-FFF2-40B4-BE49-F238E27FC236}">
                <a16:creationId xmlns:a16="http://schemas.microsoft.com/office/drawing/2014/main" id="{575188E2-141D-DA0F-E844-7399001768F0}"/>
              </a:ext>
            </a:extLst>
          </p:cNvPr>
          <p:cNvSpPr/>
          <p:nvPr/>
        </p:nvSpPr>
        <p:spPr>
          <a:xfrm>
            <a:off x="6463037" y="2764660"/>
            <a:ext cx="5192781" cy="3342685"/>
          </a:xfrm>
          <a:custGeom>
            <a:avLst/>
            <a:gdLst/>
            <a:ahLst/>
            <a:cxnLst/>
            <a:rect l="l" t="t" r="r" b="b"/>
            <a:pathLst>
              <a:path w="1565772" h="827282">
                <a:moveTo>
                  <a:pt x="0" y="0"/>
                </a:moveTo>
                <a:lnTo>
                  <a:pt x="1565772" y="0"/>
                </a:lnTo>
                <a:lnTo>
                  <a:pt x="1565772" y="827282"/>
                </a:lnTo>
                <a:lnTo>
                  <a:pt x="0" y="827282"/>
                </a:lnTo>
                <a:close/>
              </a:path>
            </a:pathLst>
          </a:custGeom>
          <a:solidFill>
            <a:srgbClr val="FFFFFF"/>
          </a:solidFill>
        </p:spPr>
        <p:txBody>
          <a:bodyPr/>
          <a:lstStyle/>
          <a:p>
            <a:endParaRPr lang="en-US"/>
          </a:p>
        </p:txBody>
      </p:sp>
      <p:sp>
        <p:nvSpPr>
          <p:cNvPr id="19" name="TextBox 18">
            <a:extLst>
              <a:ext uri="{FF2B5EF4-FFF2-40B4-BE49-F238E27FC236}">
                <a16:creationId xmlns:a16="http://schemas.microsoft.com/office/drawing/2014/main" id="{43A06A54-11CE-AFA5-BBF5-F2488FFFB91F}"/>
              </a:ext>
            </a:extLst>
          </p:cNvPr>
          <p:cNvSpPr txBox="1"/>
          <p:nvPr/>
        </p:nvSpPr>
        <p:spPr>
          <a:xfrm>
            <a:off x="6914353" y="2336644"/>
            <a:ext cx="4673600" cy="369332"/>
          </a:xfrm>
          <a:prstGeom prst="rect">
            <a:avLst/>
          </a:prstGeom>
          <a:noFill/>
        </p:spPr>
        <p:txBody>
          <a:bodyPr wrap="square" rtlCol="0">
            <a:spAutoFit/>
          </a:bodyPr>
          <a:lstStyle/>
          <a:p>
            <a:r>
              <a:rPr lang="en-US" b="1" dirty="0">
                <a:solidFill>
                  <a:schemeClr val="bg1"/>
                </a:solidFill>
              </a:rPr>
              <a:t>User Feedback on Prototype</a:t>
            </a:r>
          </a:p>
        </p:txBody>
      </p:sp>
      <p:grpSp>
        <p:nvGrpSpPr>
          <p:cNvPr id="2" name="Group 9">
            <a:extLst>
              <a:ext uri="{FF2B5EF4-FFF2-40B4-BE49-F238E27FC236}">
                <a16:creationId xmlns:a16="http://schemas.microsoft.com/office/drawing/2014/main" id="{D2B1CB57-E806-D68A-0FEC-F90BF23DD3D9}"/>
              </a:ext>
            </a:extLst>
          </p:cNvPr>
          <p:cNvGrpSpPr/>
          <p:nvPr/>
        </p:nvGrpSpPr>
        <p:grpSpPr>
          <a:xfrm>
            <a:off x="410496" y="481051"/>
            <a:ext cx="5512783" cy="3972962"/>
            <a:chOff x="0" y="0"/>
            <a:chExt cx="1662261" cy="914958"/>
          </a:xfrm>
        </p:grpSpPr>
        <p:sp>
          <p:nvSpPr>
            <p:cNvPr id="4" name="Freeform 10">
              <a:extLst>
                <a:ext uri="{FF2B5EF4-FFF2-40B4-BE49-F238E27FC236}">
                  <a16:creationId xmlns:a16="http://schemas.microsoft.com/office/drawing/2014/main" id="{E4671ED8-54B4-8CE7-2EC1-D07C324F263B}"/>
                </a:ext>
              </a:extLst>
            </p:cNvPr>
            <p:cNvSpPr/>
            <p:nvPr/>
          </p:nvSpPr>
          <p:spPr>
            <a:xfrm>
              <a:off x="0" y="0"/>
              <a:ext cx="1662261" cy="914958"/>
            </a:xfrm>
            <a:custGeom>
              <a:avLst/>
              <a:gdLst/>
              <a:ahLst/>
              <a:cxnLst/>
              <a:rect l="l" t="t" r="r" b="b"/>
              <a:pathLst>
                <a:path w="1662261" h="914958">
                  <a:moveTo>
                    <a:pt x="0" y="0"/>
                  </a:moveTo>
                  <a:lnTo>
                    <a:pt x="1662261" y="0"/>
                  </a:lnTo>
                  <a:lnTo>
                    <a:pt x="1662261" y="914958"/>
                  </a:lnTo>
                  <a:lnTo>
                    <a:pt x="0" y="914958"/>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5" name="TextBox 11">
              <a:extLst>
                <a:ext uri="{FF2B5EF4-FFF2-40B4-BE49-F238E27FC236}">
                  <a16:creationId xmlns:a16="http://schemas.microsoft.com/office/drawing/2014/main" id="{5CAAB048-E21A-9D19-A706-5FDCB71A1182}"/>
                </a:ext>
              </a:extLst>
            </p:cNvPr>
            <p:cNvSpPr txBox="1"/>
            <p:nvPr/>
          </p:nvSpPr>
          <p:spPr>
            <a:xfrm>
              <a:off x="0" y="-38100"/>
              <a:ext cx="1662261" cy="953058"/>
            </a:xfrm>
            <a:prstGeom prst="rect">
              <a:avLst/>
            </a:prstGeom>
          </p:spPr>
          <p:txBody>
            <a:bodyPr lIns="33867" tIns="33867" rIns="33867" bIns="33867" rtlCol="0" anchor="ctr"/>
            <a:lstStyle/>
            <a:p>
              <a:pPr algn="ctr">
                <a:lnSpc>
                  <a:spcPts val="1773"/>
                </a:lnSpc>
              </a:pPr>
              <a:endParaRPr sz="1200"/>
            </a:p>
          </p:txBody>
        </p:sp>
      </p:grpSp>
      <p:sp>
        <p:nvSpPr>
          <p:cNvPr id="12" name="Freeform 22">
            <a:extLst>
              <a:ext uri="{FF2B5EF4-FFF2-40B4-BE49-F238E27FC236}">
                <a16:creationId xmlns:a16="http://schemas.microsoft.com/office/drawing/2014/main" id="{F00D7E86-95A8-3C46-33CA-7E23DA581934}"/>
              </a:ext>
            </a:extLst>
          </p:cNvPr>
          <p:cNvSpPr/>
          <p:nvPr/>
        </p:nvSpPr>
        <p:spPr>
          <a:xfrm>
            <a:off x="680375" y="975844"/>
            <a:ext cx="5192781" cy="3342685"/>
          </a:xfrm>
          <a:custGeom>
            <a:avLst/>
            <a:gdLst/>
            <a:ahLst/>
            <a:cxnLst/>
            <a:rect l="l" t="t" r="r" b="b"/>
            <a:pathLst>
              <a:path w="1565772" h="827282">
                <a:moveTo>
                  <a:pt x="0" y="0"/>
                </a:moveTo>
                <a:lnTo>
                  <a:pt x="1565772" y="0"/>
                </a:lnTo>
                <a:lnTo>
                  <a:pt x="1565772" y="827282"/>
                </a:lnTo>
                <a:lnTo>
                  <a:pt x="0" y="827282"/>
                </a:lnTo>
                <a:close/>
              </a:path>
            </a:pathLst>
          </a:custGeom>
          <a:solidFill>
            <a:srgbClr val="FFFFFF"/>
          </a:solidFill>
        </p:spPr>
        <p:txBody>
          <a:bodyPr/>
          <a:lstStyle/>
          <a:p>
            <a:endParaRPr lang="en-US"/>
          </a:p>
        </p:txBody>
      </p:sp>
      <p:grpSp>
        <p:nvGrpSpPr>
          <p:cNvPr id="6" name="Group 6">
            <a:extLst>
              <a:ext uri="{FF2B5EF4-FFF2-40B4-BE49-F238E27FC236}">
                <a16:creationId xmlns:a16="http://schemas.microsoft.com/office/drawing/2014/main" id="{662CBB79-6CEE-00BA-540A-81EC20254299}"/>
              </a:ext>
            </a:extLst>
          </p:cNvPr>
          <p:cNvGrpSpPr>
            <a:grpSpLocks noChangeAspect="1"/>
          </p:cNvGrpSpPr>
          <p:nvPr/>
        </p:nvGrpSpPr>
        <p:grpSpPr>
          <a:xfrm>
            <a:off x="0" y="6373302"/>
            <a:ext cx="2514600" cy="490308"/>
            <a:chOff x="0" y="0"/>
            <a:chExt cx="5029200" cy="980616"/>
          </a:xfrm>
        </p:grpSpPr>
        <p:sp>
          <p:nvSpPr>
            <p:cNvPr id="7" name="Freeform 7" descr="A picture containing photo, table, person, monitor  Description automatically generated">
              <a:extLst>
                <a:ext uri="{FF2B5EF4-FFF2-40B4-BE49-F238E27FC236}">
                  <a16:creationId xmlns:a16="http://schemas.microsoft.com/office/drawing/2014/main" id="{5FFA3B19-6B56-A932-C541-7652C4B4F896}"/>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8" name="Group 8">
            <a:extLst>
              <a:ext uri="{FF2B5EF4-FFF2-40B4-BE49-F238E27FC236}">
                <a16:creationId xmlns:a16="http://schemas.microsoft.com/office/drawing/2014/main" id="{C875970A-F33D-8820-842A-82AB636873E2}"/>
              </a:ext>
            </a:extLst>
          </p:cNvPr>
          <p:cNvGrpSpPr/>
          <p:nvPr/>
        </p:nvGrpSpPr>
        <p:grpSpPr>
          <a:xfrm>
            <a:off x="3035798" y="5958373"/>
            <a:ext cx="6816365" cy="1320167"/>
            <a:chOff x="0" y="0"/>
            <a:chExt cx="13632730" cy="2640335"/>
          </a:xfrm>
        </p:grpSpPr>
        <p:sp>
          <p:nvSpPr>
            <p:cNvPr id="9" name="Freeform 9">
              <a:extLst>
                <a:ext uri="{FF2B5EF4-FFF2-40B4-BE49-F238E27FC236}">
                  <a16:creationId xmlns:a16="http://schemas.microsoft.com/office/drawing/2014/main" id="{D98722A7-C1C0-B462-EBF3-143517981F0F}"/>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10" name="TextBox 10">
              <a:extLst>
                <a:ext uri="{FF2B5EF4-FFF2-40B4-BE49-F238E27FC236}">
                  <a16:creationId xmlns:a16="http://schemas.microsoft.com/office/drawing/2014/main" id="{35FEABAF-7B75-3B54-CDB5-A703D2A88418}"/>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IT22049322  |   </a:t>
              </a:r>
              <a:r>
                <a:rPr lang="en-US" b="1" dirty="0">
                  <a:solidFill>
                    <a:srgbClr val="000000"/>
                  </a:solidFill>
                  <a:latin typeface="Cambria Bold"/>
                  <a:ea typeface="Cambria Bold"/>
                  <a:cs typeface="Cambria Bold"/>
                  <a:sym typeface="Cambria Bold"/>
                </a:rPr>
                <a:t>Abiramy T</a:t>
              </a:r>
              <a:r>
                <a:rPr lang="en-US" dirty="0">
                  <a:solidFill>
                    <a:srgbClr val="000000"/>
                  </a:solidFill>
                  <a:latin typeface="Cambria"/>
                  <a:ea typeface="Cambria"/>
                  <a:cs typeface="Cambria"/>
                  <a:sym typeface="Cambria"/>
                </a:rPr>
                <a:t>|    25-26J-240</a:t>
              </a:r>
            </a:p>
          </p:txBody>
        </p:sp>
      </p:grpSp>
      <p:sp>
        <p:nvSpPr>
          <p:cNvPr id="42" name="TextBox 42">
            <a:extLst>
              <a:ext uri="{FF2B5EF4-FFF2-40B4-BE49-F238E27FC236}">
                <a16:creationId xmlns:a16="http://schemas.microsoft.com/office/drawing/2014/main" id="{CB2B2D90-8238-9650-0C99-54463411818D}"/>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43" name="TextBox 43">
            <a:extLst>
              <a:ext uri="{FF2B5EF4-FFF2-40B4-BE49-F238E27FC236}">
                <a16:creationId xmlns:a16="http://schemas.microsoft.com/office/drawing/2014/main" id="{5A279C6E-D1C7-E314-A01A-69DDABC2E3AD}"/>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15</a:t>
            </a:r>
          </a:p>
        </p:txBody>
      </p:sp>
      <p:sp>
        <p:nvSpPr>
          <p:cNvPr id="49" name="TextBox 48">
            <a:extLst>
              <a:ext uri="{FF2B5EF4-FFF2-40B4-BE49-F238E27FC236}">
                <a16:creationId xmlns:a16="http://schemas.microsoft.com/office/drawing/2014/main" id="{AFB8B870-BB7C-608E-B9A4-B713CCD4920F}"/>
              </a:ext>
            </a:extLst>
          </p:cNvPr>
          <p:cNvSpPr txBox="1"/>
          <p:nvPr/>
        </p:nvSpPr>
        <p:spPr>
          <a:xfrm>
            <a:off x="630252" y="1067148"/>
            <a:ext cx="4958080"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Domain-specific legal AI solution tailored for Sri Lankan criminal judgments.</a:t>
            </a:r>
          </a:p>
          <a:p>
            <a:pPr marL="285750" indent="-285750">
              <a:buFont typeface="Arial" panose="020B0604020202020204" pitchFamily="34" charset="0"/>
              <a:buChar char="•"/>
            </a:pPr>
            <a:r>
              <a:rPr lang="en-US" sz="1600" dirty="0"/>
              <a:t>Introduced a fact-based judgment prediction approach, avoiding court, judge, or procedural bias.</a:t>
            </a:r>
          </a:p>
          <a:p>
            <a:pPr marL="285750" indent="-285750">
              <a:buFont typeface="Arial" panose="020B0604020202020204" pitchFamily="34" charset="0"/>
              <a:buChar char="•"/>
            </a:pPr>
            <a:r>
              <a:rPr lang="en-US" sz="1600" dirty="0"/>
              <a:t>Effective use of fine-tuned BERT model for capturing legal context and sentencing patterns.</a:t>
            </a:r>
          </a:p>
          <a:p>
            <a:pPr marL="285750" indent="-285750">
              <a:buFont typeface="Arial" panose="020B0604020202020204" pitchFamily="34" charset="0"/>
              <a:buChar char="•"/>
            </a:pPr>
            <a:r>
              <a:rPr lang="en-US" sz="1600" dirty="0"/>
              <a:t>Designed a modular and scalable architecture (Frontend, API, Prompt Builder, Model).</a:t>
            </a:r>
          </a:p>
          <a:p>
            <a:pPr marL="285750" indent="-285750">
              <a:buFont typeface="Arial" panose="020B0604020202020204" pitchFamily="34" charset="0"/>
              <a:buChar char="•"/>
            </a:pPr>
            <a:r>
              <a:rPr lang="en-US" sz="1600" dirty="0"/>
              <a:t>Implemented multi-class judgment outcome prediction beyond simple guilty/not guilty.</a:t>
            </a:r>
          </a:p>
        </p:txBody>
      </p:sp>
      <p:sp>
        <p:nvSpPr>
          <p:cNvPr id="50" name="TextBox 49">
            <a:extLst>
              <a:ext uri="{FF2B5EF4-FFF2-40B4-BE49-F238E27FC236}">
                <a16:creationId xmlns:a16="http://schemas.microsoft.com/office/drawing/2014/main" id="{BB2F5BE5-D3BD-A59C-D54B-85FA016D04D4}"/>
              </a:ext>
            </a:extLst>
          </p:cNvPr>
          <p:cNvSpPr txBox="1"/>
          <p:nvPr/>
        </p:nvSpPr>
        <p:spPr>
          <a:xfrm>
            <a:off x="1131691" y="547828"/>
            <a:ext cx="4673600" cy="369332"/>
          </a:xfrm>
          <a:prstGeom prst="rect">
            <a:avLst/>
          </a:prstGeom>
          <a:noFill/>
        </p:spPr>
        <p:txBody>
          <a:bodyPr wrap="square" rtlCol="0">
            <a:spAutoFit/>
          </a:bodyPr>
          <a:lstStyle/>
          <a:p>
            <a:r>
              <a:rPr lang="en-US" b="1" dirty="0">
                <a:solidFill>
                  <a:schemeClr val="bg1"/>
                </a:solidFill>
              </a:rPr>
              <a:t>Design Excellence / Contribution</a:t>
            </a:r>
            <a:endParaRPr lang="en-US" dirty="0">
              <a:solidFill>
                <a:schemeClr val="bg1"/>
              </a:solidFill>
            </a:endParaRPr>
          </a:p>
        </p:txBody>
      </p:sp>
      <p:sp>
        <p:nvSpPr>
          <p:cNvPr id="56" name="TextBox 55">
            <a:extLst>
              <a:ext uri="{FF2B5EF4-FFF2-40B4-BE49-F238E27FC236}">
                <a16:creationId xmlns:a16="http://schemas.microsoft.com/office/drawing/2014/main" id="{DDA0EB19-CBBB-6174-7324-E1029F5B0094}"/>
              </a:ext>
            </a:extLst>
          </p:cNvPr>
          <p:cNvSpPr txBox="1"/>
          <p:nvPr/>
        </p:nvSpPr>
        <p:spPr>
          <a:xfrm>
            <a:off x="6489701" y="3060167"/>
            <a:ext cx="4820922" cy="2308324"/>
          </a:xfrm>
          <a:prstGeom prst="rect">
            <a:avLst/>
          </a:prstGeom>
          <a:noFill/>
        </p:spPr>
        <p:txBody>
          <a:bodyPr wrap="square">
            <a:spAutoFit/>
          </a:bodyPr>
          <a:lstStyle/>
          <a:p>
            <a:pPr marL="285750" indent="-285750">
              <a:buFont typeface="Arial" panose="020B0604020202020204" pitchFamily="34" charset="0"/>
              <a:buChar char="•"/>
            </a:pPr>
            <a:r>
              <a:rPr lang="en-US" sz="1600" dirty="0"/>
              <a:t>The system is very user-friendly and easy to understand.</a:t>
            </a:r>
          </a:p>
          <a:p>
            <a:pPr marL="285750" indent="-285750">
              <a:buFont typeface="Arial" panose="020B0604020202020204" pitchFamily="34" charset="0"/>
              <a:buChar char="•"/>
            </a:pPr>
            <a:r>
              <a:rPr lang="en-US" sz="1600" dirty="0"/>
              <a:t>The inputs resemble real criminal case facts used in judgments.</a:t>
            </a:r>
          </a:p>
          <a:p>
            <a:pPr marL="285750" indent="-285750">
              <a:buFont typeface="Arial" panose="020B0604020202020204" pitchFamily="34" charset="0"/>
              <a:buChar char="•"/>
            </a:pPr>
            <a:r>
              <a:rPr lang="en-US" sz="1600" dirty="0"/>
              <a:t>Prediction results are clear and meaningful.</a:t>
            </a:r>
          </a:p>
          <a:p>
            <a:pPr marL="285750" indent="-285750">
              <a:buFont typeface="Arial" panose="020B0604020202020204" pitchFamily="34" charset="0"/>
              <a:buChar char="•"/>
            </a:pPr>
            <a:r>
              <a:rPr lang="en-US" sz="1600" dirty="0"/>
              <a:t>Helpful for legal education and research purposes.</a:t>
            </a:r>
          </a:p>
          <a:p>
            <a:pPr marL="285750" indent="-285750">
              <a:buFont typeface="Arial" panose="020B0604020202020204" pitchFamily="34" charset="0"/>
              <a:buChar char="•"/>
            </a:pPr>
            <a:r>
              <a:rPr lang="en-US" sz="1600" dirty="0"/>
              <a:t>The interface is simple and avoids unnecessary legal complexity.</a:t>
            </a:r>
          </a:p>
        </p:txBody>
      </p:sp>
    </p:spTree>
    <p:extLst>
      <p:ext uri="{BB962C8B-B14F-4D97-AF65-F5344CB8AC3E}">
        <p14:creationId xmlns:p14="http://schemas.microsoft.com/office/powerpoint/2010/main" val="2389667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F0EB61A9-C8CC-9343-4C3B-8667171D7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9089"/>
            <a:ext cx="12192000" cy="4159822"/>
          </a:xfrm>
          <a:prstGeom prst="rect">
            <a:avLst/>
          </a:prstGeom>
        </p:spPr>
      </p:pic>
      <p:sp>
        <p:nvSpPr>
          <p:cNvPr id="4" name="Title 1">
            <a:extLst>
              <a:ext uri="{FF2B5EF4-FFF2-40B4-BE49-F238E27FC236}">
                <a16:creationId xmlns:a16="http://schemas.microsoft.com/office/drawing/2014/main" id="{9DF402E2-52AA-5758-2110-5D309E313DED}"/>
              </a:ext>
            </a:extLst>
          </p:cNvPr>
          <p:cNvSpPr txBox="1">
            <a:spLocks/>
          </p:cNvSpPr>
          <p:nvPr/>
        </p:nvSpPr>
        <p:spPr>
          <a:xfrm>
            <a:off x="3533130" y="225467"/>
            <a:ext cx="5349614" cy="8174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t>Design Excellence Architecture diagram</a:t>
            </a:r>
            <a:endParaRPr lang="en-US" sz="2400" dirty="0"/>
          </a:p>
        </p:txBody>
      </p:sp>
      <p:sp>
        <p:nvSpPr>
          <p:cNvPr id="2" name="TextBox 23">
            <a:extLst>
              <a:ext uri="{FF2B5EF4-FFF2-40B4-BE49-F238E27FC236}">
                <a16:creationId xmlns:a16="http://schemas.microsoft.com/office/drawing/2014/main" id="{461E41A5-469C-C98C-F9A9-4952C043F989}"/>
              </a:ext>
            </a:extLst>
          </p:cNvPr>
          <p:cNvSpPr txBox="1"/>
          <p:nvPr/>
        </p:nvSpPr>
        <p:spPr>
          <a:xfrm>
            <a:off x="3035798" y="5948848"/>
            <a:ext cx="6816365" cy="1329692"/>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IT22049322  |   </a:t>
            </a:r>
            <a:r>
              <a:rPr lang="en-US" b="1" dirty="0">
                <a:solidFill>
                  <a:srgbClr val="000000"/>
                </a:solidFill>
                <a:latin typeface="Cambria Bold"/>
                <a:ea typeface="Cambria Bold"/>
                <a:cs typeface="Cambria Bold"/>
                <a:sym typeface="Cambria Bold"/>
              </a:rPr>
              <a:t>Abiramy T</a:t>
            </a:r>
            <a:r>
              <a:rPr lang="en-US" dirty="0">
                <a:solidFill>
                  <a:srgbClr val="000000"/>
                </a:solidFill>
                <a:latin typeface="Cambria"/>
                <a:ea typeface="Cambria"/>
                <a:cs typeface="Cambria"/>
                <a:sym typeface="Cambria"/>
              </a:rPr>
              <a:t>|    25-26J-240</a:t>
            </a:r>
          </a:p>
        </p:txBody>
      </p:sp>
      <p:pic>
        <p:nvPicPr>
          <p:cNvPr id="6" name="Picture 5">
            <a:extLst>
              <a:ext uri="{FF2B5EF4-FFF2-40B4-BE49-F238E27FC236}">
                <a16:creationId xmlns:a16="http://schemas.microsoft.com/office/drawing/2014/main" id="{01B39BA4-8A15-F13B-4D64-E3363542A5D4}"/>
              </a:ext>
            </a:extLst>
          </p:cNvPr>
          <p:cNvPicPr>
            <a:picLocks noChangeAspect="1"/>
          </p:cNvPicPr>
          <p:nvPr/>
        </p:nvPicPr>
        <p:blipFill>
          <a:blip r:embed="rId3"/>
          <a:stretch>
            <a:fillRect/>
          </a:stretch>
        </p:blipFill>
        <p:spPr>
          <a:xfrm>
            <a:off x="9676765" y="6408906"/>
            <a:ext cx="1047750" cy="409575"/>
          </a:xfrm>
          <a:prstGeom prst="rect">
            <a:avLst/>
          </a:prstGeom>
        </p:spPr>
      </p:pic>
      <p:sp>
        <p:nvSpPr>
          <p:cNvPr id="7" name="TextBox 43">
            <a:extLst>
              <a:ext uri="{FF2B5EF4-FFF2-40B4-BE49-F238E27FC236}">
                <a16:creationId xmlns:a16="http://schemas.microsoft.com/office/drawing/2014/main" id="{FC188C01-5847-81F9-F25D-7F3A84A07B4E}"/>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16</a:t>
            </a:r>
          </a:p>
        </p:txBody>
      </p:sp>
    </p:spTree>
    <p:extLst>
      <p:ext uri="{BB962C8B-B14F-4D97-AF65-F5344CB8AC3E}">
        <p14:creationId xmlns:p14="http://schemas.microsoft.com/office/powerpoint/2010/main" val="146187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512325" y="-184302"/>
            <a:ext cx="3385327" cy="338532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795AC6">
                    <a:alpha val="4500"/>
                  </a:srgbClr>
                </a:gs>
                <a:gs pos="100000">
                  <a:srgbClr val="5540FF">
                    <a:alpha val="100000"/>
                  </a:srgbClr>
                </a:gs>
              </a:gsLst>
              <a:lin ang="0"/>
            </a:gradFill>
          </p:spPr>
          <p:txBody>
            <a:bodyPr/>
            <a:lstStyle/>
            <a:p>
              <a:endParaRPr lang="en-US"/>
            </a:p>
          </p:txBody>
        </p:sp>
        <p:sp>
          <p:nvSpPr>
            <p:cNvPr id="5" name="TextBox 5"/>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6" name="Group 6"/>
          <p:cNvGrpSpPr>
            <a:grpSpLocks noChangeAspect="1"/>
          </p:cNvGrpSpPr>
          <p:nvPr/>
        </p:nvGrpSpPr>
        <p:grpSpPr>
          <a:xfrm>
            <a:off x="0" y="6373302"/>
            <a:ext cx="2514600" cy="490308"/>
            <a:chOff x="0" y="0"/>
            <a:chExt cx="5029200" cy="980616"/>
          </a:xfrm>
        </p:grpSpPr>
        <p:sp>
          <p:nvSpPr>
            <p:cNvPr id="7" name="Freeform 7" descr="A picture containing photo, table, person, monitor  Description automatically generated"/>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11" name="Group 11"/>
          <p:cNvGrpSpPr/>
          <p:nvPr/>
        </p:nvGrpSpPr>
        <p:grpSpPr>
          <a:xfrm>
            <a:off x="514351" y="3663203"/>
            <a:ext cx="4820751" cy="2598483"/>
            <a:chOff x="0" y="0"/>
            <a:chExt cx="1723560" cy="929034"/>
          </a:xfrm>
        </p:grpSpPr>
        <p:sp>
          <p:nvSpPr>
            <p:cNvPr id="12" name="Freeform 12"/>
            <p:cNvSpPr/>
            <p:nvPr/>
          </p:nvSpPr>
          <p:spPr>
            <a:xfrm>
              <a:off x="0" y="0"/>
              <a:ext cx="1723560" cy="929034"/>
            </a:xfrm>
            <a:custGeom>
              <a:avLst/>
              <a:gdLst/>
              <a:ahLst/>
              <a:cxnLst/>
              <a:rect l="l" t="t" r="r" b="b"/>
              <a:pathLst>
                <a:path w="1723560" h="929034">
                  <a:moveTo>
                    <a:pt x="0" y="0"/>
                  </a:moveTo>
                  <a:lnTo>
                    <a:pt x="1723560" y="0"/>
                  </a:lnTo>
                  <a:lnTo>
                    <a:pt x="1723560"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3" name="TextBox 13"/>
            <p:cNvSpPr txBox="1"/>
            <p:nvPr/>
          </p:nvSpPr>
          <p:spPr>
            <a:xfrm>
              <a:off x="0" y="-38100"/>
              <a:ext cx="1723560" cy="967134"/>
            </a:xfrm>
            <a:prstGeom prst="rect">
              <a:avLst/>
            </a:prstGeom>
          </p:spPr>
          <p:txBody>
            <a:bodyPr lIns="33867" tIns="33867" rIns="33867" bIns="33867" rtlCol="0" anchor="ctr"/>
            <a:lstStyle/>
            <a:p>
              <a:pPr algn="ctr">
                <a:lnSpc>
                  <a:spcPts val="1773"/>
                </a:lnSpc>
              </a:pPr>
              <a:endParaRPr sz="1200"/>
            </a:p>
          </p:txBody>
        </p:sp>
      </p:grpSp>
      <p:grpSp>
        <p:nvGrpSpPr>
          <p:cNvPr id="14" name="Group 14"/>
          <p:cNvGrpSpPr/>
          <p:nvPr/>
        </p:nvGrpSpPr>
        <p:grpSpPr>
          <a:xfrm>
            <a:off x="6276937" y="323329"/>
            <a:ext cx="5388619" cy="3105671"/>
            <a:chOff x="0" y="0"/>
            <a:chExt cx="1926589" cy="1110368"/>
          </a:xfrm>
        </p:grpSpPr>
        <p:sp>
          <p:nvSpPr>
            <p:cNvPr id="15" name="Freeform 15"/>
            <p:cNvSpPr/>
            <p:nvPr/>
          </p:nvSpPr>
          <p:spPr>
            <a:xfrm>
              <a:off x="0" y="0"/>
              <a:ext cx="1926589" cy="1110368"/>
            </a:xfrm>
            <a:custGeom>
              <a:avLst/>
              <a:gdLst/>
              <a:ahLst/>
              <a:cxnLst/>
              <a:rect l="l" t="t" r="r" b="b"/>
              <a:pathLst>
                <a:path w="1926589" h="1110368">
                  <a:moveTo>
                    <a:pt x="0" y="0"/>
                  </a:moveTo>
                  <a:lnTo>
                    <a:pt x="1926589" y="0"/>
                  </a:lnTo>
                  <a:lnTo>
                    <a:pt x="1926589" y="1110368"/>
                  </a:lnTo>
                  <a:lnTo>
                    <a:pt x="0" y="1110368"/>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6" name="TextBox 16"/>
            <p:cNvSpPr txBox="1"/>
            <p:nvPr/>
          </p:nvSpPr>
          <p:spPr>
            <a:xfrm>
              <a:off x="0" y="-38100"/>
              <a:ext cx="1926589" cy="1148468"/>
            </a:xfrm>
            <a:prstGeom prst="rect">
              <a:avLst/>
            </a:prstGeom>
          </p:spPr>
          <p:txBody>
            <a:bodyPr lIns="33867" tIns="33867" rIns="33867" bIns="33867" rtlCol="0" anchor="ctr"/>
            <a:lstStyle/>
            <a:p>
              <a:pPr algn="ctr">
                <a:lnSpc>
                  <a:spcPts val="1773"/>
                </a:lnSpc>
              </a:pPr>
              <a:endParaRPr sz="1200"/>
            </a:p>
          </p:txBody>
        </p:sp>
      </p:grpSp>
      <p:grpSp>
        <p:nvGrpSpPr>
          <p:cNvPr id="17" name="Group 17"/>
          <p:cNvGrpSpPr/>
          <p:nvPr/>
        </p:nvGrpSpPr>
        <p:grpSpPr>
          <a:xfrm>
            <a:off x="6205217" y="3643414"/>
            <a:ext cx="5388619" cy="2598483"/>
            <a:chOff x="0" y="0"/>
            <a:chExt cx="1926589" cy="929034"/>
          </a:xfrm>
        </p:grpSpPr>
        <p:sp>
          <p:nvSpPr>
            <p:cNvPr id="18" name="Freeform 18"/>
            <p:cNvSpPr/>
            <p:nvPr/>
          </p:nvSpPr>
          <p:spPr>
            <a:xfrm>
              <a:off x="0" y="0"/>
              <a:ext cx="1926589" cy="929034"/>
            </a:xfrm>
            <a:custGeom>
              <a:avLst/>
              <a:gdLst/>
              <a:ahLst/>
              <a:cxnLst/>
              <a:rect l="l" t="t" r="r" b="b"/>
              <a:pathLst>
                <a:path w="1926589" h="929034">
                  <a:moveTo>
                    <a:pt x="0" y="0"/>
                  </a:moveTo>
                  <a:lnTo>
                    <a:pt x="1926589" y="0"/>
                  </a:lnTo>
                  <a:lnTo>
                    <a:pt x="1926589"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dirty="0"/>
            </a:p>
          </p:txBody>
        </p:sp>
        <p:sp>
          <p:nvSpPr>
            <p:cNvPr id="19" name="TextBox 19"/>
            <p:cNvSpPr txBox="1"/>
            <p:nvPr/>
          </p:nvSpPr>
          <p:spPr>
            <a:xfrm>
              <a:off x="0" y="-38100"/>
              <a:ext cx="1926589" cy="967134"/>
            </a:xfrm>
            <a:prstGeom prst="rect">
              <a:avLst/>
            </a:prstGeom>
          </p:spPr>
          <p:txBody>
            <a:bodyPr lIns="33867" tIns="33867" rIns="33867" bIns="33867" rtlCol="0" anchor="ctr"/>
            <a:lstStyle/>
            <a:p>
              <a:pPr algn="ctr">
                <a:lnSpc>
                  <a:spcPts val="1773"/>
                </a:lnSpc>
              </a:pPr>
              <a:endParaRPr sz="1200"/>
            </a:p>
          </p:txBody>
        </p:sp>
      </p:grpSp>
      <p:grpSp>
        <p:nvGrpSpPr>
          <p:cNvPr id="20" name="Group 20"/>
          <p:cNvGrpSpPr/>
          <p:nvPr/>
        </p:nvGrpSpPr>
        <p:grpSpPr>
          <a:xfrm>
            <a:off x="6359641" y="685800"/>
            <a:ext cx="5103365" cy="2684295"/>
            <a:chOff x="0" y="0"/>
            <a:chExt cx="1824603" cy="959714"/>
          </a:xfrm>
        </p:grpSpPr>
        <p:sp>
          <p:nvSpPr>
            <p:cNvPr id="21" name="Freeform 21"/>
            <p:cNvSpPr/>
            <p:nvPr/>
          </p:nvSpPr>
          <p:spPr>
            <a:xfrm>
              <a:off x="0" y="0"/>
              <a:ext cx="1824603" cy="959714"/>
            </a:xfrm>
            <a:custGeom>
              <a:avLst/>
              <a:gdLst/>
              <a:ahLst/>
              <a:cxnLst/>
              <a:rect l="l" t="t" r="r" b="b"/>
              <a:pathLst>
                <a:path w="1824603" h="959714">
                  <a:moveTo>
                    <a:pt x="0" y="0"/>
                  </a:moveTo>
                  <a:lnTo>
                    <a:pt x="1824603" y="0"/>
                  </a:lnTo>
                  <a:lnTo>
                    <a:pt x="1824603" y="959714"/>
                  </a:lnTo>
                  <a:lnTo>
                    <a:pt x="0" y="959714"/>
                  </a:lnTo>
                  <a:close/>
                </a:path>
              </a:pathLst>
            </a:custGeom>
            <a:solidFill>
              <a:srgbClr val="FFFFFF"/>
            </a:solidFill>
          </p:spPr>
          <p:txBody>
            <a:bodyPr/>
            <a:lstStyle/>
            <a:p>
              <a:endParaRPr lang="en-US"/>
            </a:p>
          </p:txBody>
        </p:sp>
        <p:sp>
          <p:nvSpPr>
            <p:cNvPr id="22" name="TextBox 22"/>
            <p:cNvSpPr txBox="1"/>
            <p:nvPr/>
          </p:nvSpPr>
          <p:spPr>
            <a:xfrm>
              <a:off x="0" y="-38100"/>
              <a:ext cx="1824603" cy="997814"/>
            </a:xfrm>
            <a:prstGeom prst="rect">
              <a:avLst/>
            </a:prstGeom>
          </p:spPr>
          <p:txBody>
            <a:bodyPr lIns="33867" tIns="33867" rIns="33867" bIns="33867" rtlCol="0" anchor="ctr"/>
            <a:lstStyle/>
            <a:p>
              <a:pPr>
                <a:lnSpc>
                  <a:spcPts val="2053"/>
                </a:lnSpc>
              </a:pPr>
              <a:endParaRPr lang="en-US" sz="1466" dirty="0">
                <a:solidFill>
                  <a:srgbClr val="000000"/>
                </a:solidFill>
                <a:latin typeface="Canva Sans"/>
                <a:ea typeface="Canva Sans"/>
                <a:cs typeface="Canva Sans"/>
                <a:sym typeface="Canva Sans"/>
              </a:endParaRPr>
            </a:p>
          </p:txBody>
        </p:sp>
      </p:grpSp>
      <p:grpSp>
        <p:nvGrpSpPr>
          <p:cNvPr id="23" name="Group 23"/>
          <p:cNvGrpSpPr/>
          <p:nvPr/>
        </p:nvGrpSpPr>
        <p:grpSpPr>
          <a:xfrm>
            <a:off x="685800" y="4059416"/>
            <a:ext cx="4649301" cy="2202270"/>
            <a:chOff x="0" y="0"/>
            <a:chExt cx="1662261" cy="787376"/>
          </a:xfrm>
        </p:grpSpPr>
        <p:sp>
          <p:nvSpPr>
            <p:cNvPr id="24" name="Freeform 24"/>
            <p:cNvSpPr/>
            <p:nvPr/>
          </p:nvSpPr>
          <p:spPr>
            <a:xfrm>
              <a:off x="0" y="0"/>
              <a:ext cx="1662261" cy="787376"/>
            </a:xfrm>
            <a:custGeom>
              <a:avLst/>
              <a:gdLst/>
              <a:ahLst/>
              <a:cxnLst/>
              <a:rect l="l" t="t" r="r" b="b"/>
              <a:pathLst>
                <a:path w="1662261" h="787376">
                  <a:moveTo>
                    <a:pt x="0" y="0"/>
                  </a:moveTo>
                  <a:lnTo>
                    <a:pt x="1662261" y="0"/>
                  </a:lnTo>
                  <a:lnTo>
                    <a:pt x="1662261" y="787376"/>
                  </a:lnTo>
                  <a:lnTo>
                    <a:pt x="0" y="787376"/>
                  </a:lnTo>
                  <a:close/>
                </a:path>
              </a:pathLst>
            </a:custGeom>
            <a:solidFill>
              <a:srgbClr val="FFFFFF"/>
            </a:solidFill>
          </p:spPr>
          <p:txBody>
            <a:bodyPr/>
            <a:lstStyle/>
            <a:p>
              <a:endParaRPr lang="en-US"/>
            </a:p>
          </p:txBody>
        </p:sp>
        <p:sp>
          <p:nvSpPr>
            <p:cNvPr id="25" name="TextBox 25"/>
            <p:cNvSpPr txBox="1"/>
            <p:nvPr/>
          </p:nvSpPr>
          <p:spPr>
            <a:xfrm>
              <a:off x="0" y="-38100"/>
              <a:ext cx="1662261" cy="825476"/>
            </a:xfrm>
            <a:prstGeom prst="rect">
              <a:avLst/>
            </a:prstGeom>
          </p:spPr>
          <p:txBody>
            <a:bodyPr lIns="33867" tIns="33867" rIns="33867" bIns="33867" rtlCol="0" anchor="ctr"/>
            <a:lstStyle/>
            <a:p>
              <a:pPr>
                <a:lnSpc>
                  <a:spcPts val="2053"/>
                </a:lnSpc>
              </a:pPr>
              <a:endParaRPr lang="en-US" sz="1466" dirty="0">
                <a:solidFill>
                  <a:srgbClr val="000000"/>
                </a:solidFill>
                <a:latin typeface="Canva Sans"/>
                <a:ea typeface="Canva Sans"/>
                <a:cs typeface="Canva Sans"/>
                <a:sym typeface="Canva Sans"/>
              </a:endParaRPr>
            </a:p>
            <a:p>
              <a:pPr>
                <a:lnSpc>
                  <a:spcPts val="2053"/>
                </a:lnSpc>
              </a:pPr>
              <a:endParaRPr lang="en-US" sz="1466" dirty="0">
                <a:solidFill>
                  <a:srgbClr val="000000"/>
                </a:solidFill>
                <a:latin typeface="Canva Sans"/>
                <a:ea typeface="Canva Sans"/>
                <a:cs typeface="Canva Sans"/>
                <a:sym typeface="Canva Sans"/>
              </a:endParaRPr>
            </a:p>
            <a:p>
              <a:pPr>
                <a:lnSpc>
                  <a:spcPts val="2053"/>
                </a:lnSpc>
              </a:pPr>
              <a:endParaRPr lang="en-US" sz="1466" dirty="0">
                <a:solidFill>
                  <a:srgbClr val="000000"/>
                </a:solidFill>
                <a:latin typeface="Canva Sans"/>
                <a:ea typeface="Canva Sans"/>
                <a:cs typeface="Canva Sans"/>
                <a:sym typeface="Canva Sans"/>
              </a:endParaRPr>
            </a:p>
            <a:p>
              <a:pPr>
                <a:lnSpc>
                  <a:spcPts val="2053"/>
                </a:lnSpc>
              </a:pPr>
              <a:endParaRPr lang="en-US" sz="1466" dirty="0">
                <a:solidFill>
                  <a:srgbClr val="000000"/>
                </a:solidFill>
                <a:latin typeface="Canva Sans"/>
                <a:ea typeface="Canva Sans"/>
                <a:cs typeface="Canva Sans"/>
                <a:sym typeface="Canva Sans"/>
              </a:endParaRPr>
            </a:p>
          </p:txBody>
        </p:sp>
      </p:grpSp>
      <p:grpSp>
        <p:nvGrpSpPr>
          <p:cNvPr id="26" name="Group 26"/>
          <p:cNvGrpSpPr/>
          <p:nvPr/>
        </p:nvGrpSpPr>
        <p:grpSpPr>
          <a:xfrm>
            <a:off x="6359641" y="4049360"/>
            <a:ext cx="5103365" cy="2212326"/>
            <a:chOff x="0" y="0"/>
            <a:chExt cx="1824603" cy="790971"/>
          </a:xfrm>
        </p:grpSpPr>
        <p:sp>
          <p:nvSpPr>
            <p:cNvPr id="27" name="Freeform 27"/>
            <p:cNvSpPr/>
            <p:nvPr/>
          </p:nvSpPr>
          <p:spPr>
            <a:xfrm>
              <a:off x="0" y="0"/>
              <a:ext cx="1824603" cy="790971"/>
            </a:xfrm>
            <a:custGeom>
              <a:avLst/>
              <a:gdLst/>
              <a:ahLst/>
              <a:cxnLst/>
              <a:rect l="l" t="t" r="r" b="b"/>
              <a:pathLst>
                <a:path w="1824603" h="790971">
                  <a:moveTo>
                    <a:pt x="0" y="0"/>
                  </a:moveTo>
                  <a:lnTo>
                    <a:pt x="1824603" y="0"/>
                  </a:lnTo>
                  <a:lnTo>
                    <a:pt x="1824603" y="790971"/>
                  </a:lnTo>
                  <a:lnTo>
                    <a:pt x="0" y="790971"/>
                  </a:lnTo>
                  <a:close/>
                </a:path>
              </a:pathLst>
            </a:custGeom>
            <a:solidFill>
              <a:srgbClr val="FFFFFF"/>
            </a:solidFill>
          </p:spPr>
          <p:txBody>
            <a:bodyPr/>
            <a:lstStyle/>
            <a:p>
              <a:r>
                <a:rPr lang="en-US" dirty="0"/>
                <a:t>Designed for Sri Lankan </a:t>
              </a:r>
              <a:r>
                <a:rPr lang="en-US" dirty="0" err="1"/>
                <a:t>labour</a:t>
              </a:r>
              <a:r>
                <a:rPr lang="en-US" dirty="0"/>
                <a:t> law with easy expansion to other legal domains, jurisdictions, and white-label deployments.</a:t>
              </a:r>
            </a:p>
            <a:p>
              <a:endParaRPr lang="en-US" dirty="0"/>
            </a:p>
          </p:txBody>
        </p:sp>
        <p:sp>
          <p:nvSpPr>
            <p:cNvPr id="28" name="TextBox 28"/>
            <p:cNvSpPr txBox="1"/>
            <p:nvPr/>
          </p:nvSpPr>
          <p:spPr>
            <a:xfrm>
              <a:off x="0" y="-38100"/>
              <a:ext cx="1824603" cy="829071"/>
            </a:xfrm>
            <a:prstGeom prst="rect">
              <a:avLst/>
            </a:prstGeom>
          </p:spPr>
          <p:txBody>
            <a:bodyPr lIns="33867" tIns="33867" rIns="33867" bIns="33867" rtlCol="0" anchor="ctr"/>
            <a:lstStyle/>
            <a:p>
              <a:pPr>
                <a:lnSpc>
                  <a:spcPts val="2053"/>
                </a:lnSpc>
              </a:pPr>
              <a:endParaRPr lang="en-US" sz="1466" dirty="0">
                <a:solidFill>
                  <a:srgbClr val="000000"/>
                </a:solidFill>
                <a:latin typeface="Canva Sans"/>
                <a:ea typeface="Canva Sans"/>
                <a:cs typeface="Canva Sans"/>
                <a:sym typeface="Canva Sans"/>
              </a:endParaRPr>
            </a:p>
          </p:txBody>
        </p:sp>
      </p:grpSp>
      <p:grpSp>
        <p:nvGrpSpPr>
          <p:cNvPr id="29" name="Group 29"/>
          <p:cNvGrpSpPr/>
          <p:nvPr/>
        </p:nvGrpSpPr>
        <p:grpSpPr>
          <a:xfrm>
            <a:off x="398301" y="624570"/>
            <a:ext cx="4869257" cy="2574083"/>
            <a:chOff x="0" y="0"/>
            <a:chExt cx="9738514" cy="5148166"/>
          </a:xfrm>
        </p:grpSpPr>
        <p:grpSp>
          <p:nvGrpSpPr>
            <p:cNvPr id="30" name="Group 30"/>
            <p:cNvGrpSpPr/>
            <p:nvPr/>
          </p:nvGrpSpPr>
          <p:grpSpPr>
            <a:xfrm>
              <a:off x="0" y="0"/>
              <a:ext cx="9738514" cy="5148166"/>
              <a:chOff x="0" y="0"/>
              <a:chExt cx="1842241" cy="973882"/>
            </a:xfrm>
          </p:grpSpPr>
          <p:sp>
            <p:nvSpPr>
              <p:cNvPr id="31" name="Freeform 31"/>
              <p:cNvSpPr/>
              <p:nvPr/>
            </p:nvSpPr>
            <p:spPr>
              <a:xfrm>
                <a:off x="0" y="0"/>
                <a:ext cx="1842241" cy="973882"/>
              </a:xfrm>
              <a:custGeom>
                <a:avLst/>
                <a:gdLst/>
                <a:ahLst/>
                <a:cxnLst/>
                <a:rect l="l" t="t" r="r" b="b"/>
                <a:pathLst>
                  <a:path w="1842241" h="973882">
                    <a:moveTo>
                      <a:pt x="0" y="0"/>
                    </a:moveTo>
                    <a:lnTo>
                      <a:pt x="1842241" y="0"/>
                    </a:lnTo>
                    <a:lnTo>
                      <a:pt x="1842241" y="973882"/>
                    </a:lnTo>
                    <a:lnTo>
                      <a:pt x="0" y="973882"/>
                    </a:lnTo>
                    <a:close/>
                  </a:path>
                </a:pathLst>
              </a:custGeom>
              <a:gradFill rotWithShape="1">
                <a:gsLst>
                  <a:gs pos="0">
                    <a:srgbClr val="3428BA">
                      <a:alpha val="100000"/>
                    </a:srgbClr>
                  </a:gs>
                  <a:gs pos="100000">
                    <a:srgbClr val="5FA2DB">
                      <a:alpha val="100000"/>
                    </a:srgbClr>
                  </a:gs>
                </a:gsLst>
                <a:lin ang="0"/>
              </a:gradFill>
            </p:spPr>
            <p:txBody>
              <a:bodyPr/>
              <a:lstStyle/>
              <a:p>
                <a:endParaRPr lang="en-US" dirty="0"/>
              </a:p>
            </p:txBody>
          </p:sp>
          <p:sp>
            <p:nvSpPr>
              <p:cNvPr id="32" name="TextBox 32"/>
              <p:cNvSpPr txBox="1"/>
              <p:nvPr/>
            </p:nvSpPr>
            <p:spPr>
              <a:xfrm>
                <a:off x="0" y="-38100"/>
                <a:ext cx="1842241" cy="1011982"/>
              </a:xfrm>
              <a:prstGeom prst="rect">
                <a:avLst/>
              </a:prstGeom>
            </p:spPr>
            <p:txBody>
              <a:bodyPr lIns="33867" tIns="33867" rIns="33867" bIns="33867" rtlCol="0" anchor="ctr"/>
              <a:lstStyle/>
              <a:p>
                <a:pPr algn="ctr">
                  <a:lnSpc>
                    <a:spcPts val="1773"/>
                  </a:lnSpc>
                </a:pPr>
                <a:endParaRPr sz="1200"/>
              </a:p>
            </p:txBody>
          </p:sp>
        </p:grpSp>
        <p:grpSp>
          <p:nvGrpSpPr>
            <p:cNvPr id="33" name="Group 33"/>
            <p:cNvGrpSpPr/>
            <p:nvPr/>
          </p:nvGrpSpPr>
          <p:grpSpPr>
            <a:xfrm>
              <a:off x="465456" y="654104"/>
              <a:ext cx="9273058" cy="4450876"/>
              <a:chOff x="-65506" y="-38100"/>
              <a:chExt cx="1754191" cy="841975"/>
            </a:xfrm>
          </p:grpSpPr>
          <p:sp>
            <p:nvSpPr>
              <p:cNvPr id="34" name="Freeform 34"/>
              <p:cNvSpPr/>
              <p:nvPr/>
            </p:nvSpPr>
            <p:spPr>
              <a:xfrm>
                <a:off x="-65506" y="-13608"/>
                <a:ext cx="1688685" cy="803875"/>
              </a:xfrm>
              <a:custGeom>
                <a:avLst/>
                <a:gdLst/>
                <a:ahLst/>
                <a:cxnLst/>
                <a:rect l="l" t="t" r="r" b="b"/>
                <a:pathLst>
                  <a:path w="1688685" h="803875">
                    <a:moveTo>
                      <a:pt x="0" y="0"/>
                    </a:moveTo>
                    <a:lnTo>
                      <a:pt x="1688685" y="0"/>
                    </a:lnTo>
                    <a:lnTo>
                      <a:pt x="1688685" y="803875"/>
                    </a:lnTo>
                    <a:lnTo>
                      <a:pt x="0" y="803875"/>
                    </a:lnTo>
                    <a:close/>
                  </a:path>
                </a:pathLst>
              </a:custGeom>
              <a:solidFill>
                <a:srgbClr val="FFFFFF"/>
              </a:solidFill>
            </p:spPr>
            <p:txBody>
              <a:bodyPr/>
              <a:lstStyle/>
              <a:p>
                <a:endParaRPr lang="en-US"/>
              </a:p>
            </p:txBody>
          </p:sp>
          <p:sp>
            <p:nvSpPr>
              <p:cNvPr id="35" name="TextBox 35"/>
              <p:cNvSpPr txBox="1"/>
              <p:nvPr/>
            </p:nvSpPr>
            <p:spPr>
              <a:xfrm>
                <a:off x="0" y="-38100"/>
                <a:ext cx="1688685" cy="841975"/>
              </a:xfrm>
              <a:prstGeom prst="rect">
                <a:avLst/>
              </a:prstGeom>
            </p:spPr>
            <p:txBody>
              <a:bodyPr lIns="33867" tIns="33867" rIns="33867" bIns="33867" rtlCol="0" anchor="ctr"/>
              <a:lstStyle/>
              <a:p>
                <a:pPr>
                  <a:lnSpc>
                    <a:spcPts val="2053"/>
                  </a:lnSpc>
                </a:pPr>
                <a:endParaRPr sz="1200"/>
              </a:p>
              <a:p>
                <a:pPr>
                  <a:lnSpc>
                    <a:spcPts val="2053"/>
                  </a:lnSpc>
                </a:pPr>
                <a:endParaRPr sz="1200"/>
              </a:p>
              <a:p>
                <a:pPr>
                  <a:lnSpc>
                    <a:spcPts val="2053"/>
                  </a:lnSpc>
                </a:pPr>
                <a:endParaRPr sz="1200"/>
              </a:p>
              <a:p>
                <a:pPr>
                  <a:lnSpc>
                    <a:spcPts val="1773"/>
                  </a:lnSpc>
                </a:pPr>
                <a:endParaRPr sz="1200"/>
              </a:p>
            </p:txBody>
          </p:sp>
        </p:grpSp>
        <p:sp>
          <p:nvSpPr>
            <p:cNvPr id="36" name="TextBox 36"/>
            <p:cNvSpPr txBox="1"/>
            <p:nvPr/>
          </p:nvSpPr>
          <p:spPr>
            <a:xfrm>
              <a:off x="811736" y="97872"/>
              <a:ext cx="8787099" cy="505010"/>
            </a:xfrm>
            <a:prstGeom prst="rect">
              <a:avLst/>
            </a:prstGeom>
          </p:spPr>
          <p:txBody>
            <a:bodyPr lIns="0" tIns="0" rIns="0" bIns="0" rtlCol="0" anchor="t">
              <a:spAutoFit/>
            </a:bodyPr>
            <a:lstStyle/>
            <a:p>
              <a:pPr algn="ctr">
                <a:lnSpc>
                  <a:spcPts val="2080"/>
                </a:lnSpc>
                <a:spcBef>
                  <a:spcPct val="0"/>
                </a:spcBef>
              </a:pPr>
              <a:r>
                <a:rPr lang="en-US" sz="1733">
                  <a:solidFill>
                    <a:srgbClr val="FFFFFF"/>
                  </a:solidFill>
                  <a:latin typeface="Cambria"/>
                  <a:ea typeface="Cambria"/>
                  <a:cs typeface="Cambria"/>
                  <a:sym typeface="Cambria"/>
                </a:rPr>
                <a:t>Custom Persona</a:t>
              </a:r>
            </a:p>
          </p:txBody>
        </p:sp>
      </p:grpSp>
      <p:sp>
        <p:nvSpPr>
          <p:cNvPr id="37" name="Freeform 37"/>
          <p:cNvSpPr/>
          <p:nvPr/>
        </p:nvSpPr>
        <p:spPr>
          <a:xfrm>
            <a:off x="1651521" y="623084"/>
            <a:ext cx="420184" cy="420184"/>
          </a:xfrm>
          <a:custGeom>
            <a:avLst/>
            <a:gdLst/>
            <a:ahLst/>
            <a:cxnLst/>
            <a:rect l="l" t="t" r="r" b="b"/>
            <a:pathLst>
              <a:path w="630276" h="630276">
                <a:moveTo>
                  <a:pt x="0" y="0"/>
                </a:moveTo>
                <a:lnTo>
                  <a:pt x="630276" y="0"/>
                </a:lnTo>
                <a:lnTo>
                  <a:pt x="630276" y="630275"/>
                </a:lnTo>
                <a:lnTo>
                  <a:pt x="0" y="6302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8" name="Freeform 38"/>
          <p:cNvSpPr/>
          <p:nvPr/>
        </p:nvSpPr>
        <p:spPr>
          <a:xfrm>
            <a:off x="7785314" y="399829"/>
            <a:ext cx="218635" cy="218635"/>
          </a:xfrm>
          <a:custGeom>
            <a:avLst/>
            <a:gdLst/>
            <a:ahLst/>
            <a:cxnLst/>
            <a:rect l="l" t="t" r="r" b="b"/>
            <a:pathLst>
              <a:path w="327953" h="327953">
                <a:moveTo>
                  <a:pt x="0" y="0"/>
                </a:moveTo>
                <a:lnTo>
                  <a:pt x="327953" y="0"/>
                </a:lnTo>
                <a:lnTo>
                  <a:pt x="327953" y="327953"/>
                </a:lnTo>
                <a:lnTo>
                  <a:pt x="0" y="3279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9" name="Freeform 39"/>
          <p:cNvSpPr/>
          <p:nvPr/>
        </p:nvSpPr>
        <p:spPr>
          <a:xfrm>
            <a:off x="1690856" y="3687823"/>
            <a:ext cx="341515" cy="341515"/>
          </a:xfrm>
          <a:custGeom>
            <a:avLst/>
            <a:gdLst/>
            <a:ahLst/>
            <a:cxnLst/>
            <a:rect l="l" t="t" r="r" b="b"/>
            <a:pathLst>
              <a:path w="512273" h="512273">
                <a:moveTo>
                  <a:pt x="0" y="0"/>
                </a:moveTo>
                <a:lnTo>
                  <a:pt x="512273" y="0"/>
                </a:lnTo>
                <a:lnTo>
                  <a:pt x="512273" y="512273"/>
                </a:lnTo>
                <a:lnTo>
                  <a:pt x="0" y="512273"/>
                </a:lnTo>
                <a:lnTo>
                  <a:pt x="0" y="0"/>
                </a:lnTo>
                <a:close/>
              </a:path>
            </a:pathLst>
          </a:custGeom>
          <a:blipFill>
            <a:blip r:embed="rId7"/>
            <a:stretch>
              <a:fillRect/>
            </a:stretch>
          </a:blipFill>
        </p:spPr>
        <p:txBody>
          <a:bodyPr/>
          <a:lstStyle/>
          <a:p>
            <a:endParaRPr lang="en-US"/>
          </a:p>
        </p:txBody>
      </p:sp>
      <p:sp>
        <p:nvSpPr>
          <p:cNvPr id="40" name="Freeform 40"/>
          <p:cNvSpPr/>
          <p:nvPr/>
        </p:nvSpPr>
        <p:spPr>
          <a:xfrm>
            <a:off x="7441275" y="3693858"/>
            <a:ext cx="329443" cy="329443"/>
          </a:xfrm>
          <a:custGeom>
            <a:avLst/>
            <a:gdLst/>
            <a:ahLst/>
            <a:cxnLst/>
            <a:rect l="l" t="t" r="r" b="b"/>
            <a:pathLst>
              <a:path w="494164" h="494164">
                <a:moveTo>
                  <a:pt x="0" y="0"/>
                </a:moveTo>
                <a:lnTo>
                  <a:pt x="494163" y="0"/>
                </a:lnTo>
                <a:lnTo>
                  <a:pt x="494163" y="494164"/>
                </a:lnTo>
                <a:lnTo>
                  <a:pt x="0" y="4941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1" name="TextBox 41"/>
          <p:cNvSpPr txBox="1"/>
          <p:nvPr/>
        </p:nvSpPr>
        <p:spPr>
          <a:xfrm>
            <a:off x="184461" y="179906"/>
            <a:ext cx="5583774" cy="326051"/>
          </a:xfrm>
          <a:prstGeom prst="rect">
            <a:avLst/>
          </a:prstGeom>
        </p:spPr>
        <p:txBody>
          <a:bodyPr lIns="0" tIns="0" rIns="0" bIns="0" rtlCol="0" anchor="t">
            <a:spAutoFit/>
          </a:bodyPr>
          <a:lstStyle/>
          <a:p>
            <a:pPr>
              <a:lnSpc>
                <a:spcPts val="2745"/>
              </a:lnSpc>
              <a:spcBef>
                <a:spcPct val="0"/>
              </a:spcBef>
            </a:pPr>
            <a:r>
              <a:rPr lang="en-US" sz="1961" b="1" dirty="0">
                <a:solidFill>
                  <a:srgbClr val="3428BA"/>
                </a:solidFill>
                <a:latin typeface="Canva Sans Bold"/>
                <a:ea typeface="Canva Sans Bold"/>
                <a:cs typeface="Canva Sans Bold"/>
                <a:sym typeface="Canva Sans Bold"/>
              </a:rPr>
              <a:t>Commercialization/Sustainability of Solution</a:t>
            </a:r>
          </a:p>
        </p:txBody>
      </p:sp>
      <p:sp>
        <p:nvSpPr>
          <p:cNvPr id="42" name="TextBox 42"/>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a:solidFill>
                  <a:srgbClr val="000000"/>
                </a:solidFill>
                <a:latin typeface="Cambria Bold"/>
                <a:ea typeface="Cambria Bold"/>
                <a:cs typeface="Cambria Bold"/>
                <a:sym typeface="Cambria Bold"/>
              </a:rPr>
              <a:t>6/1/2026</a:t>
            </a:r>
          </a:p>
        </p:txBody>
      </p:sp>
      <p:sp>
        <p:nvSpPr>
          <p:cNvPr id="43" name="TextBox 43"/>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17</a:t>
            </a:r>
          </a:p>
        </p:txBody>
      </p:sp>
      <p:sp>
        <p:nvSpPr>
          <p:cNvPr id="44" name="TextBox 44"/>
          <p:cNvSpPr txBox="1"/>
          <p:nvPr/>
        </p:nvSpPr>
        <p:spPr>
          <a:xfrm>
            <a:off x="6384836" y="397866"/>
            <a:ext cx="4732005"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Market Size</a:t>
            </a:r>
          </a:p>
        </p:txBody>
      </p:sp>
      <p:sp>
        <p:nvSpPr>
          <p:cNvPr id="45" name="TextBox 45"/>
          <p:cNvSpPr txBox="1"/>
          <p:nvPr/>
        </p:nvSpPr>
        <p:spPr>
          <a:xfrm>
            <a:off x="820740" y="3715705"/>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What makes it unique</a:t>
            </a:r>
          </a:p>
        </p:txBody>
      </p:sp>
      <p:sp>
        <p:nvSpPr>
          <p:cNvPr id="46" name="TextBox 46"/>
          <p:cNvSpPr txBox="1"/>
          <p:nvPr/>
        </p:nvSpPr>
        <p:spPr>
          <a:xfrm>
            <a:off x="6359641" y="3720014"/>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Cost Recovery</a:t>
            </a:r>
          </a:p>
        </p:txBody>
      </p:sp>
      <p:sp>
        <p:nvSpPr>
          <p:cNvPr id="48" name="TextBox 47">
            <a:extLst>
              <a:ext uri="{FF2B5EF4-FFF2-40B4-BE49-F238E27FC236}">
                <a16:creationId xmlns:a16="http://schemas.microsoft.com/office/drawing/2014/main" id="{D9B6305E-B99C-EA57-B7AC-C0A4636CBBC0}"/>
              </a:ext>
            </a:extLst>
          </p:cNvPr>
          <p:cNvSpPr txBox="1"/>
          <p:nvPr/>
        </p:nvSpPr>
        <p:spPr>
          <a:xfrm>
            <a:off x="6486104" y="859944"/>
            <a:ext cx="4901727" cy="2308324"/>
          </a:xfrm>
          <a:prstGeom prst="rect">
            <a:avLst/>
          </a:prstGeom>
          <a:noFill/>
        </p:spPr>
        <p:txBody>
          <a:bodyPr wrap="square">
            <a:spAutoFit/>
          </a:bodyPr>
          <a:lstStyle/>
          <a:p>
            <a:r>
              <a:rPr lang="en-US" dirty="0"/>
              <a:t>Sri Lanka’s complex and evolving </a:t>
            </a:r>
            <a:r>
              <a:rPr lang="en-US" dirty="0" err="1"/>
              <a:t>labour</a:t>
            </a:r>
            <a:r>
              <a:rPr lang="en-US" dirty="0"/>
              <a:t> laws create strong demand for an AI-driven, accurate legal recommendation system.</a:t>
            </a:r>
          </a:p>
          <a:p>
            <a:endParaRPr lang="en-US" dirty="0"/>
          </a:p>
          <a:p>
            <a:r>
              <a:rPr lang="en-US" dirty="0"/>
              <a:t>The platform serves lawyers, businesses, government bodies, courts, universities, and the general public.</a:t>
            </a:r>
          </a:p>
          <a:p>
            <a:endParaRPr lang="en-US" dirty="0"/>
          </a:p>
        </p:txBody>
      </p:sp>
      <p:sp>
        <p:nvSpPr>
          <p:cNvPr id="50" name="TextBox 49">
            <a:extLst>
              <a:ext uri="{FF2B5EF4-FFF2-40B4-BE49-F238E27FC236}">
                <a16:creationId xmlns:a16="http://schemas.microsoft.com/office/drawing/2014/main" id="{B780D8D2-A371-D472-69B1-69FB237AFA45}"/>
              </a:ext>
            </a:extLst>
          </p:cNvPr>
          <p:cNvSpPr txBox="1"/>
          <p:nvPr/>
        </p:nvSpPr>
        <p:spPr>
          <a:xfrm>
            <a:off x="947194" y="4318986"/>
            <a:ext cx="3386102" cy="1200329"/>
          </a:xfrm>
          <a:prstGeom prst="rect">
            <a:avLst/>
          </a:prstGeom>
          <a:noFill/>
        </p:spPr>
        <p:txBody>
          <a:bodyPr wrap="square">
            <a:spAutoFit/>
          </a:bodyPr>
          <a:lstStyle/>
          <a:p>
            <a:r>
              <a:rPr lang="en-US" dirty="0"/>
              <a:t>A fine-tuned small language model with RAG delivers exact law sections, enactment years, scenarios, and case references.</a:t>
            </a:r>
          </a:p>
        </p:txBody>
      </p:sp>
      <p:sp>
        <p:nvSpPr>
          <p:cNvPr id="52" name="TextBox 51">
            <a:extLst>
              <a:ext uri="{FF2B5EF4-FFF2-40B4-BE49-F238E27FC236}">
                <a16:creationId xmlns:a16="http://schemas.microsoft.com/office/drawing/2014/main" id="{358CBC61-6EE1-9011-48CC-F88642DE3FA6}"/>
              </a:ext>
            </a:extLst>
          </p:cNvPr>
          <p:cNvSpPr txBox="1"/>
          <p:nvPr/>
        </p:nvSpPr>
        <p:spPr>
          <a:xfrm>
            <a:off x="900906" y="1241159"/>
            <a:ext cx="3713153" cy="1477328"/>
          </a:xfrm>
          <a:prstGeom prst="rect">
            <a:avLst/>
          </a:prstGeom>
          <a:noFill/>
        </p:spPr>
        <p:txBody>
          <a:bodyPr wrap="square">
            <a:spAutoFit/>
          </a:bodyPr>
          <a:lstStyle/>
          <a:p>
            <a:r>
              <a:rPr lang="en-US" dirty="0"/>
              <a:t>Monetization includes subscriptions, government licenses, freemium upgrades, API access, and custom enterprise services.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298DF-B1B8-BED9-4F71-E980D1B30D7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94E2400-0862-23EC-E7F5-F401BC39815B}"/>
              </a:ext>
            </a:extLst>
          </p:cNvPr>
          <p:cNvGrpSpPr/>
          <p:nvPr/>
        </p:nvGrpSpPr>
        <p:grpSpPr>
          <a:xfrm>
            <a:off x="10013406" y="1737139"/>
            <a:ext cx="3385327" cy="3385327"/>
            <a:chOff x="0" y="0"/>
            <a:chExt cx="812800" cy="812800"/>
          </a:xfrm>
        </p:grpSpPr>
        <p:sp>
          <p:nvSpPr>
            <p:cNvPr id="3" name="Freeform 3">
              <a:extLst>
                <a:ext uri="{FF2B5EF4-FFF2-40B4-BE49-F238E27FC236}">
                  <a16:creationId xmlns:a16="http://schemas.microsoft.com/office/drawing/2014/main" id="{4BCB8AB9-4DC4-4B92-86D7-1B30FC15706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795AC6">
                    <a:alpha val="4500"/>
                  </a:srgbClr>
                </a:gs>
                <a:gs pos="100000">
                  <a:srgbClr val="5540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F808FE74-280D-3172-03E9-27E59B06B3AC}"/>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5" name="Group 5">
            <a:extLst>
              <a:ext uri="{FF2B5EF4-FFF2-40B4-BE49-F238E27FC236}">
                <a16:creationId xmlns:a16="http://schemas.microsoft.com/office/drawing/2014/main" id="{CE160C1A-C22C-A47B-6283-9A7B883BAFA9}"/>
              </a:ext>
            </a:extLst>
          </p:cNvPr>
          <p:cNvGrpSpPr/>
          <p:nvPr/>
        </p:nvGrpSpPr>
        <p:grpSpPr>
          <a:xfrm rot="-2165946">
            <a:off x="5705574" y="338076"/>
            <a:ext cx="6181905" cy="6061570"/>
            <a:chOff x="0" y="0"/>
            <a:chExt cx="812800" cy="796978"/>
          </a:xfrm>
        </p:grpSpPr>
        <p:sp>
          <p:nvSpPr>
            <p:cNvPr id="6" name="Freeform 6">
              <a:extLst>
                <a:ext uri="{FF2B5EF4-FFF2-40B4-BE49-F238E27FC236}">
                  <a16:creationId xmlns:a16="http://schemas.microsoft.com/office/drawing/2014/main" id="{8FDBAE73-D161-8AFA-2559-79F682794771}"/>
                </a:ext>
              </a:extLst>
            </p:cNvPr>
            <p:cNvSpPr/>
            <p:nvPr/>
          </p:nvSpPr>
          <p:spPr>
            <a:xfrm>
              <a:off x="0" y="0"/>
              <a:ext cx="812800" cy="796978"/>
            </a:xfrm>
            <a:custGeom>
              <a:avLst/>
              <a:gdLst/>
              <a:ahLst/>
              <a:cxnLst/>
              <a:rect l="l" t="t" r="r" b="b"/>
              <a:pathLst>
                <a:path w="812800" h="796978">
                  <a:moveTo>
                    <a:pt x="406400" y="0"/>
                  </a:moveTo>
                  <a:cubicBezTo>
                    <a:pt x="181951" y="0"/>
                    <a:pt x="0" y="178410"/>
                    <a:pt x="0" y="398489"/>
                  </a:cubicBezTo>
                  <a:cubicBezTo>
                    <a:pt x="0" y="618569"/>
                    <a:pt x="181951" y="796978"/>
                    <a:pt x="406400" y="796978"/>
                  </a:cubicBezTo>
                  <a:cubicBezTo>
                    <a:pt x="630849" y="796978"/>
                    <a:pt x="812800" y="618569"/>
                    <a:pt x="812800" y="398489"/>
                  </a:cubicBezTo>
                  <a:cubicBezTo>
                    <a:pt x="812800" y="178410"/>
                    <a:pt x="630849" y="0"/>
                    <a:pt x="406400" y="0"/>
                  </a:cubicBezTo>
                  <a:close/>
                </a:path>
              </a:pathLst>
            </a:custGeom>
            <a:solidFill>
              <a:srgbClr val="000000">
                <a:alpha val="0"/>
              </a:srgbClr>
            </a:solidFill>
            <a:ln w="28575" cap="sq">
              <a:gradFill>
                <a:gsLst>
                  <a:gs pos="0">
                    <a:srgbClr val="795AC6">
                      <a:alpha val="4500"/>
                    </a:srgbClr>
                  </a:gs>
                  <a:gs pos="100000">
                    <a:srgbClr val="5540FF">
                      <a:alpha val="100000"/>
                    </a:srgbClr>
                  </a:gs>
                </a:gsLst>
                <a:lin ang="0"/>
              </a:gradFill>
              <a:prstDash val="solid"/>
              <a:miter/>
            </a:ln>
          </p:spPr>
          <p:txBody>
            <a:bodyPr/>
            <a:lstStyle/>
            <a:p>
              <a:endParaRPr lang="en-US"/>
            </a:p>
          </p:txBody>
        </p:sp>
        <p:sp>
          <p:nvSpPr>
            <p:cNvPr id="7" name="TextBox 7">
              <a:extLst>
                <a:ext uri="{FF2B5EF4-FFF2-40B4-BE49-F238E27FC236}">
                  <a16:creationId xmlns:a16="http://schemas.microsoft.com/office/drawing/2014/main" id="{B721435A-1744-8BF4-532F-9728A3A012BA}"/>
                </a:ext>
              </a:extLst>
            </p:cNvPr>
            <p:cNvSpPr txBox="1"/>
            <p:nvPr/>
          </p:nvSpPr>
          <p:spPr>
            <a:xfrm>
              <a:off x="76200" y="36617"/>
              <a:ext cx="660400" cy="68564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a:extLst>
              <a:ext uri="{FF2B5EF4-FFF2-40B4-BE49-F238E27FC236}">
                <a16:creationId xmlns:a16="http://schemas.microsoft.com/office/drawing/2014/main" id="{5472067C-9D92-840F-DF19-F1C08FF5B32B}"/>
              </a:ext>
            </a:extLst>
          </p:cNvPr>
          <p:cNvGrpSpPr/>
          <p:nvPr/>
        </p:nvGrpSpPr>
        <p:grpSpPr>
          <a:xfrm rot="-10694109">
            <a:off x="6083972" y="749450"/>
            <a:ext cx="5342825" cy="5238823"/>
            <a:chOff x="0" y="0"/>
            <a:chExt cx="812800" cy="796978"/>
          </a:xfrm>
        </p:grpSpPr>
        <p:sp>
          <p:nvSpPr>
            <p:cNvPr id="9" name="Freeform 9">
              <a:extLst>
                <a:ext uri="{FF2B5EF4-FFF2-40B4-BE49-F238E27FC236}">
                  <a16:creationId xmlns:a16="http://schemas.microsoft.com/office/drawing/2014/main" id="{FEBF0545-2E4B-4F0E-6206-EF4BB58BBB4E}"/>
                </a:ext>
              </a:extLst>
            </p:cNvPr>
            <p:cNvSpPr/>
            <p:nvPr/>
          </p:nvSpPr>
          <p:spPr>
            <a:xfrm>
              <a:off x="0" y="0"/>
              <a:ext cx="812800" cy="796978"/>
            </a:xfrm>
            <a:custGeom>
              <a:avLst/>
              <a:gdLst/>
              <a:ahLst/>
              <a:cxnLst/>
              <a:rect l="l" t="t" r="r" b="b"/>
              <a:pathLst>
                <a:path w="812800" h="796978">
                  <a:moveTo>
                    <a:pt x="406400" y="0"/>
                  </a:moveTo>
                  <a:cubicBezTo>
                    <a:pt x="181951" y="0"/>
                    <a:pt x="0" y="178410"/>
                    <a:pt x="0" y="398489"/>
                  </a:cubicBezTo>
                  <a:cubicBezTo>
                    <a:pt x="0" y="618569"/>
                    <a:pt x="181951" y="796978"/>
                    <a:pt x="406400" y="796978"/>
                  </a:cubicBezTo>
                  <a:cubicBezTo>
                    <a:pt x="630849" y="796978"/>
                    <a:pt x="812800" y="618569"/>
                    <a:pt x="812800" y="398489"/>
                  </a:cubicBezTo>
                  <a:cubicBezTo>
                    <a:pt x="812800" y="178410"/>
                    <a:pt x="630849" y="0"/>
                    <a:pt x="406400" y="0"/>
                  </a:cubicBezTo>
                  <a:close/>
                </a:path>
              </a:pathLst>
            </a:custGeom>
            <a:solidFill>
              <a:srgbClr val="000000">
                <a:alpha val="0"/>
              </a:srgbClr>
            </a:solidFill>
            <a:ln w="28575" cap="sq">
              <a:gradFill>
                <a:gsLst>
                  <a:gs pos="0">
                    <a:srgbClr val="795AC6">
                      <a:alpha val="4500"/>
                    </a:srgbClr>
                  </a:gs>
                  <a:gs pos="100000">
                    <a:srgbClr val="C6BFFF">
                      <a:alpha val="100000"/>
                    </a:srgbClr>
                  </a:gs>
                </a:gsLst>
                <a:lin ang="0"/>
              </a:gradFill>
              <a:prstDash val="solid"/>
              <a:miter/>
            </a:ln>
          </p:spPr>
          <p:txBody>
            <a:bodyPr/>
            <a:lstStyle/>
            <a:p>
              <a:endParaRPr lang="en-US"/>
            </a:p>
          </p:txBody>
        </p:sp>
        <p:sp>
          <p:nvSpPr>
            <p:cNvPr id="10" name="TextBox 10">
              <a:extLst>
                <a:ext uri="{FF2B5EF4-FFF2-40B4-BE49-F238E27FC236}">
                  <a16:creationId xmlns:a16="http://schemas.microsoft.com/office/drawing/2014/main" id="{4E5CE025-919D-3E7F-39F0-D6AB141C5613}"/>
                </a:ext>
              </a:extLst>
            </p:cNvPr>
            <p:cNvSpPr txBox="1"/>
            <p:nvPr/>
          </p:nvSpPr>
          <p:spPr>
            <a:xfrm>
              <a:off x="76200" y="36617"/>
              <a:ext cx="660400" cy="685645"/>
            </a:xfrm>
            <a:prstGeom prst="rect">
              <a:avLst/>
            </a:prstGeom>
          </p:spPr>
          <p:txBody>
            <a:bodyPr lIns="33867" tIns="33867" rIns="33867" bIns="33867" rtlCol="0" anchor="ctr"/>
            <a:lstStyle/>
            <a:p>
              <a:pPr algn="ctr">
                <a:lnSpc>
                  <a:spcPts val="1773"/>
                </a:lnSpc>
                <a:spcBef>
                  <a:spcPct val="0"/>
                </a:spcBef>
              </a:pPr>
              <a:endParaRPr sz="1200"/>
            </a:p>
          </p:txBody>
        </p:sp>
      </p:grpSp>
      <p:sp>
        <p:nvSpPr>
          <p:cNvPr id="11" name="Freeform 11">
            <a:extLst>
              <a:ext uri="{FF2B5EF4-FFF2-40B4-BE49-F238E27FC236}">
                <a16:creationId xmlns:a16="http://schemas.microsoft.com/office/drawing/2014/main" id="{37DAF162-C272-61A2-9090-D868312AAFE6}"/>
              </a:ext>
            </a:extLst>
          </p:cNvPr>
          <p:cNvSpPr/>
          <p:nvPr/>
        </p:nvSpPr>
        <p:spPr>
          <a:xfrm>
            <a:off x="-7240890" y="3065353"/>
            <a:ext cx="10202915" cy="10202915"/>
          </a:xfrm>
          <a:custGeom>
            <a:avLst/>
            <a:gdLst/>
            <a:ahLst/>
            <a:cxnLst/>
            <a:rect l="l" t="t" r="r" b="b"/>
            <a:pathLst>
              <a:path w="15304372" h="15304372">
                <a:moveTo>
                  <a:pt x="0" y="0"/>
                </a:moveTo>
                <a:lnTo>
                  <a:pt x="15304372" y="0"/>
                </a:lnTo>
                <a:lnTo>
                  <a:pt x="15304372" y="15304372"/>
                </a:lnTo>
                <a:lnTo>
                  <a:pt x="0" y="15304372"/>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22" name="Picture 21">
            <a:extLst>
              <a:ext uri="{FF2B5EF4-FFF2-40B4-BE49-F238E27FC236}">
                <a16:creationId xmlns:a16="http://schemas.microsoft.com/office/drawing/2014/main" id="{23380D4A-2CA8-C641-D713-CA9E13E4B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3387" y="1684376"/>
            <a:ext cx="3730222" cy="3238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2" name="Group 3">
            <a:extLst>
              <a:ext uri="{FF2B5EF4-FFF2-40B4-BE49-F238E27FC236}">
                <a16:creationId xmlns:a16="http://schemas.microsoft.com/office/drawing/2014/main" id="{BEBEF951-E5EE-BE78-A468-A27B63275669}"/>
              </a:ext>
            </a:extLst>
          </p:cNvPr>
          <p:cNvGrpSpPr/>
          <p:nvPr/>
        </p:nvGrpSpPr>
        <p:grpSpPr>
          <a:xfrm>
            <a:off x="1892844" y="5622467"/>
            <a:ext cx="4057453" cy="639671"/>
            <a:chOff x="0" y="0"/>
            <a:chExt cx="2580798" cy="442197"/>
          </a:xfrm>
        </p:grpSpPr>
        <p:sp>
          <p:nvSpPr>
            <p:cNvPr id="13" name="Freeform 4">
              <a:extLst>
                <a:ext uri="{FF2B5EF4-FFF2-40B4-BE49-F238E27FC236}">
                  <a16:creationId xmlns:a16="http://schemas.microsoft.com/office/drawing/2014/main" id="{41B84002-90A6-E44C-5E74-07974748E735}"/>
                </a:ext>
              </a:extLst>
            </p:cNvPr>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5">
              <a:extLst>
                <a:ext uri="{FF2B5EF4-FFF2-40B4-BE49-F238E27FC236}">
                  <a16:creationId xmlns:a16="http://schemas.microsoft.com/office/drawing/2014/main" id="{11489C92-9D22-5C82-433D-A5572AC9A7A0}"/>
                </a:ext>
              </a:extLst>
            </p:cNvPr>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19" name="TextBox 18">
            <a:extLst>
              <a:ext uri="{FF2B5EF4-FFF2-40B4-BE49-F238E27FC236}">
                <a16:creationId xmlns:a16="http://schemas.microsoft.com/office/drawing/2014/main" id="{8731E11B-F01F-E3F8-9C74-7C9CEEFC667A}"/>
              </a:ext>
            </a:extLst>
          </p:cNvPr>
          <p:cNvSpPr txBox="1"/>
          <p:nvPr/>
        </p:nvSpPr>
        <p:spPr>
          <a:xfrm>
            <a:off x="2577941" y="5784067"/>
            <a:ext cx="3426626" cy="400110"/>
          </a:xfrm>
          <a:prstGeom prst="rect">
            <a:avLst/>
          </a:prstGeom>
          <a:noFill/>
        </p:spPr>
        <p:txBody>
          <a:bodyPr wrap="square">
            <a:spAutoFit/>
          </a:bodyPr>
          <a:lstStyle/>
          <a:p>
            <a:r>
              <a:rPr lang="en-US" sz="2000" b="1" kern="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Supervisor</a:t>
            </a:r>
            <a:endParaRPr lang="en-US" sz="2000" b="1" dirty="0"/>
          </a:p>
        </p:txBody>
      </p:sp>
      <p:grpSp>
        <p:nvGrpSpPr>
          <p:cNvPr id="18" name="Group 3">
            <a:extLst>
              <a:ext uri="{FF2B5EF4-FFF2-40B4-BE49-F238E27FC236}">
                <a16:creationId xmlns:a16="http://schemas.microsoft.com/office/drawing/2014/main" id="{DB22B0A8-3B2D-2E98-C017-8B846B094FAC}"/>
              </a:ext>
            </a:extLst>
          </p:cNvPr>
          <p:cNvGrpSpPr/>
          <p:nvPr/>
        </p:nvGrpSpPr>
        <p:grpSpPr>
          <a:xfrm>
            <a:off x="1885130" y="2789329"/>
            <a:ext cx="4057453" cy="639671"/>
            <a:chOff x="0" y="0"/>
            <a:chExt cx="2580798" cy="442197"/>
          </a:xfrm>
        </p:grpSpPr>
        <p:sp>
          <p:nvSpPr>
            <p:cNvPr id="20" name="Freeform 4">
              <a:extLst>
                <a:ext uri="{FF2B5EF4-FFF2-40B4-BE49-F238E27FC236}">
                  <a16:creationId xmlns:a16="http://schemas.microsoft.com/office/drawing/2014/main" id="{44167B67-2002-0284-095B-8B9CFAD8DF80}"/>
                </a:ext>
              </a:extLst>
            </p:cNvPr>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21" name="TextBox 5">
              <a:extLst>
                <a:ext uri="{FF2B5EF4-FFF2-40B4-BE49-F238E27FC236}">
                  <a16:creationId xmlns:a16="http://schemas.microsoft.com/office/drawing/2014/main" id="{AAC77C2D-40D6-D3BD-5CCD-11AA53313345}"/>
                </a:ext>
              </a:extLst>
            </p:cNvPr>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23" name="TextBox 22">
            <a:extLst>
              <a:ext uri="{FF2B5EF4-FFF2-40B4-BE49-F238E27FC236}">
                <a16:creationId xmlns:a16="http://schemas.microsoft.com/office/drawing/2014/main" id="{0BFD6EC3-15BA-E87E-138F-93FC3D003FC7}"/>
              </a:ext>
            </a:extLst>
          </p:cNvPr>
          <p:cNvSpPr txBox="1"/>
          <p:nvPr/>
        </p:nvSpPr>
        <p:spPr>
          <a:xfrm>
            <a:off x="2570227" y="2950929"/>
            <a:ext cx="3426626" cy="400110"/>
          </a:xfrm>
          <a:prstGeom prst="rect">
            <a:avLst/>
          </a:prstGeom>
          <a:noFill/>
        </p:spPr>
        <p:txBody>
          <a:bodyPr wrap="square">
            <a:spAutoFit/>
          </a:bodyPr>
          <a:lstStyle/>
          <a:p>
            <a:r>
              <a:rPr lang="en-US" sz="2000" b="1" kern="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Supervisor</a:t>
            </a:r>
            <a:endParaRPr lang="en-US" sz="2000" b="1" dirty="0"/>
          </a:p>
        </p:txBody>
      </p:sp>
      <p:sp>
        <p:nvSpPr>
          <p:cNvPr id="24" name="AutoShape 2">
            <a:extLst>
              <a:ext uri="{FF2B5EF4-FFF2-40B4-BE49-F238E27FC236}">
                <a16:creationId xmlns:a16="http://schemas.microsoft.com/office/drawing/2014/main" id="{0E6B7D85-EDE0-D9B9-6946-C5157077E46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 name="Picture 24">
            <a:extLst>
              <a:ext uri="{FF2B5EF4-FFF2-40B4-BE49-F238E27FC236}">
                <a16:creationId xmlns:a16="http://schemas.microsoft.com/office/drawing/2014/main" id="{82E32229-6C8D-E17F-7BF8-1A2C93ECB130}"/>
              </a:ext>
            </a:extLst>
          </p:cNvPr>
          <p:cNvPicPr>
            <a:picLocks noChangeAspect="1"/>
          </p:cNvPicPr>
          <p:nvPr/>
        </p:nvPicPr>
        <p:blipFill>
          <a:blip r:embed="rId5"/>
          <a:stretch>
            <a:fillRect/>
          </a:stretch>
        </p:blipFill>
        <p:spPr>
          <a:xfrm>
            <a:off x="2629156" y="3535481"/>
            <a:ext cx="1880337" cy="2083017"/>
          </a:xfrm>
          <a:prstGeom prst="rect">
            <a:avLst/>
          </a:prstGeom>
        </p:spPr>
      </p:pic>
      <p:pic>
        <p:nvPicPr>
          <p:cNvPr id="26" name="Picture 25">
            <a:extLst>
              <a:ext uri="{FF2B5EF4-FFF2-40B4-BE49-F238E27FC236}">
                <a16:creationId xmlns:a16="http://schemas.microsoft.com/office/drawing/2014/main" id="{BFAF7E88-75C0-C11D-095A-EFF9635C08F4}"/>
              </a:ext>
            </a:extLst>
          </p:cNvPr>
          <p:cNvPicPr>
            <a:picLocks noChangeAspect="1"/>
          </p:cNvPicPr>
          <p:nvPr/>
        </p:nvPicPr>
        <p:blipFill>
          <a:blip r:embed="rId6"/>
          <a:stretch>
            <a:fillRect/>
          </a:stretch>
        </p:blipFill>
        <p:spPr>
          <a:xfrm>
            <a:off x="2572483" y="423069"/>
            <a:ext cx="2441116" cy="2375460"/>
          </a:xfrm>
          <a:prstGeom prst="rect">
            <a:avLst/>
          </a:prstGeom>
        </p:spPr>
      </p:pic>
    </p:spTree>
    <p:extLst>
      <p:ext uri="{BB962C8B-B14F-4D97-AF65-F5344CB8AC3E}">
        <p14:creationId xmlns:p14="http://schemas.microsoft.com/office/powerpoint/2010/main" val="3053276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ccept">
            <a:extLst>
              <a:ext uri="{FF2B5EF4-FFF2-40B4-BE49-F238E27FC236}">
                <a16:creationId xmlns:a16="http://schemas.microsoft.com/office/drawing/2014/main" id="{A2C14FC2-5AFD-B75D-5F53-C4B99ED0A9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675" y="1410905"/>
            <a:ext cx="4032621" cy="4032621"/>
          </a:xfrm>
          <a:prstGeom prst="rect">
            <a:avLst/>
          </a:prstGeom>
        </p:spPr>
      </p:pic>
      <p:sp>
        <p:nvSpPr>
          <p:cNvPr id="23" name="Right Triangle 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3EB66D-3B6B-5C34-5DD7-33BBCB323BAA}"/>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kern="1200">
                <a:solidFill>
                  <a:schemeClr val="tx1"/>
                </a:solidFill>
                <a:latin typeface="+mj-lt"/>
                <a:ea typeface="+mj-ea"/>
                <a:cs typeface="+mj-cs"/>
              </a:rPr>
              <a:t>Thank You</a:t>
            </a:r>
          </a:p>
        </p:txBody>
      </p:sp>
    </p:spTree>
    <p:extLst>
      <p:ext uri="{BB962C8B-B14F-4D97-AF65-F5344CB8AC3E}">
        <p14:creationId xmlns:p14="http://schemas.microsoft.com/office/powerpoint/2010/main" val="68339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50207-F720-421C-E41C-B5AE0A6C3BC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A9970C7-FADD-659F-79E1-3355933D8756}"/>
              </a:ext>
            </a:extLst>
          </p:cNvPr>
          <p:cNvSpPr/>
          <p:nvPr/>
        </p:nvSpPr>
        <p:spPr>
          <a:xfrm>
            <a:off x="-7222678" y="215087"/>
            <a:ext cx="11914226" cy="11914226"/>
          </a:xfrm>
          <a:custGeom>
            <a:avLst/>
            <a:gdLst/>
            <a:ahLst/>
            <a:cxnLst/>
            <a:rect l="l" t="t" r="r" b="b"/>
            <a:pathLst>
              <a:path w="17871339" h="17871339">
                <a:moveTo>
                  <a:pt x="0" y="0"/>
                </a:moveTo>
                <a:lnTo>
                  <a:pt x="17871339" y="0"/>
                </a:lnTo>
                <a:lnTo>
                  <a:pt x="17871339" y="17871340"/>
                </a:lnTo>
                <a:lnTo>
                  <a:pt x="0" y="17871340"/>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B6229A2E-9FB4-6F51-59FB-220806EE6F1C}"/>
              </a:ext>
            </a:extLst>
          </p:cNvPr>
          <p:cNvGrpSpPr/>
          <p:nvPr/>
        </p:nvGrpSpPr>
        <p:grpSpPr>
          <a:xfrm>
            <a:off x="0" y="3252713"/>
            <a:ext cx="9976176" cy="2158015"/>
            <a:chOff x="0" y="0"/>
            <a:chExt cx="2580798" cy="442197"/>
          </a:xfrm>
        </p:grpSpPr>
        <p:sp>
          <p:nvSpPr>
            <p:cNvPr id="4" name="Freeform 4">
              <a:extLst>
                <a:ext uri="{FF2B5EF4-FFF2-40B4-BE49-F238E27FC236}">
                  <a16:creationId xmlns:a16="http://schemas.microsoft.com/office/drawing/2014/main" id="{D2A85354-269F-0D18-8618-AF6CA7531011}"/>
                </a:ext>
              </a:extLst>
            </p:cNvPr>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5" name="TextBox 5">
              <a:extLst>
                <a:ext uri="{FF2B5EF4-FFF2-40B4-BE49-F238E27FC236}">
                  <a16:creationId xmlns:a16="http://schemas.microsoft.com/office/drawing/2014/main" id="{ACBE8B12-C31B-DC28-AB6E-23BA3CFF13DE}"/>
                </a:ext>
              </a:extLst>
            </p:cNvPr>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6" name="AutoShape 6">
            <a:extLst>
              <a:ext uri="{FF2B5EF4-FFF2-40B4-BE49-F238E27FC236}">
                <a16:creationId xmlns:a16="http://schemas.microsoft.com/office/drawing/2014/main" id="{AFF4B323-7C72-DBC9-5599-740E3444CD1D}"/>
              </a:ext>
            </a:extLst>
          </p:cNvPr>
          <p:cNvSpPr/>
          <p:nvPr/>
        </p:nvSpPr>
        <p:spPr>
          <a:xfrm flipV="1">
            <a:off x="1116498" y="909079"/>
            <a:ext cx="1422867" cy="0"/>
          </a:xfrm>
          <a:prstGeom prst="line">
            <a:avLst/>
          </a:prstGeom>
          <a:ln w="142875" cap="flat">
            <a:gradFill>
              <a:gsLst>
                <a:gs pos="0">
                  <a:srgbClr val="795AC6">
                    <a:alpha val="4500"/>
                  </a:srgbClr>
                </a:gs>
                <a:gs pos="100000">
                  <a:srgbClr val="5540FF">
                    <a:alpha val="100000"/>
                  </a:srgbClr>
                </a:gs>
              </a:gsLst>
              <a:lin ang="0"/>
            </a:gra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FC95E3B3-D7C9-A03B-8F7E-C37D6A805108}"/>
              </a:ext>
            </a:extLst>
          </p:cNvPr>
          <p:cNvSpPr txBox="1"/>
          <p:nvPr/>
        </p:nvSpPr>
        <p:spPr>
          <a:xfrm>
            <a:off x="364820" y="3175833"/>
            <a:ext cx="9042787" cy="1861535"/>
          </a:xfrm>
          <a:prstGeom prst="rect">
            <a:avLst/>
          </a:prstGeom>
        </p:spPr>
        <p:txBody>
          <a:bodyPr wrap="square" lIns="0" tIns="0" rIns="0" bIns="0" rtlCol="0" anchor="t">
            <a:spAutoFit/>
          </a:bodyPr>
          <a:lstStyle/>
          <a:p>
            <a:pPr>
              <a:lnSpc>
                <a:spcPct val="150000"/>
              </a:lnSpc>
              <a:spcBef>
                <a:spcPct val="0"/>
              </a:spcBef>
            </a:pPr>
            <a:r>
              <a:rPr lang="en-US" sz="2800" b="1" dirty="0">
                <a:solidFill>
                  <a:srgbClr val="FFFFFF"/>
                </a:solidFill>
                <a:latin typeface="Times New Roman Bold"/>
                <a:ea typeface="Times New Roman Bold"/>
                <a:cs typeface="Times New Roman Bold"/>
                <a:sym typeface="Times New Roman Bold"/>
              </a:rPr>
              <a:t>Fine-tuning an SLM to provide end-to-end,</a:t>
            </a:r>
            <a:r>
              <a:rPr lang="en-US" sz="2800" b="1" dirty="0">
                <a:solidFill>
                  <a:srgbClr val="EDDCC6"/>
                </a:solidFill>
                <a:latin typeface="Times New Roman Bold"/>
                <a:ea typeface="Times New Roman Bold"/>
                <a:cs typeface="Times New Roman Bold"/>
                <a:sym typeface="Times New Roman Bold"/>
              </a:rPr>
              <a:t> step-by-step guidance for resolving user problems in Sri Lankan Property Law and Family Law.</a:t>
            </a:r>
          </a:p>
        </p:txBody>
      </p:sp>
      <p:sp>
        <p:nvSpPr>
          <p:cNvPr id="8" name="TextBox 8">
            <a:extLst>
              <a:ext uri="{FF2B5EF4-FFF2-40B4-BE49-F238E27FC236}">
                <a16:creationId xmlns:a16="http://schemas.microsoft.com/office/drawing/2014/main" id="{65F7707F-A4EC-6439-19F8-E223EC875D73}"/>
              </a:ext>
            </a:extLst>
          </p:cNvPr>
          <p:cNvSpPr txBox="1"/>
          <p:nvPr/>
        </p:nvSpPr>
        <p:spPr>
          <a:xfrm>
            <a:off x="201971" y="5554741"/>
            <a:ext cx="3251919" cy="326051"/>
          </a:xfrm>
          <a:prstGeom prst="rect">
            <a:avLst/>
          </a:prstGeom>
        </p:spPr>
        <p:txBody>
          <a:bodyPr wrap="square" lIns="0" tIns="0" rIns="0" bIns="0" rtlCol="0" anchor="t">
            <a:spAutoFit/>
          </a:bodyPr>
          <a:lstStyle/>
          <a:p>
            <a:pPr>
              <a:lnSpc>
                <a:spcPts val="2745"/>
              </a:lnSpc>
              <a:spcBef>
                <a:spcPct val="0"/>
              </a:spcBef>
            </a:pPr>
            <a:r>
              <a:rPr lang="en-US" sz="1961" b="1" dirty="0">
                <a:solidFill>
                  <a:srgbClr val="3428BA"/>
                </a:solidFill>
                <a:latin typeface="Canva Sans Bold"/>
                <a:ea typeface="Canva Sans Bold"/>
                <a:cs typeface="Canva Sans Bold"/>
                <a:sym typeface="Canva Sans Bold"/>
              </a:rPr>
              <a:t>Information Technology</a:t>
            </a:r>
          </a:p>
        </p:txBody>
      </p:sp>
      <p:grpSp>
        <p:nvGrpSpPr>
          <p:cNvPr id="9" name="Group 9">
            <a:extLst>
              <a:ext uri="{FF2B5EF4-FFF2-40B4-BE49-F238E27FC236}">
                <a16:creationId xmlns:a16="http://schemas.microsoft.com/office/drawing/2014/main" id="{A8F88D93-2493-8629-1587-11895CE4676B}"/>
              </a:ext>
            </a:extLst>
          </p:cNvPr>
          <p:cNvGrpSpPr>
            <a:grpSpLocks noChangeAspect="1"/>
          </p:cNvGrpSpPr>
          <p:nvPr/>
        </p:nvGrpSpPr>
        <p:grpSpPr>
          <a:xfrm>
            <a:off x="0" y="6373302"/>
            <a:ext cx="2514600" cy="490308"/>
            <a:chOff x="0" y="0"/>
            <a:chExt cx="5029200" cy="980616"/>
          </a:xfrm>
        </p:grpSpPr>
        <p:sp>
          <p:nvSpPr>
            <p:cNvPr id="10" name="Freeform 10" descr="A picture containing photo, table, person, monitor  Description automatically generated">
              <a:extLst>
                <a:ext uri="{FF2B5EF4-FFF2-40B4-BE49-F238E27FC236}">
                  <a16:creationId xmlns:a16="http://schemas.microsoft.com/office/drawing/2014/main" id="{E2E39FC7-E50B-92A3-EF22-676DE16C3C09}"/>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4"/>
              <a:stretch>
                <a:fillRect t="-929488" r="-256844" b="-4"/>
              </a:stretch>
            </a:blipFill>
          </p:spPr>
          <p:txBody>
            <a:bodyPr/>
            <a:lstStyle/>
            <a:p>
              <a:endParaRPr lang="en-US"/>
            </a:p>
          </p:txBody>
        </p:sp>
      </p:grpSp>
      <p:sp>
        <p:nvSpPr>
          <p:cNvPr id="11" name="TextBox 11">
            <a:extLst>
              <a:ext uri="{FF2B5EF4-FFF2-40B4-BE49-F238E27FC236}">
                <a16:creationId xmlns:a16="http://schemas.microsoft.com/office/drawing/2014/main" id="{55336A12-7621-D465-A0E2-762538766C41}"/>
              </a:ext>
            </a:extLst>
          </p:cNvPr>
          <p:cNvSpPr txBox="1"/>
          <p:nvPr/>
        </p:nvSpPr>
        <p:spPr>
          <a:xfrm>
            <a:off x="10347960" y="6561067"/>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12" name="Group 12">
            <a:extLst>
              <a:ext uri="{FF2B5EF4-FFF2-40B4-BE49-F238E27FC236}">
                <a16:creationId xmlns:a16="http://schemas.microsoft.com/office/drawing/2014/main" id="{C5FB1521-9356-F334-C780-8F0B0E717E71}"/>
              </a:ext>
            </a:extLst>
          </p:cNvPr>
          <p:cNvGrpSpPr/>
          <p:nvPr/>
        </p:nvGrpSpPr>
        <p:grpSpPr>
          <a:xfrm>
            <a:off x="0" y="6676907"/>
            <a:ext cx="12192000" cy="181095"/>
            <a:chOff x="0" y="0"/>
            <a:chExt cx="24384000" cy="362190"/>
          </a:xfrm>
        </p:grpSpPr>
        <p:sp>
          <p:nvSpPr>
            <p:cNvPr id="13" name="Freeform 13">
              <a:extLst>
                <a:ext uri="{FF2B5EF4-FFF2-40B4-BE49-F238E27FC236}">
                  <a16:creationId xmlns:a16="http://schemas.microsoft.com/office/drawing/2014/main" id="{F20F73C1-2ABE-87C8-903C-7BDFBB85A78F}"/>
                </a:ext>
              </a:extLst>
            </p:cNvPr>
            <p:cNvSpPr/>
            <p:nvPr/>
          </p:nvSpPr>
          <p:spPr>
            <a:xfrm>
              <a:off x="0" y="0"/>
              <a:ext cx="24384000" cy="362204"/>
            </a:xfrm>
            <a:custGeom>
              <a:avLst/>
              <a:gdLst/>
              <a:ahLst/>
              <a:cxnLst/>
              <a:rect l="l" t="t" r="r" b="b"/>
              <a:pathLst>
                <a:path w="24384000" h="362204">
                  <a:moveTo>
                    <a:pt x="0" y="362204"/>
                  </a:moveTo>
                  <a:lnTo>
                    <a:pt x="9606534" y="0"/>
                  </a:lnTo>
                  <a:lnTo>
                    <a:pt x="24384000" y="362204"/>
                  </a:lnTo>
                  <a:close/>
                </a:path>
              </a:pathLst>
            </a:custGeom>
            <a:solidFill>
              <a:srgbClr val="FFFFFF">
                <a:alpha val="3922"/>
              </a:srgbClr>
            </a:solidFill>
          </p:spPr>
          <p:txBody>
            <a:bodyPr/>
            <a:lstStyle/>
            <a:p>
              <a:endParaRPr lang="en-US"/>
            </a:p>
          </p:txBody>
        </p:sp>
      </p:grpSp>
      <p:grpSp>
        <p:nvGrpSpPr>
          <p:cNvPr id="14" name="Group 14">
            <a:extLst>
              <a:ext uri="{FF2B5EF4-FFF2-40B4-BE49-F238E27FC236}">
                <a16:creationId xmlns:a16="http://schemas.microsoft.com/office/drawing/2014/main" id="{8D315DDF-B80F-612E-9850-F04E852D128D}"/>
              </a:ext>
            </a:extLst>
          </p:cNvPr>
          <p:cNvGrpSpPr/>
          <p:nvPr/>
        </p:nvGrpSpPr>
        <p:grpSpPr>
          <a:xfrm>
            <a:off x="9367355" y="0"/>
            <a:ext cx="2824645" cy="3059993"/>
            <a:chOff x="0" y="0"/>
            <a:chExt cx="4013200" cy="4622800"/>
          </a:xfrm>
        </p:grpSpPr>
        <p:sp>
          <p:nvSpPr>
            <p:cNvPr id="15" name="Freeform 15">
              <a:extLst>
                <a:ext uri="{FF2B5EF4-FFF2-40B4-BE49-F238E27FC236}">
                  <a16:creationId xmlns:a16="http://schemas.microsoft.com/office/drawing/2014/main" id="{261E10B6-A79C-37B7-01D5-8BB2A705457C}"/>
                </a:ext>
              </a:extLst>
            </p:cNvPr>
            <p:cNvSpPr/>
            <p:nvPr/>
          </p:nvSpPr>
          <p:spPr>
            <a:xfrm>
              <a:off x="0" y="0"/>
              <a:ext cx="4013200" cy="4622800"/>
            </a:xfrm>
            <a:custGeom>
              <a:avLst/>
              <a:gdLst/>
              <a:ahLst/>
              <a:cxnLst/>
              <a:rect l="l" t="t" r="r" b="b"/>
              <a:pathLst>
                <a:path w="4013200" h="4622800">
                  <a:moveTo>
                    <a:pt x="3987800" y="0"/>
                  </a:moveTo>
                  <a:lnTo>
                    <a:pt x="25400" y="0"/>
                  </a:lnTo>
                  <a:lnTo>
                    <a:pt x="15621" y="2032"/>
                  </a:lnTo>
                  <a:lnTo>
                    <a:pt x="7493" y="7366"/>
                  </a:lnTo>
                  <a:lnTo>
                    <a:pt x="2032" y="15494"/>
                  </a:lnTo>
                  <a:lnTo>
                    <a:pt x="0" y="25400"/>
                  </a:lnTo>
                  <a:lnTo>
                    <a:pt x="0" y="4597400"/>
                  </a:lnTo>
                  <a:lnTo>
                    <a:pt x="2032" y="4607179"/>
                  </a:lnTo>
                  <a:lnTo>
                    <a:pt x="7493" y="4615307"/>
                  </a:lnTo>
                  <a:lnTo>
                    <a:pt x="15621" y="4620768"/>
                  </a:lnTo>
                  <a:lnTo>
                    <a:pt x="25400" y="4622800"/>
                  </a:lnTo>
                  <a:lnTo>
                    <a:pt x="3987800" y="4622800"/>
                  </a:lnTo>
                  <a:lnTo>
                    <a:pt x="3997579" y="4620768"/>
                  </a:lnTo>
                  <a:lnTo>
                    <a:pt x="4005707" y="4615307"/>
                  </a:lnTo>
                  <a:lnTo>
                    <a:pt x="4011168" y="4607179"/>
                  </a:lnTo>
                  <a:lnTo>
                    <a:pt x="4013200" y="4597400"/>
                  </a:lnTo>
                  <a:lnTo>
                    <a:pt x="25400" y="4597400"/>
                  </a:lnTo>
                  <a:lnTo>
                    <a:pt x="25400" y="4572000"/>
                  </a:lnTo>
                  <a:lnTo>
                    <a:pt x="50800" y="4572000"/>
                  </a:lnTo>
                  <a:lnTo>
                    <a:pt x="50800" y="50800"/>
                  </a:lnTo>
                  <a:lnTo>
                    <a:pt x="25400" y="50800"/>
                  </a:lnTo>
                  <a:lnTo>
                    <a:pt x="25400" y="25400"/>
                  </a:lnTo>
                  <a:lnTo>
                    <a:pt x="4013200" y="25400"/>
                  </a:lnTo>
                  <a:lnTo>
                    <a:pt x="4011168" y="15494"/>
                  </a:lnTo>
                  <a:lnTo>
                    <a:pt x="4005707" y="7366"/>
                  </a:lnTo>
                  <a:lnTo>
                    <a:pt x="3997579" y="1905"/>
                  </a:lnTo>
                  <a:lnTo>
                    <a:pt x="3987800" y="0"/>
                  </a:lnTo>
                  <a:close/>
                </a:path>
              </a:pathLst>
            </a:custGeom>
            <a:solidFill>
              <a:srgbClr val="000000"/>
            </a:solidFill>
            <a:ln w="12700">
              <a:solidFill>
                <a:srgbClr val="000000"/>
              </a:solidFill>
            </a:ln>
          </p:spPr>
          <p:txBody>
            <a:bodyPr/>
            <a:lstStyle/>
            <a:p>
              <a:endParaRPr lang="en-US"/>
            </a:p>
          </p:txBody>
        </p:sp>
        <p:sp>
          <p:nvSpPr>
            <p:cNvPr id="16" name="Freeform 16">
              <a:extLst>
                <a:ext uri="{FF2B5EF4-FFF2-40B4-BE49-F238E27FC236}">
                  <a16:creationId xmlns:a16="http://schemas.microsoft.com/office/drawing/2014/main" id="{4AA0AD39-EEEF-05BA-DAC6-92923B1775B6}"/>
                </a:ext>
              </a:extLst>
            </p:cNvPr>
            <p:cNvSpPr/>
            <p:nvPr/>
          </p:nvSpPr>
          <p:spPr>
            <a:xfrm>
              <a:off x="50800" y="4572000"/>
              <a:ext cx="3911600" cy="25400"/>
            </a:xfrm>
            <a:custGeom>
              <a:avLst/>
              <a:gdLst/>
              <a:ahLst/>
              <a:cxnLst/>
              <a:rect l="l" t="t" r="r" b="b"/>
              <a:pathLst>
                <a:path w="3911600" h="25400">
                  <a:moveTo>
                    <a:pt x="3911600" y="0"/>
                  </a:moveTo>
                  <a:lnTo>
                    <a:pt x="0" y="0"/>
                  </a:lnTo>
                  <a:lnTo>
                    <a:pt x="0" y="25400"/>
                  </a:lnTo>
                  <a:lnTo>
                    <a:pt x="3911600" y="25400"/>
                  </a:lnTo>
                  <a:lnTo>
                    <a:pt x="3911600" y="0"/>
                  </a:lnTo>
                  <a:close/>
                </a:path>
              </a:pathLst>
            </a:custGeom>
            <a:solidFill>
              <a:srgbClr val="000000"/>
            </a:solidFill>
            <a:ln w="12700">
              <a:solidFill>
                <a:srgbClr val="000000"/>
              </a:solidFill>
            </a:ln>
          </p:spPr>
          <p:txBody>
            <a:bodyPr/>
            <a:lstStyle/>
            <a:p>
              <a:endParaRPr lang="en-US"/>
            </a:p>
          </p:txBody>
        </p:sp>
        <p:sp>
          <p:nvSpPr>
            <p:cNvPr id="17" name="Freeform 17">
              <a:extLst>
                <a:ext uri="{FF2B5EF4-FFF2-40B4-BE49-F238E27FC236}">
                  <a16:creationId xmlns:a16="http://schemas.microsoft.com/office/drawing/2014/main" id="{FF8AF799-952B-16D4-4C32-0E510CFBBAD4}"/>
                </a:ext>
              </a:extLst>
            </p:cNvPr>
            <p:cNvSpPr/>
            <p:nvPr/>
          </p:nvSpPr>
          <p:spPr>
            <a:xfrm>
              <a:off x="3962400" y="25400"/>
              <a:ext cx="50800" cy="4572000"/>
            </a:xfrm>
            <a:custGeom>
              <a:avLst/>
              <a:gdLst/>
              <a:ahLst/>
              <a:cxnLst/>
              <a:rect l="l" t="t" r="r" b="b"/>
              <a:pathLst>
                <a:path w="50800" h="4572000">
                  <a:moveTo>
                    <a:pt x="50800" y="0"/>
                  </a:moveTo>
                  <a:lnTo>
                    <a:pt x="25400" y="0"/>
                  </a:lnTo>
                  <a:lnTo>
                    <a:pt x="25400" y="25400"/>
                  </a:lnTo>
                  <a:lnTo>
                    <a:pt x="0" y="25400"/>
                  </a:lnTo>
                  <a:lnTo>
                    <a:pt x="0" y="4546600"/>
                  </a:lnTo>
                  <a:lnTo>
                    <a:pt x="25400" y="4546600"/>
                  </a:lnTo>
                  <a:lnTo>
                    <a:pt x="25400" y="4572000"/>
                  </a:lnTo>
                  <a:lnTo>
                    <a:pt x="50800" y="4572000"/>
                  </a:lnTo>
                  <a:lnTo>
                    <a:pt x="50800" y="0"/>
                  </a:lnTo>
                  <a:close/>
                </a:path>
              </a:pathLst>
            </a:custGeom>
            <a:solidFill>
              <a:srgbClr val="000000"/>
            </a:solidFill>
            <a:ln w="12700">
              <a:solidFill>
                <a:srgbClr val="000000"/>
              </a:solidFill>
            </a:ln>
          </p:spPr>
          <p:txBody>
            <a:bodyPr/>
            <a:lstStyle/>
            <a:p>
              <a:endParaRPr lang="en-US"/>
            </a:p>
          </p:txBody>
        </p:sp>
        <p:sp>
          <p:nvSpPr>
            <p:cNvPr id="18" name="Freeform 18">
              <a:extLst>
                <a:ext uri="{FF2B5EF4-FFF2-40B4-BE49-F238E27FC236}">
                  <a16:creationId xmlns:a16="http://schemas.microsoft.com/office/drawing/2014/main" id="{AFD95190-A13F-D58E-2CA2-341F128FB6BE}"/>
                </a:ext>
              </a:extLst>
            </p:cNvPr>
            <p:cNvSpPr/>
            <p:nvPr/>
          </p:nvSpPr>
          <p:spPr>
            <a:xfrm>
              <a:off x="50800" y="25400"/>
              <a:ext cx="3911600" cy="25400"/>
            </a:xfrm>
            <a:custGeom>
              <a:avLst/>
              <a:gdLst/>
              <a:ahLst/>
              <a:cxnLst/>
              <a:rect l="l" t="t" r="r" b="b"/>
              <a:pathLst>
                <a:path w="3911600" h="25400">
                  <a:moveTo>
                    <a:pt x="3911600" y="0"/>
                  </a:moveTo>
                  <a:lnTo>
                    <a:pt x="0" y="0"/>
                  </a:lnTo>
                  <a:lnTo>
                    <a:pt x="0" y="25400"/>
                  </a:lnTo>
                  <a:lnTo>
                    <a:pt x="3911600" y="25400"/>
                  </a:lnTo>
                  <a:lnTo>
                    <a:pt x="3911600" y="0"/>
                  </a:lnTo>
                  <a:close/>
                </a:path>
              </a:pathLst>
            </a:custGeom>
            <a:solidFill>
              <a:srgbClr val="000000"/>
            </a:solidFill>
            <a:ln w="12700">
              <a:solidFill>
                <a:srgbClr val="000000"/>
              </a:solidFill>
            </a:ln>
          </p:spPr>
          <p:txBody>
            <a:bodyPr/>
            <a:lstStyle/>
            <a:p>
              <a:endParaRPr lang="en-US"/>
            </a:p>
          </p:txBody>
        </p:sp>
      </p:grpSp>
      <p:sp>
        <p:nvSpPr>
          <p:cNvPr id="20" name="TextBox 20">
            <a:extLst>
              <a:ext uri="{FF2B5EF4-FFF2-40B4-BE49-F238E27FC236}">
                <a16:creationId xmlns:a16="http://schemas.microsoft.com/office/drawing/2014/main" id="{390417D3-6C12-0CAE-9EF7-6054B35A0492}"/>
              </a:ext>
            </a:extLst>
          </p:cNvPr>
          <p:cNvSpPr txBox="1"/>
          <p:nvPr/>
        </p:nvSpPr>
        <p:spPr>
          <a:xfrm>
            <a:off x="11886856" y="6583304"/>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41</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21" name="Group 21">
            <a:extLst>
              <a:ext uri="{FF2B5EF4-FFF2-40B4-BE49-F238E27FC236}">
                <a16:creationId xmlns:a16="http://schemas.microsoft.com/office/drawing/2014/main" id="{F60D9AA2-BB11-4264-6C5D-C29B089D6933}"/>
              </a:ext>
            </a:extLst>
          </p:cNvPr>
          <p:cNvGrpSpPr/>
          <p:nvPr/>
        </p:nvGrpSpPr>
        <p:grpSpPr>
          <a:xfrm>
            <a:off x="3035798" y="5958373"/>
            <a:ext cx="6816365" cy="1320167"/>
            <a:chOff x="0" y="0"/>
            <a:chExt cx="13632730" cy="2640335"/>
          </a:xfrm>
        </p:grpSpPr>
        <p:sp>
          <p:nvSpPr>
            <p:cNvPr id="22" name="Freeform 22">
              <a:extLst>
                <a:ext uri="{FF2B5EF4-FFF2-40B4-BE49-F238E27FC236}">
                  <a16:creationId xmlns:a16="http://schemas.microsoft.com/office/drawing/2014/main" id="{00B27DDE-5FF7-2207-FFAD-746A8C63FBB3}"/>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23" name="TextBox 23">
              <a:extLst>
                <a:ext uri="{FF2B5EF4-FFF2-40B4-BE49-F238E27FC236}">
                  <a16:creationId xmlns:a16="http://schemas.microsoft.com/office/drawing/2014/main" id="{3BEE96DE-500B-061B-73B5-C75C335F34A2}"/>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IT22177032 | </a:t>
              </a:r>
              <a:r>
                <a:rPr lang="en-US" dirty="0" err="1">
                  <a:solidFill>
                    <a:srgbClr val="000000"/>
                  </a:solidFill>
                  <a:latin typeface="Cambria"/>
                  <a:ea typeface="Cambria"/>
                  <a:cs typeface="Cambria"/>
                  <a:sym typeface="Cambria"/>
                </a:rPr>
                <a:t>Mathusigan</a:t>
              </a:r>
              <a:r>
                <a:rPr lang="en-US" dirty="0">
                  <a:solidFill>
                    <a:srgbClr val="000000"/>
                  </a:solidFill>
                  <a:latin typeface="Cambria"/>
                  <a:ea typeface="Cambria"/>
                  <a:cs typeface="Cambria"/>
                  <a:sym typeface="Cambria"/>
                </a:rPr>
                <a:t> </a:t>
              </a:r>
              <a:r>
                <a:rPr lang="en-US" b="1" dirty="0">
                  <a:solidFill>
                    <a:srgbClr val="000000"/>
                  </a:solidFill>
                  <a:latin typeface="Cambria Bold"/>
                  <a:ea typeface="Cambria Bold"/>
                  <a:cs typeface="Cambria Bold"/>
                  <a:sym typeface="Cambria Bold"/>
                </a:rPr>
                <a:t>E.S </a:t>
              </a:r>
              <a:r>
                <a:rPr lang="en-US" dirty="0">
                  <a:solidFill>
                    <a:srgbClr val="000000"/>
                  </a:solidFill>
                  <a:latin typeface="Cambria"/>
                  <a:ea typeface="Cambria"/>
                  <a:cs typeface="Cambria"/>
                  <a:sym typeface="Cambria"/>
                </a:rPr>
                <a:t>|    25-26J-240</a:t>
              </a:r>
            </a:p>
          </p:txBody>
        </p:sp>
      </p:grpSp>
      <p:pic>
        <p:nvPicPr>
          <p:cNvPr id="24" name="Picture 23">
            <a:extLst>
              <a:ext uri="{FF2B5EF4-FFF2-40B4-BE49-F238E27FC236}">
                <a16:creationId xmlns:a16="http://schemas.microsoft.com/office/drawing/2014/main" id="{7D7C5076-25CA-71C4-32D4-792C4B4EF3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7355" y="0"/>
            <a:ext cx="2824645" cy="3062524"/>
          </a:xfrm>
          <a:prstGeom prst="rect">
            <a:avLst/>
          </a:prstGeom>
          <a:ln w="57150">
            <a:solidFill>
              <a:schemeClr val="tx1"/>
            </a:solidFill>
          </a:ln>
        </p:spPr>
      </p:pic>
    </p:spTree>
    <p:extLst>
      <p:ext uri="{BB962C8B-B14F-4D97-AF65-F5344CB8AC3E}">
        <p14:creationId xmlns:p14="http://schemas.microsoft.com/office/powerpoint/2010/main" val="347329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6CCE-623B-26E4-0409-A63DDD78AC96}"/>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DC88AB6B-8013-B822-228B-B8382CEAC59F}"/>
              </a:ext>
            </a:extLst>
          </p:cNvPr>
          <p:cNvGrpSpPr>
            <a:grpSpLocks noChangeAspect="1"/>
          </p:cNvGrpSpPr>
          <p:nvPr/>
        </p:nvGrpSpPr>
        <p:grpSpPr>
          <a:xfrm>
            <a:off x="0" y="6373302"/>
            <a:ext cx="2514600" cy="490308"/>
            <a:chOff x="0" y="0"/>
            <a:chExt cx="5029200" cy="980616"/>
          </a:xfrm>
        </p:grpSpPr>
        <p:sp>
          <p:nvSpPr>
            <p:cNvPr id="7" name="Freeform 7" descr="A picture containing photo, table, person, monitor  Description automatically generated">
              <a:extLst>
                <a:ext uri="{FF2B5EF4-FFF2-40B4-BE49-F238E27FC236}">
                  <a16:creationId xmlns:a16="http://schemas.microsoft.com/office/drawing/2014/main" id="{7DC97D03-A16D-288A-4602-773C08D39AF0}"/>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8" name="Group 8">
            <a:extLst>
              <a:ext uri="{FF2B5EF4-FFF2-40B4-BE49-F238E27FC236}">
                <a16:creationId xmlns:a16="http://schemas.microsoft.com/office/drawing/2014/main" id="{B53F48AC-C6C9-BDFB-2FE2-F8D2A462FBAA}"/>
              </a:ext>
            </a:extLst>
          </p:cNvPr>
          <p:cNvGrpSpPr/>
          <p:nvPr/>
        </p:nvGrpSpPr>
        <p:grpSpPr>
          <a:xfrm>
            <a:off x="3035798" y="5958373"/>
            <a:ext cx="6816365" cy="1320167"/>
            <a:chOff x="0" y="0"/>
            <a:chExt cx="13632730" cy="2640335"/>
          </a:xfrm>
        </p:grpSpPr>
        <p:sp>
          <p:nvSpPr>
            <p:cNvPr id="9" name="Freeform 9">
              <a:extLst>
                <a:ext uri="{FF2B5EF4-FFF2-40B4-BE49-F238E27FC236}">
                  <a16:creationId xmlns:a16="http://schemas.microsoft.com/office/drawing/2014/main" id="{ED056ABA-4520-C0E2-2060-6B10F61474BD}"/>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10" name="TextBox 10">
              <a:extLst>
                <a:ext uri="{FF2B5EF4-FFF2-40B4-BE49-F238E27FC236}">
                  <a16:creationId xmlns:a16="http://schemas.microsoft.com/office/drawing/2014/main" id="{A02D1DA3-4604-8F68-673D-7BD85441DFA0}"/>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IT22177032  |   </a:t>
              </a:r>
              <a:r>
                <a:rPr lang="en-US" b="1" dirty="0" err="1">
                  <a:solidFill>
                    <a:srgbClr val="000000"/>
                  </a:solidFill>
                  <a:latin typeface="Cambria Bold"/>
                  <a:ea typeface="Cambria Bold"/>
                  <a:cs typeface="Cambria Bold"/>
                  <a:sym typeface="Cambria Bold"/>
                </a:rPr>
                <a:t>Mathusigan</a:t>
              </a:r>
              <a:r>
                <a:rPr lang="en-US" b="1" dirty="0">
                  <a:solidFill>
                    <a:srgbClr val="000000"/>
                  </a:solidFill>
                  <a:latin typeface="Cambria Bold"/>
                  <a:ea typeface="Cambria Bold"/>
                  <a:cs typeface="Cambria Bold"/>
                  <a:sym typeface="Cambria Bold"/>
                </a:rPr>
                <a:t> E.S  </a:t>
              </a:r>
              <a:r>
                <a:rPr lang="en-US" dirty="0">
                  <a:solidFill>
                    <a:srgbClr val="000000"/>
                  </a:solidFill>
                  <a:latin typeface="Cambria"/>
                  <a:ea typeface="Cambria"/>
                  <a:cs typeface="Cambria"/>
                  <a:sym typeface="Cambria"/>
                </a:rPr>
                <a:t>|    25-26J-240</a:t>
              </a:r>
            </a:p>
          </p:txBody>
        </p:sp>
      </p:grpSp>
      <p:sp>
        <p:nvSpPr>
          <p:cNvPr id="11" name="TextBox 11">
            <a:extLst>
              <a:ext uri="{FF2B5EF4-FFF2-40B4-BE49-F238E27FC236}">
                <a16:creationId xmlns:a16="http://schemas.microsoft.com/office/drawing/2014/main" id="{F3DD90D2-C548-33F0-D8BF-F57D9BC33FFC}"/>
              </a:ext>
            </a:extLst>
          </p:cNvPr>
          <p:cNvSpPr txBox="1"/>
          <p:nvPr/>
        </p:nvSpPr>
        <p:spPr>
          <a:xfrm>
            <a:off x="235261" y="309851"/>
            <a:ext cx="9233859" cy="326051"/>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sym typeface="Canva Sans Bold"/>
              </a:rPr>
              <a:t>Law</a:t>
            </a:r>
            <a:r>
              <a:rPr lang="en-US" dirty="0">
                <a:sym typeface="Canva Sans Bold"/>
              </a:rPr>
              <a:t> </a:t>
            </a:r>
            <a:r>
              <a:rPr lang="en-US" sz="2000" b="1" dirty="0">
                <a:solidFill>
                  <a:srgbClr val="3428BA"/>
                </a:solidFill>
                <a:latin typeface="Canva Sans Bold"/>
                <a:sym typeface="Canva Sans Bold"/>
              </a:rPr>
              <a:t>Recommendation system for user specially focus on </a:t>
            </a:r>
            <a:r>
              <a:rPr lang="en-US" sz="2000" b="1" dirty="0" err="1">
                <a:solidFill>
                  <a:srgbClr val="3428BA"/>
                </a:solidFill>
                <a:latin typeface="Canva Sans Bold"/>
                <a:sym typeface="Canva Sans Bold"/>
              </a:rPr>
              <a:t>labour</a:t>
            </a:r>
            <a:r>
              <a:rPr lang="en-US" sz="2000" b="1" dirty="0">
                <a:solidFill>
                  <a:srgbClr val="3428BA"/>
                </a:solidFill>
                <a:latin typeface="Canva Sans Bold"/>
                <a:sym typeface="Canva Sans Bold"/>
              </a:rPr>
              <a:t> and employment law</a:t>
            </a:r>
          </a:p>
        </p:txBody>
      </p:sp>
      <p:grpSp>
        <p:nvGrpSpPr>
          <p:cNvPr id="12" name="Group 12">
            <a:extLst>
              <a:ext uri="{FF2B5EF4-FFF2-40B4-BE49-F238E27FC236}">
                <a16:creationId xmlns:a16="http://schemas.microsoft.com/office/drawing/2014/main" id="{B7DD4182-FAC4-B81C-0456-4F6E6635C403}"/>
              </a:ext>
            </a:extLst>
          </p:cNvPr>
          <p:cNvGrpSpPr/>
          <p:nvPr/>
        </p:nvGrpSpPr>
        <p:grpSpPr>
          <a:xfrm>
            <a:off x="514351" y="3663203"/>
            <a:ext cx="4820751" cy="2598483"/>
            <a:chOff x="0" y="0"/>
            <a:chExt cx="1723560" cy="929034"/>
          </a:xfrm>
        </p:grpSpPr>
        <p:sp>
          <p:nvSpPr>
            <p:cNvPr id="13" name="Freeform 13">
              <a:extLst>
                <a:ext uri="{FF2B5EF4-FFF2-40B4-BE49-F238E27FC236}">
                  <a16:creationId xmlns:a16="http://schemas.microsoft.com/office/drawing/2014/main" id="{D294E342-C2B0-8795-F93B-7FC05D03780D}"/>
                </a:ext>
              </a:extLst>
            </p:cNvPr>
            <p:cNvSpPr/>
            <p:nvPr/>
          </p:nvSpPr>
          <p:spPr>
            <a:xfrm>
              <a:off x="0" y="0"/>
              <a:ext cx="1723560" cy="929034"/>
            </a:xfrm>
            <a:custGeom>
              <a:avLst/>
              <a:gdLst/>
              <a:ahLst/>
              <a:cxnLst/>
              <a:rect l="l" t="t" r="r" b="b"/>
              <a:pathLst>
                <a:path w="1723560" h="929034">
                  <a:moveTo>
                    <a:pt x="0" y="0"/>
                  </a:moveTo>
                  <a:lnTo>
                    <a:pt x="1723560" y="0"/>
                  </a:lnTo>
                  <a:lnTo>
                    <a:pt x="1723560"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4" name="TextBox 14">
              <a:extLst>
                <a:ext uri="{FF2B5EF4-FFF2-40B4-BE49-F238E27FC236}">
                  <a16:creationId xmlns:a16="http://schemas.microsoft.com/office/drawing/2014/main" id="{31BBCA20-0079-410E-2C62-6E09851DC8BA}"/>
                </a:ext>
              </a:extLst>
            </p:cNvPr>
            <p:cNvSpPr txBox="1"/>
            <p:nvPr/>
          </p:nvSpPr>
          <p:spPr>
            <a:xfrm>
              <a:off x="0" y="-38100"/>
              <a:ext cx="1723560" cy="967134"/>
            </a:xfrm>
            <a:prstGeom prst="rect">
              <a:avLst/>
            </a:prstGeom>
          </p:spPr>
          <p:txBody>
            <a:bodyPr lIns="33867" tIns="33867" rIns="33867" bIns="33867" rtlCol="0" anchor="ctr"/>
            <a:lstStyle/>
            <a:p>
              <a:pPr algn="ctr">
                <a:lnSpc>
                  <a:spcPts val="1773"/>
                </a:lnSpc>
              </a:pPr>
              <a:endParaRPr sz="1200"/>
            </a:p>
          </p:txBody>
        </p:sp>
      </p:grpSp>
      <p:grpSp>
        <p:nvGrpSpPr>
          <p:cNvPr id="24" name="Group 24">
            <a:extLst>
              <a:ext uri="{FF2B5EF4-FFF2-40B4-BE49-F238E27FC236}">
                <a16:creationId xmlns:a16="http://schemas.microsoft.com/office/drawing/2014/main" id="{C689BE9F-F697-CAFD-184A-423B9EB2F5C3}"/>
              </a:ext>
            </a:extLst>
          </p:cNvPr>
          <p:cNvGrpSpPr/>
          <p:nvPr/>
        </p:nvGrpSpPr>
        <p:grpSpPr>
          <a:xfrm>
            <a:off x="955680" y="3952851"/>
            <a:ext cx="4379422" cy="2308835"/>
            <a:chOff x="0" y="-38100"/>
            <a:chExt cx="1565772" cy="825476"/>
          </a:xfrm>
        </p:grpSpPr>
        <p:sp>
          <p:nvSpPr>
            <p:cNvPr id="25" name="Freeform 25">
              <a:extLst>
                <a:ext uri="{FF2B5EF4-FFF2-40B4-BE49-F238E27FC236}">
                  <a16:creationId xmlns:a16="http://schemas.microsoft.com/office/drawing/2014/main" id="{EF64A896-0118-31A4-83F1-49D967D40626}"/>
                </a:ext>
              </a:extLst>
            </p:cNvPr>
            <p:cNvSpPr/>
            <p:nvPr/>
          </p:nvSpPr>
          <p:spPr>
            <a:xfrm>
              <a:off x="0" y="0"/>
              <a:ext cx="1565772" cy="787376"/>
            </a:xfrm>
            <a:custGeom>
              <a:avLst/>
              <a:gdLst/>
              <a:ahLst/>
              <a:cxnLst/>
              <a:rect l="l" t="t" r="r" b="b"/>
              <a:pathLst>
                <a:path w="1565772" h="787376">
                  <a:moveTo>
                    <a:pt x="0" y="0"/>
                  </a:moveTo>
                  <a:lnTo>
                    <a:pt x="1565772" y="0"/>
                  </a:lnTo>
                  <a:lnTo>
                    <a:pt x="1565772" y="787376"/>
                  </a:lnTo>
                  <a:lnTo>
                    <a:pt x="0" y="787376"/>
                  </a:lnTo>
                  <a:close/>
                </a:path>
              </a:pathLst>
            </a:custGeom>
            <a:solidFill>
              <a:srgbClr val="FFFFFF"/>
            </a:solidFill>
          </p:spPr>
          <p:txBody>
            <a:bodyPr/>
            <a:lstStyle/>
            <a:p>
              <a:endParaRPr lang="en-US" dirty="0"/>
            </a:p>
          </p:txBody>
        </p:sp>
        <p:sp>
          <p:nvSpPr>
            <p:cNvPr id="26" name="TextBox 26">
              <a:extLst>
                <a:ext uri="{FF2B5EF4-FFF2-40B4-BE49-F238E27FC236}">
                  <a16:creationId xmlns:a16="http://schemas.microsoft.com/office/drawing/2014/main" id="{CA1820BC-384D-7D56-1C6E-1E34C24CCC7A}"/>
                </a:ext>
              </a:extLst>
            </p:cNvPr>
            <p:cNvSpPr txBox="1"/>
            <p:nvPr/>
          </p:nvSpPr>
          <p:spPr>
            <a:xfrm>
              <a:off x="0" y="-38100"/>
              <a:ext cx="1565772" cy="825476"/>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Domain-specific SLM fine-tuning</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Agentic Rag architecture SLM approach</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Rag architecture SLM approach</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Agentic approach</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User friendly validated Structured outputs</a:t>
              </a:r>
            </a:p>
            <a:p>
              <a:pPr>
                <a:lnSpc>
                  <a:spcPts val="2053"/>
                </a:lnSpc>
              </a:pPr>
              <a:endParaRPr lang="en-US" sz="1466" dirty="0">
                <a:solidFill>
                  <a:srgbClr val="000000"/>
                </a:solidFill>
                <a:latin typeface="Canva Sans"/>
                <a:ea typeface="Canva Sans"/>
                <a:cs typeface="Canva Sans"/>
                <a:sym typeface="Canva Sans"/>
              </a:endParaRPr>
            </a:p>
          </p:txBody>
        </p:sp>
      </p:grpSp>
      <p:grpSp>
        <p:nvGrpSpPr>
          <p:cNvPr id="30" name="Group 30">
            <a:extLst>
              <a:ext uri="{FF2B5EF4-FFF2-40B4-BE49-F238E27FC236}">
                <a16:creationId xmlns:a16="http://schemas.microsoft.com/office/drawing/2014/main" id="{B8DFE092-5548-E728-C534-F79C6B4DDE95}"/>
              </a:ext>
            </a:extLst>
          </p:cNvPr>
          <p:cNvGrpSpPr/>
          <p:nvPr/>
        </p:nvGrpSpPr>
        <p:grpSpPr>
          <a:xfrm>
            <a:off x="465844" y="888430"/>
            <a:ext cx="5340175" cy="2574083"/>
            <a:chOff x="0" y="0"/>
            <a:chExt cx="10680348" cy="5148166"/>
          </a:xfrm>
        </p:grpSpPr>
        <p:grpSp>
          <p:nvGrpSpPr>
            <p:cNvPr id="31" name="Group 31">
              <a:extLst>
                <a:ext uri="{FF2B5EF4-FFF2-40B4-BE49-F238E27FC236}">
                  <a16:creationId xmlns:a16="http://schemas.microsoft.com/office/drawing/2014/main" id="{81BB6E83-58E1-F7FF-F495-A0D8CA22A56B}"/>
                </a:ext>
              </a:extLst>
            </p:cNvPr>
            <p:cNvGrpSpPr/>
            <p:nvPr/>
          </p:nvGrpSpPr>
          <p:grpSpPr>
            <a:xfrm>
              <a:off x="0" y="0"/>
              <a:ext cx="9738514" cy="5148166"/>
              <a:chOff x="0" y="0"/>
              <a:chExt cx="1842241" cy="973882"/>
            </a:xfrm>
          </p:grpSpPr>
          <p:sp>
            <p:nvSpPr>
              <p:cNvPr id="32" name="Freeform 32">
                <a:extLst>
                  <a:ext uri="{FF2B5EF4-FFF2-40B4-BE49-F238E27FC236}">
                    <a16:creationId xmlns:a16="http://schemas.microsoft.com/office/drawing/2014/main" id="{72620B43-B4F7-1361-C45F-68756C16FDAB}"/>
                  </a:ext>
                </a:extLst>
              </p:cNvPr>
              <p:cNvSpPr/>
              <p:nvPr/>
            </p:nvSpPr>
            <p:spPr>
              <a:xfrm>
                <a:off x="0" y="0"/>
                <a:ext cx="1842241" cy="973882"/>
              </a:xfrm>
              <a:custGeom>
                <a:avLst/>
                <a:gdLst/>
                <a:ahLst/>
                <a:cxnLst/>
                <a:rect l="l" t="t" r="r" b="b"/>
                <a:pathLst>
                  <a:path w="1842241" h="973882">
                    <a:moveTo>
                      <a:pt x="0" y="0"/>
                    </a:moveTo>
                    <a:lnTo>
                      <a:pt x="1842241" y="0"/>
                    </a:lnTo>
                    <a:lnTo>
                      <a:pt x="1842241" y="973882"/>
                    </a:lnTo>
                    <a:lnTo>
                      <a:pt x="0" y="973882"/>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33" name="TextBox 33">
                <a:extLst>
                  <a:ext uri="{FF2B5EF4-FFF2-40B4-BE49-F238E27FC236}">
                    <a16:creationId xmlns:a16="http://schemas.microsoft.com/office/drawing/2014/main" id="{379A9250-0FAE-E32D-3C16-86C4B5E228B8}"/>
                  </a:ext>
                </a:extLst>
              </p:cNvPr>
              <p:cNvSpPr txBox="1"/>
              <p:nvPr/>
            </p:nvSpPr>
            <p:spPr>
              <a:xfrm>
                <a:off x="0" y="-38100"/>
                <a:ext cx="1842241" cy="1011982"/>
              </a:xfrm>
              <a:prstGeom prst="rect">
                <a:avLst/>
              </a:prstGeom>
            </p:spPr>
            <p:txBody>
              <a:bodyPr lIns="33867" tIns="33867" rIns="33867" bIns="33867" rtlCol="0" anchor="ctr"/>
              <a:lstStyle/>
              <a:p>
                <a:pPr algn="ctr">
                  <a:lnSpc>
                    <a:spcPts val="1773"/>
                  </a:lnSpc>
                </a:pPr>
                <a:endParaRPr sz="1200"/>
              </a:p>
            </p:txBody>
          </p:sp>
        </p:grpSp>
        <p:grpSp>
          <p:nvGrpSpPr>
            <p:cNvPr id="34" name="Group 34">
              <a:extLst>
                <a:ext uri="{FF2B5EF4-FFF2-40B4-BE49-F238E27FC236}">
                  <a16:creationId xmlns:a16="http://schemas.microsoft.com/office/drawing/2014/main" id="{A77FE51E-0153-5C7E-FC46-2CCF127492C5}"/>
                </a:ext>
              </a:extLst>
            </p:cNvPr>
            <p:cNvGrpSpPr/>
            <p:nvPr/>
          </p:nvGrpSpPr>
          <p:grpSpPr>
            <a:xfrm>
              <a:off x="811736" y="855509"/>
              <a:ext cx="9868612" cy="4249471"/>
              <a:chOff x="0" y="0"/>
              <a:chExt cx="1866852" cy="803875"/>
            </a:xfrm>
          </p:grpSpPr>
          <p:sp>
            <p:nvSpPr>
              <p:cNvPr id="35" name="Freeform 35">
                <a:extLst>
                  <a:ext uri="{FF2B5EF4-FFF2-40B4-BE49-F238E27FC236}">
                    <a16:creationId xmlns:a16="http://schemas.microsoft.com/office/drawing/2014/main" id="{F0010938-7373-54A1-0FB0-7881BD03BBC4}"/>
                  </a:ext>
                </a:extLst>
              </p:cNvPr>
              <p:cNvSpPr/>
              <p:nvPr/>
            </p:nvSpPr>
            <p:spPr>
              <a:xfrm>
                <a:off x="0" y="0"/>
                <a:ext cx="1688685" cy="803875"/>
              </a:xfrm>
              <a:custGeom>
                <a:avLst/>
                <a:gdLst/>
                <a:ahLst/>
                <a:cxnLst/>
                <a:rect l="l" t="t" r="r" b="b"/>
                <a:pathLst>
                  <a:path w="1688685" h="803875">
                    <a:moveTo>
                      <a:pt x="0" y="0"/>
                    </a:moveTo>
                    <a:lnTo>
                      <a:pt x="1688685" y="0"/>
                    </a:lnTo>
                    <a:lnTo>
                      <a:pt x="1688685" y="803875"/>
                    </a:lnTo>
                    <a:lnTo>
                      <a:pt x="0" y="803875"/>
                    </a:lnTo>
                    <a:close/>
                  </a:path>
                </a:pathLst>
              </a:custGeom>
              <a:solidFill>
                <a:srgbClr val="FFFFFF"/>
              </a:solidFill>
            </p:spPr>
            <p:txBody>
              <a:bodyPr/>
              <a:lstStyle/>
              <a:p>
                <a:endParaRPr lang="en-US"/>
              </a:p>
            </p:txBody>
          </p:sp>
          <p:sp>
            <p:nvSpPr>
              <p:cNvPr id="36" name="TextBox 36">
                <a:extLst>
                  <a:ext uri="{FF2B5EF4-FFF2-40B4-BE49-F238E27FC236}">
                    <a16:creationId xmlns:a16="http://schemas.microsoft.com/office/drawing/2014/main" id="{A992BF53-FB18-B9F8-1B79-B676F195F06D}"/>
                  </a:ext>
                </a:extLst>
              </p:cNvPr>
              <p:cNvSpPr txBox="1"/>
              <p:nvPr/>
            </p:nvSpPr>
            <p:spPr>
              <a:xfrm>
                <a:off x="24611" y="209175"/>
                <a:ext cx="1842241" cy="309032"/>
              </a:xfrm>
              <a:prstGeom prst="rect">
                <a:avLst/>
              </a:prstGeom>
            </p:spPr>
            <p:txBody>
              <a:bodyPr lIns="33867" tIns="33867" rIns="33867" bIns="33867" rtlCol="0" anchor="ctr"/>
              <a:lstStyle/>
              <a:p>
                <a:endParaRPr lang="en-US" sz="1600" dirty="0"/>
              </a:p>
              <a:p>
                <a:endParaRPr lang="en-US" sz="1600" dirty="0"/>
              </a:p>
              <a:p>
                <a:endParaRPr lang="en-US" sz="1600" dirty="0"/>
              </a:p>
              <a:p>
                <a:r>
                  <a:rPr lang="en-US" sz="1600" dirty="0"/>
                  <a:t>Although Sri Lankan Property Law and Family Law are well documented in books and Acts, there is no Accurate AI-based system that provides reliable, step-by-step guidance tailored to real-world Sri Lankan legal problems. As a result, citizens facing land or family-related issues usually need to consult lawyers, which is time-consuming and costly. While general AI tools such as ChatGPT and Gemini can offer but it’s not accurate.</a:t>
                </a:r>
                <a:br>
                  <a:rPr lang="en-US" sz="1600" dirty="0"/>
                </a:br>
                <a:br>
                  <a:rPr lang="en-US" sz="1600" dirty="0"/>
                </a:br>
                <a:endParaRPr lang="en-US" sz="1600" b="1" dirty="0"/>
              </a:p>
            </p:txBody>
          </p:sp>
        </p:grpSp>
        <p:sp>
          <p:nvSpPr>
            <p:cNvPr id="37" name="TextBox 37">
              <a:extLst>
                <a:ext uri="{FF2B5EF4-FFF2-40B4-BE49-F238E27FC236}">
                  <a16:creationId xmlns:a16="http://schemas.microsoft.com/office/drawing/2014/main" id="{C8819F37-D3A1-9049-8CEB-64B664242A4F}"/>
                </a:ext>
              </a:extLst>
            </p:cNvPr>
            <p:cNvSpPr txBox="1"/>
            <p:nvPr/>
          </p:nvSpPr>
          <p:spPr>
            <a:xfrm>
              <a:off x="811736" y="107398"/>
              <a:ext cx="8787099" cy="480132"/>
            </a:xfrm>
            <a:prstGeom prst="rect">
              <a:avLst/>
            </a:prstGeom>
          </p:spPr>
          <p:txBody>
            <a:bodyPr lIns="0" tIns="0" rIns="0" bIns="0" rtlCol="0" anchor="t">
              <a:spAutoFit/>
            </a:bodyPr>
            <a:lstStyle/>
            <a:p>
              <a:pPr algn="ctr">
                <a:lnSpc>
                  <a:spcPts val="1965"/>
                </a:lnSpc>
                <a:spcBef>
                  <a:spcPct val="0"/>
                </a:spcBef>
              </a:pPr>
              <a:r>
                <a:rPr lang="en-US" sz="1637">
                  <a:solidFill>
                    <a:srgbClr val="FFFFFF"/>
                  </a:solidFill>
                  <a:latin typeface="Cambria"/>
                  <a:ea typeface="Cambria"/>
                  <a:cs typeface="Cambria"/>
                  <a:sym typeface="Cambria"/>
                </a:rPr>
                <a:t>Problem Definition</a:t>
              </a:r>
            </a:p>
          </p:txBody>
        </p:sp>
      </p:grpSp>
      <p:sp>
        <p:nvSpPr>
          <p:cNvPr id="38" name="Freeform 38">
            <a:extLst>
              <a:ext uri="{FF2B5EF4-FFF2-40B4-BE49-F238E27FC236}">
                <a16:creationId xmlns:a16="http://schemas.microsoft.com/office/drawing/2014/main" id="{438E17C9-F141-728F-C921-C75A888689AA}"/>
              </a:ext>
            </a:extLst>
          </p:cNvPr>
          <p:cNvSpPr/>
          <p:nvPr/>
        </p:nvSpPr>
        <p:spPr>
          <a:xfrm>
            <a:off x="1657457" y="3702101"/>
            <a:ext cx="347259" cy="347259"/>
          </a:xfrm>
          <a:custGeom>
            <a:avLst/>
            <a:gdLst/>
            <a:ahLst/>
            <a:cxnLst/>
            <a:rect l="l" t="t" r="r" b="b"/>
            <a:pathLst>
              <a:path w="520888" h="520888">
                <a:moveTo>
                  <a:pt x="0" y="0"/>
                </a:moveTo>
                <a:lnTo>
                  <a:pt x="520888" y="0"/>
                </a:lnTo>
                <a:lnTo>
                  <a:pt x="520888" y="520888"/>
                </a:lnTo>
                <a:lnTo>
                  <a:pt x="0" y="5208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0" name="Freeform 40">
            <a:extLst>
              <a:ext uri="{FF2B5EF4-FFF2-40B4-BE49-F238E27FC236}">
                <a16:creationId xmlns:a16="http://schemas.microsoft.com/office/drawing/2014/main" id="{291CC149-7A86-B402-711F-6313FDB80790}"/>
              </a:ext>
            </a:extLst>
          </p:cNvPr>
          <p:cNvSpPr/>
          <p:nvPr/>
        </p:nvSpPr>
        <p:spPr>
          <a:xfrm>
            <a:off x="1657457" y="883450"/>
            <a:ext cx="390552" cy="390552"/>
          </a:xfrm>
          <a:custGeom>
            <a:avLst/>
            <a:gdLst/>
            <a:ahLst/>
            <a:cxnLst/>
            <a:rect l="l" t="t" r="r" b="b"/>
            <a:pathLst>
              <a:path w="585828" h="585828">
                <a:moveTo>
                  <a:pt x="0" y="0"/>
                </a:moveTo>
                <a:lnTo>
                  <a:pt x="585828" y="0"/>
                </a:lnTo>
                <a:lnTo>
                  <a:pt x="585828" y="585827"/>
                </a:lnTo>
                <a:lnTo>
                  <a:pt x="0" y="5858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2" name="TextBox 42">
            <a:extLst>
              <a:ext uri="{FF2B5EF4-FFF2-40B4-BE49-F238E27FC236}">
                <a16:creationId xmlns:a16="http://schemas.microsoft.com/office/drawing/2014/main" id="{0234C0C6-6C0A-4F53-334F-F0EAE6C997A8}"/>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43" name="TextBox 43">
            <a:extLst>
              <a:ext uri="{FF2B5EF4-FFF2-40B4-BE49-F238E27FC236}">
                <a16:creationId xmlns:a16="http://schemas.microsoft.com/office/drawing/2014/main" id="{4F7B7EF0-9342-B999-1176-BDC359D137DC}"/>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2</a:t>
            </a:r>
          </a:p>
        </p:txBody>
      </p:sp>
      <p:sp>
        <p:nvSpPr>
          <p:cNvPr id="45" name="TextBox 45">
            <a:extLst>
              <a:ext uri="{FF2B5EF4-FFF2-40B4-BE49-F238E27FC236}">
                <a16:creationId xmlns:a16="http://schemas.microsoft.com/office/drawing/2014/main" id="{9CF87A81-6705-124A-849B-7D69B932889C}"/>
              </a:ext>
            </a:extLst>
          </p:cNvPr>
          <p:cNvSpPr txBox="1"/>
          <p:nvPr/>
        </p:nvSpPr>
        <p:spPr>
          <a:xfrm>
            <a:off x="600075" y="3732856"/>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Solution Approach</a:t>
            </a:r>
          </a:p>
        </p:txBody>
      </p:sp>
      <p:sp>
        <p:nvSpPr>
          <p:cNvPr id="46" name="TextBox 46">
            <a:extLst>
              <a:ext uri="{FF2B5EF4-FFF2-40B4-BE49-F238E27FC236}">
                <a16:creationId xmlns:a16="http://schemas.microsoft.com/office/drawing/2014/main" id="{0B010023-8454-2E44-843B-6E48B0917601}"/>
              </a:ext>
            </a:extLst>
          </p:cNvPr>
          <p:cNvSpPr txBox="1"/>
          <p:nvPr/>
        </p:nvSpPr>
        <p:spPr>
          <a:xfrm>
            <a:off x="6359641" y="3689402"/>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How Problem Will Be Addressed</a:t>
            </a:r>
          </a:p>
        </p:txBody>
      </p:sp>
      <p:sp>
        <p:nvSpPr>
          <p:cNvPr id="5" name="Freeform 17">
            <a:extLst>
              <a:ext uri="{FF2B5EF4-FFF2-40B4-BE49-F238E27FC236}">
                <a16:creationId xmlns:a16="http://schemas.microsoft.com/office/drawing/2014/main" id="{20457B31-51AA-FA41-F610-FF9972325C61}"/>
              </a:ext>
            </a:extLst>
          </p:cNvPr>
          <p:cNvSpPr/>
          <p:nvPr/>
        </p:nvSpPr>
        <p:spPr>
          <a:xfrm>
            <a:off x="6248884" y="942129"/>
            <a:ext cx="5285167" cy="2552132"/>
          </a:xfrm>
          <a:custGeom>
            <a:avLst/>
            <a:gdLst/>
            <a:ahLst/>
            <a:cxnLst/>
            <a:rect l="l" t="t" r="r" b="b"/>
            <a:pathLst>
              <a:path w="1772513" h="812800">
                <a:moveTo>
                  <a:pt x="0" y="0"/>
                </a:moveTo>
                <a:lnTo>
                  <a:pt x="1772513" y="0"/>
                </a:lnTo>
                <a:lnTo>
                  <a:pt x="1772513" y="812800"/>
                </a:lnTo>
                <a:lnTo>
                  <a:pt x="0" y="812800"/>
                </a:lnTo>
                <a:close/>
              </a:path>
            </a:pathLst>
          </a:custGeom>
          <a:blipFill>
            <a:blip r:embed="rId7"/>
            <a:stretch>
              <a:fillRect l="-848" r="-848"/>
            </a:stretch>
          </a:blipFill>
        </p:spPr>
        <p:txBody>
          <a:bodyPr/>
          <a:lstStyle/>
          <a:p>
            <a:endParaRPr lang="en-US" dirty="0"/>
          </a:p>
        </p:txBody>
      </p:sp>
      <p:sp>
        <p:nvSpPr>
          <p:cNvPr id="18" name="Freeform 15">
            <a:extLst>
              <a:ext uri="{FF2B5EF4-FFF2-40B4-BE49-F238E27FC236}">
                <a16:creationId xmlns:a16="http://schemas.microsoft.com/office/drawing/2014/main" id="{255022EB-F627-9C5C-A360-6D61404674A6}"/>
              </a:ext>
            </a:extLst>
          </p:cNvPr>
          <p:cNvSpPr/>
          <p:nvPr/>
        </p:nvSpPr>
        <p:spPr>
          <a:xfrm>
            <a:off x="6249340" y="3675840"/>
            <a:ext cx="5468173" cy="2507474"/>
          </a:xfrm>
          <a:custGeom>
            <a:avLst/>
            <a:gdLst/>
            <a:ahLst/>
            <a:cxnLst/>
            <a:rect l="l" t="t" r="r" b="b"/>
            <a:pathLst>
              <a:path w="1772513" h="812800">
                <a:moveTo>
                  <a:pt x="0" y="0"/>
                </a:moveTo>
                <a:lnTo>
                  <a:pt x="1772513" y="0"/>
                </a:lnTo>
                <a:lnTo>
                  <a:pt x="1772513" y="812800"/>
                </a:lnTo>
                <a:lnTo>
                  <a:pt x="0" y="812800"/>
                </a:lnTo>
                <a:close/>
              </a:path>
            </a:pathLst>
          </a:custGeom>
          <a:blipFill>
            <a:blip r:embed="rId8"/>
            <a:stretch>
              <a:fillRect l="-2108" r="-2108"/>
            </a:stretch>
          </a:blipFill>
        </p:spPr>
        <p:txBody>
          <a:bodyPr/>
          <a:lstStyle/>
          <a:p>
            <a:endParaRPr lang="en-US"/>
          </a:p>
        </p:txBody>
      </p:sp>
    </p:spTree>
    <p:extLst>
      <p:ext uri="{BB962C8B-B14F-4D97-AF65-F5344CB8AC3E}">
        <p14:creationId xmlns:p14="http://schemas.microsoft.com/office/powerpoint/2010/main" val="395796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A395B-2A97-0547-3D00-13C481ADF63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DDC4E14-7D9D-95A5-8408-CC031833F519}"/>
              </a:ext>
            </a:extLst>
          </p:cNvPr>
          <p:cNvGrpSpPr>
            <a:grpSpLocks noChangeAspect="1"/>
          </p:cNvGrpSpPr>
          <p:nvPr/>
        </p:nvGrpSpPr>
        <p:grpSpPr>
          <a:xfrm>
            <a:off x="0" y="6373302"/>
            <a:ext cx="2514600" cy="490308"/>
            <a:chOff x="0" y="0"/>
            <a:chExt cx="5029200" cy="980616"/>
          </a:xfrm>
        </p:grpSpPr>
        <p:sp>
          <p:nvSpPr>
            <p:cNvPr id="3" name="Freeform 3" descr="A picture containing photo, table, person, monitor  Description automatically generated">
              <a:extLst>
                <a:ext uri="{FF2B5EF4-FFF2-40B4-BE49-F238E27FC236}">
                  <a16:creationId xmlns:a16="http://schemas.microsoft.com/office/drawing/2014/main" id="{A749A1D1-DDA3-11B0-39F2-5D9D39EC07FC}"/>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4" name="Group 4">
            <a:extLst>
              <a:ext uri="{FF2B5EF4-FFF2-40B4-BE49-F238E27FC236}">
                <a16:creationId xmlns:a16="http://schemas.microsoft.com/office/drawing/2014/main" id="{33DED1F6-A547-D25A-188F-DAD66B2A8416}"/>
              </a:ext>
            </a:extLst>
          </p:cNvPr>
          <p:cNvGrpSpPr/>
          <p:nvPr/>
        </p:nvGrpSpPr>
        <p:grpSpPr>
          <a:xfrm>
            <a:off x="3035798" y="5958372"/>
            <a:ext cx="6816365" cy="1320197"/>
            <a:chOff x="0" y="0"/>
            <a:chExt cx="13632730" cy="2640393"/>
          </a:xfrm>
        </p:grpSpPr>
        <p:sp>
          <p:nvSpPr>
            <p:cNvPr id="5" name="Freeform 5">
              <a:extLst>
                <a:ext uri="{FF2B5EF4-FFF2-40B4-BE49-F238E27FC236}">
                  <a16:creationId xmlns:a16="http://schemas.microsoft.com/office/drawing/2014/main" id="{1E6A5C8F-4C08-66BC-0049-5572D1C66D2D}"/>
                </a:ext>
              </a:extLst>
            </p:cNvPr>
            <p:cNvSpPr/>
            <p:nvPr/>
          </p:nvSpPr>
          <p:spPr>
            <a:xfrm>
              <a:off x="0" y="0"/>
              <a:ext cx="13632731" cy="2640393"/>
            </a:xfrm>
            <a:custGeom>
              <a:avLst/>
              <a:gdLst/>
              <a:ahLst/>
              <a:cxnLst/>
              <a:rect l="l" t="t" r="r" b="b"/>
              <a:pathLst>
                <a:path w="13632731" h="2640393">
                  <a:moveTo>
                    <a:pt x="0" y="0"/>
                  </a:moveTo>
                  <a:lnTo>
                    <a:pt x="13632731" y="0"/>
                  </a:lnTo>
                  <a:lnTo>
                    <a:pt x="13632731" y="2640393"/>
                  </a:lnTo>
                  <a:lnTo>
                    <a:pt x="0" y="2640393"/>
                  </a:lnTo>
                  <a:close/>
                </a:path>
              </a:pathLst>
            </a:custGeom>
            <a:solidFill>
              <a:srgbClr val="000000">
                <a:alpha val="0"/>
              </a:srgbClr>
            </a:solidFill>
          </p:spPr>
          <p:txBody>
            <a:bodyPr/>
            <a:lstStyle/>
            <a:p>
              <a:endParaRPr lang="en-US"/>
            </a:p>
          </p:txBody>
        </p:sp>
        <p:sp>
          <p:nvSpPr>
            <p:cNvPr id="6" name="TextBox 6">
              <a:extLst>
                <a:ext uri="{FF2B5EF4-FFF2-40B4-BE49-F238E27FC236}">
                  <a16:creationId xmlns:a16="http://schemas.microsoft.com/office/drawing/2014/main" id="{08AB05AA-A3C1-6DB0-CC3B-7F1DC091D1AD}"/>
                </a:ext>
              </a:extLst>
            </p:cNvPr>
            <p:cNvSpPr txBox="1"/>
            <p:nvPr/>
          </p:nvSpPr>
          <p:spPr>
            <a:xfrm>
              <a:off x="0" y="-19050"/>
              <a:ext cx="13632730" cy="2659443"/>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IT22177032  </a:t>
              </a:r>
              <a:r>
                <a:rPr lang="en-US" dirty="0" err="1">
                  <a:solidFill>
                    <a:srgbClr val="000000"/>
                  </a:solidFill>
                  <a:latin typeface="Cambria"/>
                  <a:ea typeface="Cambria"/>
                  <a:cs typeface="Cambria"/>
                  <a:sym typeface="Cambria"/>
                </a:rPr>
                <a:t>Mathusigan</a:t>
              </a:r>
              <a:r>
                <a:rPr lang="en-US" dirty="0">
                  <a:solidFill>
                    <a:srgbClr val="000000"/>
                  </a:solidFill>
                  <a:latin typeface="Cambria"/>
                  <a:ea typeface="Cambria"/>
                  <a:cs typeface="Cambria"/>
                  <a:sym typeface="Cambria"/>
                </a:rPr>
                <a:t> E.S |    25-26J-240</a:t>
              </a:r>
            </a:p>
          </p:txBody>
        </p:sp>
      </p:grpSp>
      <p:sp>
        <p:nvSpPr>
          <p:cNvPr id="7" name="TextBox 7">
            <a:extLst>
              <a:ext uri="{FF2B5EF4-FFF2-40B4-BE49-F238E27FC236}">
                <a16:creationId xmlns:a16="http://schemas.microsoft.com/office/drawing/2014/main" id="{FA98F9C8-5F65-2985-85A5-564AD047624B}"/>
              </a:ext>
            </a:extLst>
          </p:cNvPr>
          <p:cNvSpPr txBox="1"/>
          <p:nvPr/>
        </p:nvSpPr>
        <p:spPr>
          <a:xfrm>
            <a:off x="10773558" y="6613708"/>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8" name="TextBox 8">
            <a:extLst>
              <a:ext uri="{FF2B5EF4-FFF2-40B4-BE49-F238E27FC236}">
                <a16:creationId xmlns:a16="http://schemas.microsoft.com/office/drawing/2014/main" id="{310EAC01-56C8-0F10-FD80-8E64EA6DF222}"/>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3</a:t>
            </a:r>
          </a:p>
        </p:txBody>
      </p:sp>
      <p:grpSp>
        <p:nvGrpSpPr>
          <p:cNvPr id="30" name="Group 30">
            <a:extLst>
              <a:ext uri="{FF2B5EF4-FFF2-40B4-BE49-F238E27FC236}">
                <a16:creationId xmlns:a16="http://schemas.microsoft.com/office/drawing/2014/main" id="{44BABAFC-642B-A3A0-8839-EC9ADC5DED3E}"/>
              </a:ext>
            </a:extLst>
          </p:cNvPr>
          <p:cNvGrpSpPr/>
          <p:nvPr/>
        </p:nvGrpSpPr>
        <p:grpSpPr>
          <a:xfrm>
            <a:off x="595040" y="1117636"/>
            <a:ext cx="4740061" cy="2456698"/>
            <a:chOff x="0" y="0"/>
            <a:chExt cx="1662261" cy="790697"/>
          </a:xfrm>
        </p:grpSpPr>
        <p:sp>
          <p:nvSpPr>
            <p:cNvPr id="31" name="Freeform 31">
              <a:extLst>
                <a:ext uri="{FF2B5EF4-FFF2-40B4-BE49-F238E27FC236}">
                  <a16:creationId xmlns:a16="http://schemas.microsoft.com/office/drawing/2014/main" id="{ECC30407-D345-E3CA-F8F3-45B65B4C5799}"/>
                </a:ext>
              </a:extLst>
            </p:cNvPr>
            <p:cNvSpPr/>
            <p:nvPr/>
          </p:nvSpPr>
          <p:spPr>
            <a:xfrm>
              <a:off x="0" y="0"/>
              <a:ext cx="1662261" cy="790697"/>
            </a:xfrm>
            <a:custGeom>
              <a:avLst/>
              <a:gdLst/>
              <a:ahLst/>
              <a:cxnLst/>
              <a:rect l="l" t="t" r="r" b="b"/>
              <a:pathLst>
                <a:path w="1662261" h="790697">
                  <a:moveTo>
                    <a:pt x="0" y="0"/>
                  </a:moveTo>
                  <a:lnTo>
                    <a:pt x="1662261" y="0"/>
                  </a:lnTo>
                  <a:lnTo>
                    <a:pt x="1662261" y="790697"/>
                  </a:lnTo>
                  <a:lnTo>
                    <a:pt x="0" y="7906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32" name="TextBox 32">
              <a:extLst>
                <a:ext uri="{FF2B5EF4-FFF2-40B4-BE49-F238E27FC236}">
                  <a16:creationId xmlns:a16="http://schemas.microsoft.com/office/drawing/2014/main" id="{F5AE27EB-718E-E068-7935-0E86441435EE}"/>
                </a:ext>
              </a:extLst>
            </p:cNvPr>
            <p:cNvSpPr txBox="1"/>
            <p:nvPr/>
          </p:nvSpPr>
          <p:spPr>
            <a:xfrm>
              <a:off x="0" y="-38100"/>
              <a:ext cx="1662261" cy="828797"/>
            </a:xfrm>
            <a:prstGeom prst="rect">
              <a:avLst/>
            </a:prstGeom>
          </p:spPr>
          <p:txBody>
            <a:bodyPr lIns="33867" tIns="33867" rIns="33867" bIns="33867" rtlCol="0" anchor="ctr"/>
            <a:lstStyle/>
            <a:p>
              <a:pPr algn="ctr">
                <a:lnSpc>
                  <a:spcPts val="1773"/>
                </a:lnSpc>
              </a:pPr>
              <a:endParaRPr sz="1200"/>
            </a:p>
          </p:txBody>
        </p:sp>
      </p:grpSp>
      <p:sp>
        <p:nvSpPr>
          <p:cNvPr id="33" name="TextBox 33">
            <a:extLst>
              <a:ext uri="{FF2B5EF4-FFF2-40B4-BE49-F238E27FC236}">
                <a16:creationId xmlns:a16="http://schemas.microsoft.com/office/drawing/2014/main" id="{5A57C11C-0996-E872-B641-039FFE26BA50}"/>
              </a:ext>
            </a:extLst>
          </p:cNvPr>
          <p:cNvSpPr txBox="1"/>
          <p:nvPr/>
        </p:nvSpPr>
        <p:spPr>
          <a:xfrm>
            <a:off x="595041" y="1064432"/>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User Requirements</a:t>
            </a:r>
          </a:p>
        </p:txBody>
      </p:sp>
      <p:grpSp>
        <p:nvGrpSpPr>
          <p:cNvPr id="34" name="Group 34">
            <a:extLst>
              <a:ext uri="{FF2B5EF4-FFF2-40B4-BE49-F238E27FC236}">
                <a16:creationId xmlns:a16="http://schemas.microsoft.com/office/drawing/2014/main" id="{40E926B6-B797-F3B6-EEE1-A1E167159F4C}"/>
              </a:ext>
            </a:extLst>
          </p:cNvPr>
          <p:cNvGrpSpPr/>
          <p:nvPr/>
        </p:nvGrpSpPr>
        <p:grpSpPr>
          <a:xfrm>
            <a:off x="729979" y="1316937"/>
            <a:ext cx="4495530" cy="2396059"/>
            <a:chOff x="-41512" y="0"/>
            <a:chExt cx="1607284" cy="750961"/>
          </a:xfrm>
        </p:grpSpPr>
        <p:sp>
          <p:nvSpPr>
            <p:cNvPr id="35" name="Freeform 35">
              <a:extLst>
                <a:ext uri="{FF2B5EF4-FFF2-40B4-BE49-F238E27FC236}">
                  <a16:creationId xmlns:a16="http://schemas.microsoft.com/office/drawing/2014/main" id="{D0739B05-5296-C6AF-0B8D-A5E6C864CE8A}"/>
                </a:ext>
              </a:extLst>
            </p:cNvPr>
            <p:cNvSpPr/>
            <p:nvPr/>
          </p:nvSpPr>
          <p:spPr>
            <a:xfrm>
              <a:off x="0" y="0"/>
              <a:ext cx="1565772" cy="680481"/>
            </a:xfrm>
            <a:custGeom>
              <a:avLst/>
              <a:gdLst/>
              <a:ahLst/>
              <a:cxnLst/>
              <a:rect l="l" t="t" r="r" b="b"/>
              <a:pathLst>
                <a:path w="1565772" h="680481">
                  <a:moveTo>
                    <a:pt x="0" y="0"/>
                  </a:moveTo>
                  <a:lnTo>
                    <a:pt x="1565772" y="0"/>
                  </a:lnTo>
                  <a:lnTo>
                    <a:pt x="1565772" y="680481"/>
                  </a:lnTo>
                  <a:lnTo>
                    <a:pt x="0" y="680481"/>
                  </a:lnTo>
                  <a:close/>
                </a:path>
              </a:pathLst>
            </a:custGeom>
            <a:solidFill>
              <a:srgbClr val="FFFFFF"/>
            </a:solidFill>
          </p:spPr>
          <p:txBody>
            <a:bodyPr/>
            <a:lstStyle/>
            <a:p>
              <a:endParaRPr lang="en-US"/>
            </a:p>
          </p:txBody>
        </p:sp>
        <p:sp>
          <p:nvSpPr>
            <p:cNvPr id="36" name="TextBox 36">
              <a:extLst>
                <a:ext uri="{FF2B5EF4-FFF2-40B4-BE49-F238E27FC236}">
                  <a16:creationId xmlns:a16="http://schemas.microsoft.com/office/drawing/2014/main" id="{38ABBC4F-9AB7-3A6C-85AA-50C2A3D195CB}"/>
                </a:ext>
              </a:extLst>
            </p:cNvPr>
            <p:cNvSpPr txBox="1"/>
            <p:nvPr/>
          </p:nvSpPr>
          <p:spPr>
            <a:xfrm>
              <a:off x="-41512" y="32380"/>
              <a:ext cx="1565772" cy="718581"/>
            </a:xfrm>
            <a:prstGeom prst="rect">
              <a:avLst/>
            </a:prstGeom>
          </p:spPr>
          <p:txBody>
            <a:bodyPr lIns="33867" tIns="33867" rIns="33867" bIns="33867" rtlCol="0" anchor="ctr"/>
            <a:lstStyle/>
            <a:p>
              <a:pPr marL="316668" lvl="1" indent="-158334">
                <a:lnSpc>
                  <a:spcPts val="2053"/>
                </a:lnSpc>
                <a:buFont typeface="Arial"/>
                <a:buChar char="•"/>
              </a:pPr>
              <a:r>
                <a:rPr lang="en-US" sz="1600" dirty="0"/>
                <a:t>Legally Accurate Responses</a:t>
              </a:r>
            </a:p>
            <a:p>
              <a:pPr marL="316668" lvl="1" indent="-158334">
                <a:lnSpc>
                  <a:spcPts val="2053"/>
                </a:lnSpc>
                <a:buFont typeface="Arial"/>
                <a:buChar char="•"/>
              </a:pPr>
              <a:r>
                <a:rPr lang="en-US" sz="1600" dirty="0"/>
                <a:t>Step-by-Step Legal Reasoning</a:t>
              </a:r>
              <a:r>
                <a:rPr lang="en-US" sz="1466" dirty="0">
                  <a:solidFill>
                    <a:srgbClr val="000000"/>
                  </a:solidFill>
                  <a:latin typeface="Canva Sans"/>
                  <a:ea typeface="Canva Sans"/>
                  <a:cs typeface="Canva Sans"/>
                  <a:sym typeface="Canva Sans"/>
                </a:rPr>
                <a:t>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Safe Usage: Prevents out-of-scope or unsafe legal advice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Accessible Interface: Usable by workers, students, and professionals</a:t>
              </a:r>
            </a:p>
            <a:p>
              <a:pPr>
                <a:lnSpc>
                  <a:spcPts val="2053"/>
                </a:lnSpc>
              </a:pPr>
              <a:endParaRPr lang="en-US" sz="1466" dirty="0">
                <a:solidFill>
                  <a:srgbClr val="000000"/>
                </a:solidFill>
                <a:latin typeface="Canva Sans"/>
                <a:ea typeface="Canva Sans"/>
                <a:cs typeface="Canva Sans"/>
                <a:sym typeface="Canva Sans"/>
              </a:endParaRPr>
            </a:p>
          </p:txBody>
        </p:sp>
      </p:grpSp>
      <p:sp>
        <p:nvSpPr>
          <p:cNvPr id="37" name="TextBox 37">
            <a:extLst>
              <a:ext uri="{FF2B5EF4-FFF2-40B4-BE49-F238E27FC236}">
                <a16:creationId xmlns:a16="http://schemas.microsoft.com/office/drawing/2014/main" id="{27B4677E-9976-38E5-3C7F-95D282A89611}"/>
              </a:ext>
            </a:extLst>
          </p:cNvPr>
          <p:cNvSpPr txBox="1"/>
          <p:nvPr/>
        </p:nvSpPr>
        <p:spPr>
          <a:xfrm>
            <a:off x="412817" y="421698"/>
            <a:ext cx="9676063" cy="327397"/>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ea typeface="Canva Sans Bold"/>
                <a:cs typeface="Canva Sans Bold"/>
                <a:sym typeface="Canva Sans Bold"/>
              </a:rPr>
              <a:t>Law Recommendation system for user specially focus on </a:t>
            </a:r>
            <a:r>
              <a:rPr lang="en-US" sz="2000" b="1" dirty="0" err="1">
                <a:solidFill>
                  <a:srgbClr val="3428BA"/>
                </a:solidFill>
                <a:latin typeface="Canva Sans Bold"/>
                <a:ea typeface="Canva Sans Bold"/>
                <a:cs typeface="Canva Sans Bold"/>
                <a:sym typeface="Canva Sans Bold"/>
              </a:rPr>
              <a:t>labour</a:t>
            </a:r>
            <a:r>
              <a:rPr lang="en-US" sz="2000" b="1" dirty="0">
                <a:solidFill>
                  <a:srgbClr val="3428BA"/>
                </a:solidFill>
                <a:latin typeface="Canva Sans Bold"/>
                <a:ea typeface="Canva Sans Bold"/>
                <a:cs typeface="Canva Sans Bold"/>
                <a:sym typeface="Canva Sans Bold"/>
              </a:rPr>
              <a:t> and employment law</a:t>
            </a:r>
          </a:p>
        </p:txBody>
      </p:sp>
      <p:grpSp>
        <p:nvGrpSpPr>
          <p:cNvPr id="15" name="Group 15">
            <a:extLst>
              <a:ext uri="{FF2B5EF4-FFF2-40B4-BE49-F238E27FC236}">
                <a16:creationId xmlns:a16="http://schemas.microsoft.com/office/drawing/2014/main" id="{4C585714-4306-E948-2AB4-43CCA5A063AB}"/>
              </a:ext>
            </a:extLst>
          </p:cNvPr>
          <p:cNvGrpSpPr/>
          <p:nvPr/>
        </p:nvGrpSpPr>
        <p:grpSpPr>
          <a:xfrm>
            <a:off x="5586147" y="1316937"/>
            <a:ext cx="4740059" cy="2698623"/>
            <a:chOff x="0" y="0"/>
            <a:chExt cx="1694710" cy="964837"/>
          </a:xfrm>
        </p:grpSpPr>
        <p:sp>
          <p:nvSpPr>
            <p:cNvPr id="16" name="Freeform 16">
              <a:extLst>
                <a:ext uri="{FF2B5EF4-FFF2-40B4-BE49-F238E27FC236}">
                  <a16:creationId xmlns:a16="http://schemas.microsoft.com/office/drawing/2014/main" id="{47DAEBFB-AE08-66AC-EC4A-FD8B5526F499}"/>
                </a:ext>
              </a:extLst>
            </p:cNvPr>
            <p:cNvSpPr/>
            <p:nvPr/>
          </p:nvSpPr>
          <p:spPr>
            <a:xfrm>
              <a:off x="0" y="0"/>
              <a:ext cx="1694710" cy="964837"/>
            </a:xfrm>
            <a:custGeom>
              <a:avLst/>
              <a:gdLst/>
              <a:ahLst/>
              <a:cxnLst/>
              <a:rect l="l" t="t" r="r" b="b"/>
              <a:pathLst>
                <a:path w="1694710" h="964837">
                  <a:moveTo>
                    <a:pt x="0" y="0"/>
                  </a:moveTo>
                  <a:lnTo>
                    <a:pt x="1694710" y="0"/>
                  </a:lnTo>
                  <a:lnTo>
                    <a:pt x="1694710" y="964837"/>
                  </a:lnTo>
                  <a:lnTo>
                    <a:pt x="0" y="96483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17">
              <a:extLst>
                <a:ext uri="{FF2B5EF4-FFF2-40B4-BE49-F238E27FC236}">
                  <a16:creationId xmlns:a16="http://schemas.microsoft.com/office/drawing/2014/main" id="{219A62DE-DC1C-2208-D2F8-B9D66FC9D183}"/>
                </a:ext>
              </a:extLst>
            </p:cNvPr>
            <p:cNvSpPr txBox="1"/>
            <p:nvPr/>
          </p:nvSpPr>
          <p:spPr>
            <a:xfrm>
              <a:off x="0" y="-38100"/>
              <a:ext cx="1694710" cy="1002937"/>
            </a:xfrm>
            <a:prstGeom prst="rect">
              <a:avLst/>
            </a:prstGeom>
          </p:spPr>
          <p:txBody>
            <a:bodyPr lIns="33867" tIns="33867" rIns="33867" bIns="33867" rtlCol="0" anchor="ctr"/>
            <a:lstStyle/>
            <a:p>
              <a:pPr algn="ctr">
                <a:lnSpc>
                  <a:spcPts val="1773"/>
                </a:lnSpc>
              </a:pPr>
              <a:endParaRPr sz="1200"/>
            </a:p>
          </p:txBody>
        </p:sp>
      </p:grpSp>
      <p:grpSp>
        <p:nvGrpSpPr>
          <p:cNvPr id="24" name="Group 24">
            <a:extLst>
              <a:ext uri="{FF2B5EF4-FFF2-40B4-BE49-F238E27FC236}">
                <a16:creationId xmlns:a16="http://schemas.microsoft.com/office/drawing/2014/main" id="{3040C192-A8EB-6FA9-3B39-F636BD5B6297}"/>
              </a:ext>
            </a:extLst>
          </p:cNvPr>
          <p:cNvGrpSpPr/>
          <p:nvPr/>
        </p:nvGrpSpPr>
        <p:grpSpPr>
          <a:xfrm>
            <a:off x="5676905" y="1636445"/>
            <a:ext cx="4693484" cy="2551729"/>
            <a:chOff x="-68016" y="-1813"/>
            <a:chExt cx="1678058" cy="912318"/>
          </a:xfrm>
        </p:grpSpPr>
        <p:sp>
          <p:nvSpPr>
            <p:cNvPr id="25" name="Freeform 25">
              <a:extLst>
                <a:ext uri="{FF2B5EF4-FFF2-40B4-BE49-F238E27FC236}">
                  <a16:creationId xmlns:a16="http://schemas.microsoft.com/office/drawing/2014/main" id="{6A185140-F792-44A9-30D4-B39834F972F3}"/>
                </a:ext>
              </a:extLst>
            </p:cNvPr>
            <p:cNvSpPr/>
            <p:nvPr/>
          </p:nvSpPr>
          <p:spPr>
            <a:xfrm>
              <a:off x="0" y="0"/>
              <a:ext cx="1594245" cy="874218"/>
            </a:xfrm>
            <a:custGeom>
              <a:avLst/>
              <a:gdLst/>
              <a:ahLst/>
              <a:cxnLst/>
              <a:rect l="l" t="t" r="r" b="b"/>
              <a:pathLst>
                <a:path w="1594245" h="874218">
                  <a:moveTo>
                    <a:pt x="0" y="0"/>
                  </a:moveTo>
                  <a:lnTo>
                    <a:pt x="1594245" y="0"/>
                  </a:lnTo>
                  <a:lnTo>
                    <a:pt x="1594245" y="874218"/>
                  </a:lnTo>
                  <a:lnTo>
                    <a:pt x="0" y="874218"/>
                  </a:lnTo>
                  <a:close/>
                </a:path>
              </a:pathLst>
            </a:custGeom>
            <a:solidFill>
              <a:srgbClr val="FFFFFF"/>
            </a:solidFill>
          </p:spPr>
          <p:txBody>
            <a:bodyPr/>
            <a:lstStyle/>
            <a:p>
              <a:endParaRPr lang="en-US"/>
            </a:p>
          </p:txBody>
        </p:sp>
        <p:sp>
          <p:nvSpPr>
            <p:cNvPr id="26" name="TextBox 26">
              <a:extLst>
                <a:ext uri="{FF2B5EF4-FFF2-40B4-BE49-F238E27FC236}">
                  <a16:creationId xmlns:a16="http://schemas.microsoft.com/office/drawing/2014/main" id="{BFC4AD6A-20D2-B20B-77C1-C0DCDEABABAB}"/>
                </a:ext>
              </a:extLst>
            </p:cNvPr>
            <p:cNvSpPr txBox="1"/>
            <p:nvPr/>
          </p:nvSpPr>
          <p:spPr>
            <a:xfrm>
              <a:off x="-68016" y="-1813"/>
              <a:ext cx="1678058" cy="912318"/>
            </a:xfrm>
            <a:prstGeom prst="rect">
              <a:avLst/>
            </a:prstGeom>
          </p:spPr>
          <p:txBody>
            <a:bodyPr lIns="33867" tIns="33867" rIns="33867" bIns="33867" rtlCol="0" anchor="ctr"/>
            <a:lstStyle/>
            <a:p>
              <a:pPr marL="158334" lvl="1" algn="just">
                <a:lnSpc>
                  <a:spcPts val="2053"/>
                </a:lnSpc>
              </a:pPr>
              <a:endParaRPr lang="en-US" sz="1200" dirty="0">
                <a:latin typeface="Canva Sans"/>
                <a:sym typeface="Canva Sans"/>
              </a:endParaRPr>
            </a:p>
          </p:txBody>
        </p:sp>
      </p:grpSp>
      <p:sp>
        <p:nvSpPr>
          <p:cNvPr id="29" name="TextBox 29">
            <a:extLst>
              <a:ext uri="{FF2B5EF4-FFF2-40B4-BE49-F238E27FC236}">
                <a16:creationId xmlns:a16="http://schemas.microsoft.com/office/drawing/2014/main" id="{14E499A7-FE54-AC7E-E6A3-C5D827ACE871}"/>
              </a:ext>
            </a:extLst>
          </p:cNvPr>
          <p:cNvSpPr txBox="1"/>
          <p:nvPr/>
        </p:nvSpPr>
        <p:spPr>
          <a:xfrm>
            <a:off x="5676904" y="1338001"/>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User feedback on prototype and Validate</a:t>
            </a:r>
          </a:p>
        </p:txBody>
      </p:sp>
      <p:pic>
        <p:nvPicPr>
          <p:cNvPr id="42" name="Picture 41">
            <a:extLst>
              <a:ext uri="{FF2B5EF4-FFF2-40B4-BE49-F238E27FC236}">
                <a16:creationId xmlns:a16="http://schemas.microsoft.com/office/drawing/2014/main" id="{D79F8DF1-7014-EBC1-5725-6F15B1AC3715}"/>
              </a:ext>
            </a:extLst>
          </p:cNvPr>
          <p:cNvPicPr>
            <a:picLocks noChangeAspect="1"/>
          </p:cNvPicPr>
          <p:nvPr/>
        </p:nvPicPr>
        <p:blipFill>
          <a:blip r:embed="rId3"/>
          <a:stretch>
            <a:fillRect/>
          </a:stretch>
        </p:blipFill>
        <p:spPr>
          <a:xfrm>
            <a:off x="5811847" y="1636445"/>
            <a:ext cx="5334000" cy="4067175"/>
          </a:xfrm>
          <a:prstGeom prst="rect">
            <a:avLst/>
          </a:prstGeom>
        </p:spPr>
      </p:pic>
    </p:spTree>
    <p:extLst>
      <p:ext uri="{BB962C8B-B14F-4D97-AF65-F5344CB8AC3E}">
        <p14:creationId xmlns:p14="http://schemas.microsoft.com/office/powerpoint/2010/main" val="407767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757C33-4979-6322-E85F-E5B4F7316B9B}"/>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9A88-C37B-1E1E-F4BA-70A1E0A604A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Design Excellence Architecture diagram</a:t>
            </a:r>
          </a:p>
        </p:txBody>
      </p:sp>
      <p:pic>
        <p:nvPicPr>
          <p:cNvPr id="10" name="Content Placeholder 9">
            <a:extLst>
              <a:ext uri="{FF2B5EF4-FFF2-40B4-BE49-F238E27FC236}">
                <a16:creationId xmlns:a16="http://schemas.microsoft.com/office/drawing/2014/main" id="{627FB2A1-9A33-F8B5-896D-41977771A68D}"/>
              </a:ext>
            </a:extLst>
          </p:cNvPr>
          <p:cNvPicPr>
            <a:picLocks noGrp="1" noChangeAspect="1"/>
          </p:cNvPicPr>
          <p:nvPr>
            <p:ph sz="half" idx="2"/>
          </p:nvPr>
        </p:nvPicPr>
        <p:blipFill>
          <a:blip r:embed="rId2"/>
          <a:stretch>
            <a:fillRect/>
          </a:stretch>
        </p:blipFill>
        <p:spPr>
          <a:xfrm>
            <a:off x="4038600" y="1684167"/>
            <a:ext cx="7188199" cy="3486276"/>
          </a:xfrm>
          <a:prstGeom prst="rect">
            <a:avLst/>
          </a:prstGeom>
        </p:spPr>
      </p:pic>
      <p:grpSp>
        <p:nvGrpSpPr>
          <p:cNvPr id="3" name="Group 8">
            <a:extLst>
              <a:ext uri="{FF2B5EF4-FFF2-40B4-BE49-F238E27FC236}">
                <a16:creationId xmlns:a16="http://schemas.microsoft.com/office/drawing/2014/main" id="{15D1C40B-63BC-C18E-9445-9DE0C6B1A0C6}"/>
              </a:ext>
            </a:extLst>
          </p:cNvPr>
          <p:cNvGrpSpPr/>
          <p:nvPr/>
        </p:nvGrpSpPr>
        <p:grpSpPr>
          <a:xfrm>
            <a:off x="3035798" y="5958373"/>
            <a:ext cx="6816365" cy="1320167"/>
            <a:chOff x="0" y="0"/>
            <a:chExt cx="13632730" cy="2640335"/>
          </a:xfrm>
        </p:grpSpPr>
        <p:sp>
          <p:nvSpPr>
            <p:cNvPr id="4" name="Freeform 9">
              <a:extLst>
                <a:ext uri="{FF2B5EF4-FFF2-40B4-BE49-F238E27FC236}">
                  <a16:creationId xmlns:a16="http://schemas.microsoft.com/office/drawing/2014/main" id="{458C3960-A60E-10A4-BC78-1E92CE377799}"/>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5" name="TextBox 10">
              <a:extLst>
                <a:ext uri="{FF2B5EF4-FFF2-40B4-BE49-F238E27FC236}">
                  <a16:creationId xmlns:a16="http://schemas.microsoft.com/office/drawing/2014/main" id="{5287F5E0-1C0B-FD92-97A7-B6E7B17DF3F6}"/>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solidFill>
                    <a:srgbClr val="000000"/>
                  </a:solidFill>
                  <a:latin typeface="Cambria"/>
                  <a:ea typeface="Cambria"/>
                  <a:cs typeface="Cambria"/>
                  <a:sym typeface="Cambria"/>
                </a:rPr>
                <a:t>IT22177032  |   </a:t>
              </a:r>
              <a:r>
                <a:rPr lang="en-US" b="1" dirty="0" err="1">
                  <a:solidFill>
                    <a:srgbClr val="000000"/>
                  </a:solidFill>
                  <a:latin typeface="Cambria Bold"/>
                  <a:ea typeface="Cambria Bold"/>
                  <a:cs typeface="Cambria Bold"/>
                  <a:sym typeface="Cambria Bold"/>
                </a:rPr>
                <a:t>Mathusigan</a:t>
              </a:r>
              <a:r>
                <a:rPr lang="en-US" b="1" dirty="0">
                  <a:solidFill>
                    <a:srgbClr val="000000"/>
                  </a:solidFill>
                  <a:latin typeface="Cambria Bold"/>
                  <a:ea typeface="Cambria Bold"/>
                  <a:cs typeface="Cambria Bold"/>
                  <a:sym typeface="Cambria Bold"/>
                </a:rPr>
                <a:t> E.S  </a:t>
              </a:r>
              <a:r>
                <a:rPr lang="en-US" dirty="0">
                  <a:solidFill>
                    <a:srgbClr val="000000"/>
                  </a:solidFill>
                  <a:latin typeface="Cambria"/>
                  <a:ea typeface="Cambria"/>
                  <a:cs typeface="Cambria"/>
                  <a:sym typeface="Cambria"/>
                </a:rPr>
                <a:t>|    25-26J-240</a:t>
              </a:r>
            </a:p>
          </p:txBody>
        </p:sp>
      </p:grpSp>
      <p:sp>
        <p:nvSpPr>
          <p:cNvPr id="6" name="TextBox 42">
            <a:extLst>
              <a:ext uri="{FF2B5EF4-FFF2-40B4-BE49-F238E27FC236}">
                <a16:creationId xmlns:a16="http://schemas.microsoft.com/office/drawing/2014/main" id="{0BC7A0DC-82D0-A4C8-B322-85AE585EC851}"/>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7" name="TextBox 43">
            <a:extLst>
              <a:ext uri="{FF2B5EF4-FFF2-40B4-BE49-F238E27FC236}">
                <a16:creationId xmlns:a16="http://schemas.microsoft.com/office/drawing/2014/main" id="{BB65FF8B-DB50-5D3E-D61B-117C1376199A}"/>
              </a:ext>
            </a:extLst>
          </p:cNvPr>
          <p:cNvSpPr txBox="1"/>
          <p:nvPr/>
        </p:nvSpPr>
        <p:spPr>
          <a:xfrm>
            <a:off x="11886856" y="6583303"/>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4</a:t>
            </a:r>
          </a:p>
        </p:txBody>
      </p:sp>
    </p:spTree>
    <p:extLst>
      <p:ext uri="{BB962C8B-B14F-4D97-AF65-F5344CB8AC3E}">
        <p14:creationId xmlns:p14="http://schemas.microsoft.com/office/powerpoint/2010/main" val="272158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B62E8-3F46-BB85-3B13-4B3039D5094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FD7E082-7BB0-03C8-B839-3E78516B0F51}"/>
              </a:ext>
            </a:extLst>
          </p:cNvPr>
          <p:cNvSpPr/>
          <p:nvPr/>
        </p:nvSpPr>
        <p:spPr>
          <a:xfrm>
            <a:off x="-7222678" y="215087"/>
            <a:ext cx="11914226" cy="11914226"/>
          </a:xfrm>
          <a:custGeom>
            <a:avLst/>
            <a:gdLst/>
            <a:ahLst/>
            <a:cxnLst/>
            <a:rect l="l" t="t" r="r" b="b"/>
            <a:pathLst>
              <a:path w="17871339" h="17871339">
                <a:moveTo>
                  <a:pt x="0" y="0"/>
                </a:moveTo>
                <a:lnTo>
                  <a:pt x="17871339" y="0"/>
                </a:lnTo>
                <a:lnTo>
                  <a:pt x="17871339" y="17871340"/>
                </a:lnTo>
                <a:lnTo>
                  <a:pt x="0" y="17871340"/>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C1129510-D472-F245-602B-2F13D99B8F35}"/>
              </a:ext>
            </a:extLst>
          </p:cNvPr>
          <p:cNvGrpSpPr/>
          <p:nvPr/>
        </p:nvGrpSpPr>
        <p:grpSpPr>
          <a:xfrm>
            <a:off x="0" y="3252713"/>
            <a:ext cx="9976176" cy="2158015"/>
            <a:chOff x="0" y="0"/>
            <a:chExt cx="2580798" cy="442197"/>
          </a:xfrm>
        </p:grpSpPr>
        <p:sp>
          <p:nvSpPr>
            <p:cNvPr id="4" name="Freeform 4">
              <a:extLst>
                <a:ext uri="{FF2B5EF4-FFF2-40B4-BE49-F238E27FC236}">
                  <a16:creationId xmlns:a16="http://schemas.microsoft.com/office/drawing/2014/main" id="{72A4CD06-B29A-C3E2-0E7A-1EAEB5131626}"/>
                </a:ext>
              </a:extLst>
            </p:cNvPr>
            <p:cNvSpPr/>
            <p:nvPr/>
          </p:nvSpPr>
          <p:spPr>
            <a:xfrm>
              <a:off x="0" y="0"/>
              <a:ext cx="2580798" cy="442197"/>
            </a:xfrm>
            <a:custGeom>
              <a:avLst/>
              <a:gdLst/>
              <a:ahLst/>
              <a:cxnLst/>
              <a:rect l="l" t="t" r="r" b="b"/>
              <a:pathLst>
                <a:path w="2580798" h="442197">
                  <a:moveTo>
                    <a:pt x="0" y="0"/>
                  </a:moveTo>
                  <a:lnTo>
                    <a:pt x="2580798" y="0"/>
                  </a:lnTo>
                  <a:lnTo>
                    <a:pt x="2580798" y="442197"/>
                  </a:lnTo>
                  <a:lnTo>
                    <a:pt x="0" y="4421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5" name="TextBox 5">
              <a:extLst>
                <a:ext uri="{FF2B5EF4-FFF2-40B4-BE49-F238E27FC236}">
                  <a16:creationId xmlns:a16="http://schemas.microsoft.com/office/drawing/2014/main" id="{1F3CB088-5268-8DEF-7247-759C88BD219D}"/>
                </a:ext>
              </a:extLst>
            </p:cNvPr>
            <p:cNvSpPr txBox="1"/>
            <p:nvPr/>
          </p:nvSpPr>
          <p:spPr>
            <a:xfrm>
              <a:off x="0" y="-38100"/>
              <a:ext cx="2580798" cy="480297"/>
            </a:xfrm>
            <a:prstGeom prst="rect">
              <a:avLst/>
            </a:prstGeom>
          </p:spPr>
          <p:txBody>
            <a:bodyPr lIns="33867" tIns="33867" rIns="33867" bIns="33867" rtlCol="0" anchor="ctr"/>
            <a:lstStyle/>
            <a:p>
              <a:pPr algn="ctr">
                <a:lnSpc>
                  <a:spcPts val="1773"/>
                </a:lnSpc>
              </a:pPr>
              <a:endParaRPr sz="1200"/>
            </a:p>
          </p:txBody>
        </p:sp>
      </p:grpSp>
      <p:sp>
        <p:nvSpPr>
          <p:cNvPr id="6" name="AutoShape 6">
            <a:extLst>
              <a:ext uri="{FF2B5EF4-FFF2-40B4-BE49-F238E27FC236}">
                <a16:creationId xmlns:a16="http://schemas.microsoft.com/office/drawing/2014/main" id="{E6748BFC-26F9-D474-AC93-F4C56ED7019B}"/>
              </a:ext>
            </a:extLst>
          </p:cNvPr>
          <p:cNvSpPr/>
          <p:nvPr/>
        </p:nvSpPr>
        <p:spPr>
          <a:xfrm flipV="1">
            <a:off x="1116498" y="909079"/>
            <a:ext cx="1422867" cy="0"/>
          </a:xfrm>
          <a:prstGeom prst="line">
            <a:avLst/>
          </a:prstGeom>
          <a:ln w="142875" cap="flat">
            <a:gradFill>
              <a:gsLst>
                <a:gs pos="0">
                  <a:srgbClr val="795AC6">
                    <a:alpha val="4500"/>
                  </a:srgbClr>
                </a:gs>
                <a:gs pos="100000">
                  <a:srgbClr val="5540FF">
                    <a:alpha val="100000"/>
                  </a:srgbClr>
                </a:gs>
              </a:gsLst>
              <a:lin ang="0"/>
            </a:gra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98B387A1-9060-BD15-FA55-66127971FD01}"/>
              </a:ext>
            </a:extLst>
          </p:cNvPr>
          <p:cNvSpPr txBox="1"/>
          <p:nvPr/>
        </p:nvSpPr>
        <p:spPr>
          <a:xfrm>
            <a:off x="364820" y="3175833"/>
            <a:ext cx="9042787" cy="1227131"/>
          </a:xfrm>
          <a:prstGeom prst="rect">
            <a:avLst/>
          </a:prstGeom>
        </p:spPr>
        <p:txBody>
          <a:bodyPr wrap="square" lIns="0" tIns="0" rIns="0" bIns="0" rtlCol="0" anchor="t">
            <a:spAutoFit/>
          </a:bodyPr>
          <a:lstStyle/>
          <a:p>
            <a:pPr>
              <a:lnSpc>
                <a:spcPct val="150000"/>
              </a:lnSpc>
              <a:spcBef>
                <a:spcPct val="0"/>
              </a:spcBef>
            </a:pPr>
            <a:r>
              <a:rPr lang="en-US" sz="2800" b="1" dirty="0">
                <a:solidFill>
                  <a:srgbClr val="FFFFFF"/>
                </a:solidFill>
                <a:latin typeface="Times New Roman Bold"/>
                <a:ea typeface="Times New Roman Bold"/>
                <a:cs typeface="Times New Roman Bold"/>
                <a:sym typeface="Times New Roman Bold"/>
              </a:rPr>
              <a:t>Using a Small Language Model to Templates Matching and Provide Recommendation</a:t>
            </a:r>
            <a:endParaRPr lang="en-US" sz="2800" b="1" dirty="0">
              <a:solidFill>
                <a:srgbClr val="EDDCC6"/>
              </a:solidFill>
              <a:latin typeface="Times New Roman Bold"/>
              <a:ea typeface="Times New Roman Bold"/>
              <a:cs typeface="Times New Roman Bold"/>
              <a:sym typeface="Times New Roman Bold"/>
            </a:endParaRPr>
          </a:p>
        </p:txBody>
      </p:sp>
      <p:sp>
        <p:nvSpPr>
          <p:cNvPr id="8" name="TextBox 8">
            <a:extLst>
              <a:ext uri="{FF2B5EF4-FFF2-40B4-BE49-F238E27FC236}">
                <a16:creationId xmlns:a16="http://schemas.microsoft.com/office/drawing/2014/main" id="{69D6DF0D-6D8D-D11D-712E-7DA72A6FA62A}"/>
              </a:ext>
            </a:extLst>
          </p:cNvPr>
          <p:cNvSpPr txBox="1"/>
          <p:nvPr/>
        </p:nvSpPr>
        <p:spPr>
          <a:xfrm>
            <a:off x="194666" y="4982727"/>
            <a:ext cx="3251919" cy="326051"/>
          </a:xfrm>
          <a:prstGeom prst="rect">
            <a:avLst/>
          </a:prstGeom>
        </p:spPr>
        <p:txBody>
          <a:bodyPr wrap="square" lIns="0" tIns="0" rIns="0" bIns="0" rtlCol="0" anchor="t">
            <a:spAutoFit/>
          </a:bodyPr>
          <a:lstStyle/>
          <a:p>
            <a:pPr>
              <a:lnSpc>
                <a:spcPts val="2745"/>
              </a:lnSpc>
              <a:spcBef>
                <a:spcPct val="0"/>
              </a:spcBef>
            </a:pPr>
            <a:r>
              <a:rPr lang="en-US" sz="1961" b="1" dirty="0">
                <a:solidFill>
                  <a:srgbClr val="3428BA"/>
                </a:solidFill>
                <a:latin typeface="Canva Sans Bold"/>
                <a:ea typeface="Canva Sans Bold"/>
                <a:cs typeface="Canva Sans Bold"/>
                <a:sym typeface="Canva Sans Bold"/>
              </a:rPr>
              <a:t>Information Technology</a:t>
            </a:r>
          </a:p>
        </p:txBody>
      </p:sp>
      <p:grpSp>
        <p:nvGrpSpPr>
          <p:cNvPr id="9" name="Group 9">
            <a:extLst>
              <a:ext uri="{FF2B5EF4-FFF2-40B4-BE49-F238E27FC236}">
                <a16:creationId xmlns:a16="http://schemas.microsoft.com/office/drawing/2014/main" id="{B008A90E-5D80-3097-3529-323F1E11C8FA}"/>
              </a:ext>
            </a:extLst>
          </p:cNvPr>
          <p:cNvGrpSpPr>
            <a:grpSpLocks noChangeAspect="1"/>
          </p:cNvGrpSpPr>
          <p:nvPr/>
        </p:nvGrpSpPr>
        <p:grpSpPr>
          <a:xfrm>
            <a:off x="0" y="6373302"/>
            <a:ext cx="2514600" cy="490308"/>
            <a:chOff x="0" y="0"/>
            <a:chExt cx="5029200" cy="980616"/>
          </a:xfrm>
        </p:grpSpPr>
        <p:sp>
          <p:nvSpPr>
            <p:cNvPr id="10" name="Freeform 10" descr="A picture containing photo, table, person, monitor  Description automatically generated">
              <a:extLst>
                <a:ext uri="{FF2B5EF4-FFF2-40B4-BE49-F238E27FC236}">
                  <a16:creationId xmlns:a16="http://schemas.microsoft.com/office/drawing/2014/main" id="{33BE6BC2-6317-4AE0-8CEE-EB84D776C002}"/>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4"/>
              <a:stretch>
                <a:fillRect t="-929488" r="-256844" b="-4"/>
              </a:stretch>
            </a:blipFill>
          </p:spPr>
          <p:txBody>
            <a:bodyPr/>
            <a:lstStyle/>
            <a:p>
              <a:endParaRPr lang="en-US"/>
            </a:p>
          </p:txBody>
        </p:sp>
      </p:grpSp>
      <p:sp>
        <p:nvSpPr>
          <p:cNvPr id="11" name="TextBox 11">
            <a:extLst>
              <a:ext uri="{FF2B5EF4-FFF2-40B4-BE49-F238E27FC236}">
                <a16:creationId xmlns:a16="http://schemas.microsoft.com/office/drawing/2014/main" id="{57533E5B-F6C5-D6E4-6F0C-96BE0EA57956}"/>
              </a:ext>
            </a:extLst>
          </p:cNvPr>
          <p:cNvSpPr txBox="1"/>
          <p:nvPr/>
        </p:nvSpPr>
        <p:spPr>
          <a:xfrm>
            <a:off x="10347960" y="6561067"/>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12" name="Group 12">
            <a:extLst>
              <a:ext uri="{FF2B5EF4-FFF2-40B4-BE49-F238E27FC236}">
                <a16:creationId xmlns:a16="http://schemas.microsoft.com/office/drawing/2014/main" id="{4459FAA5-E616-3828-5BD1-7E5765021E4F}"/>
              </a:ext>
            </a:extLst>
          </p:cNvPr>
          <p:cNvGrpSpPr/>
          <p:nvPr/>
        </p:nvGrpSpPr>
        <p:grpSpPr>
          <a:xfrm>
            <a:off x="0" y="6676907"/>
            <a:ext cx="12192000" cy="181095"/>
            <a:chOff x="0" y="0"/>
            <a:chExt cx="24384000" cy="362190"/>
          </a:xfrm>
        </p:grpSpPr>
        <p:sp>
          <p:nvSpPr>
            <p:cNvPr id="13" name="Freeform 13">
              <a:extLst>
                <a:ext uri="{FF2B5EF4-FFF2-40B4-BE49-F238E27FC236}">
                  <a16:creationId xmlns:a16="http://schemas.microsoft.com/office/drawing/2014/main" id="{C66A0DAA-9C89-E88E-1501-579704F16094}"/>
                </a:ext>
              </a:extLst>
            </p:cNvPr>
            <p:cNvSpPr/>
            <p:nvPr/>
          </p:nvSpPr>
          <p:spPr>
            <a:xfrm>
              <a:off x="0" y="0"/>
              <a:ext cx="24384000" cy="362204"/>
            </a:xfrm>
            <a:custGeom>
              <a:avLst/>
              <a:gdLst/>
              <a:ahLst/>
              <a:cxnLst/>
              <a:rect l="l" t="t" r="r" b="b"/>
              <a:pathLst>
                <a:path w="24384000" h="362204">
                  <a:moveTo>
                    <a:pt x="0" y="362204"/>
                  </a:moveTo>
                  <a:lnTo>
                    <a:pt x="9606534" y="0"/>
                  </a:lnTo>
                  <a:lnTo>
                    <a:pt x="24384000" y="362204"/>
                  </a:lnTo>
                  <a:close/>
                </a:path>
              </a:pathLst>
            </a:custGeom>
            <a:solidFill>
              <a:srgbClr val="FFFFFF">
                <a:alpha val="3922"/>
              </a:srgbClr>
            </a:solidFill>
          </p:spPr>
          <p:txBody>
            <a:bodyPr/>
            <a:lstStyle/>
            <a:p>
              <a:endParaRPr lang="en-US"/>
            </a:p>
          </p:txBody>
        </p:sp>
      </p:grpSp>
      <p:grpSp>
        <p:nvGrpSpPr>
          <p:cNvPr id="14" name="Group 14">
            <a:extLst>
              <a:ext uri="{FF2B5EF4-FFF2-40B4-BE49-F238E27FC236}">
                <a16:creationId xmlns:a16="http://schemas.microsoft.com/office/drawing/2014/main" id="{201A4618-C9AB-3163-2B8E-9D5DA87232C8}"/>
              </a:ext>
            </a:extLst>
          </p:cNvPr>
          <p:cNvGrpSpPr/>
          <p:nvPr/>
        </p:nvGrpSpPr>
        <p:grpSpPr>
          <a:xfrm>
            <a:off x="9976176" y="23177"/>
            <a:ext cx="2215824" cy="3036816"/>
            <a:chOff x="0" y="0"/>
            <a:chExt cx="4013200" cy="4622800"/>
          </a:xfrm>
        </p:grpSpPr>
        <p:sp>
          <p:nvSpPr>
            <p:cNvPr id="15" name="Freeform 15">
              <a:extLst>
                <a:ext uri="{FF2B5EF4-FFF2-40B4-BE49-F238E27FC236}">
                  <a16:creationId xmlns:a16="http://schemas.microsoft.com/office/drawing/2014/main" id="{E04D735C-745E-D321-8382-9A66A6A7153F}"/>
                </a:ext>
              </a:extLst>
            </p:cNvPr>
            <p:cNvSpPr/>
            <p:nvPr/>
          </p:nvSpPr>
          <p:spPr>
            <a:xfrm>
              <a:off x="0" y="0"/>
              <a:ext cx="4013200" cy="4622800"/>
            </a:xfrm>
            <a:custGeom>
              <a:avLst/>
              <a:gdLst/>
              <a:ahLst/>
              <a:cxnLst/>
              <a:rect l="l" t="t" r="r" b="b"/>
              <a:pathLst>
                <a:path w="4013200" h="4622800">
                  <a:moveTo>
                    <a:pt x="3987800" y="0"/>
                  </a:moveTo>
                  <a:lnTo>
                    <a:pt x="25400" y="0"/>
                  </a:lnTo>
                  <a:lnTo>
                    <a:pt x="15621" y="2032"/>
                  </a:lnTo>
                  <a:lnTo>
                    <a:pt x="7493" y="7366"/>
                  </a:lnTo>
                  <a:lnTo>
                    <a:pt x="2032" y="15494"/>
                  </a:lnTo>
                  <a:lnTo>
                    <a:pt x="0" y="25400"/>
                  </a:lnTo>
                  <a:lnTo>
                    <a:pt x="0" y="4597400"/>
                  </a:lnTo>
                  <a:lnTo>
                    <a:pt x="2032" y="4607179"/>
                  </a:lnTo>
                  <a:lnTo>
                    <a:pt x="7493" y="4615307"/>
                  </a:lnTo>
                  <a:lnTo>
                    <a:pt x="15621" y="4620768"/>
                  </a:lnTo>
                  <a:lnTo>
                    <a:pt x="25400" y="4622800"/>
                  </a:lnTo>
                  <a:lnTo>
                    <a:pt x="3987800" y="4622800"/>
                  </a:lnTo>
                  <a:lnTo>
                    <a:pt x="3997579" y="4620768"/>
                  </a:lnTo>
                  <a:lnTo>
                    <a:pt x="4005707" y="4615307"/>
                  </a:lnTo>
                  <a:lnTo>
                    <a:pt x="4011168" y="4607179"/>
                  </a:lnTo>
                  <a:lnTo>
                    <a:pt x="4013200" y="4597400"/>
                  </a:lnTo>
                  <a:lnTo>
                    <a:pt x="25400" y="4597400"/>
                  </a:lnTo>
                  <a:lnTo>
                    <a:pt x="25400" y="4572000"/>
                  </a:lnTo>
                  <a:lnTo>
                    <a:pt x="50800" y="4572000"/>
                  </a:lnTo>
                  <a:lnTo>
                    <a:pt x="50800" y="50800"/>
                  </a:lnTo>
                  <a:lnTo>
                    <a:pt x="25400" y="50800"/>
                  </a:lnTo>
                  <a:lnTo>
                    <a:pt x="25400" y="25400"/>
                  </a:lnTo>
                  <a:lnTo>
                    <a:pt x="4013200" y="25400"/>
                  </a:lnTo>
                  <a:lnTo>
                    <a:pt x="4011168" y="15494"/>
                  </a:lnTo>
                  <a:lnTo>
                    <a:pt x="4005707" y="7366"/>
                  </a:lnTo>
                  <a:lnTo>
                    <a:pt x="3997579" y="1905"/>
                  </a:lnTo>
                  <a:lnTo>
                    <a:pt x="3987800" y="0"/>
                  </a:lnTo>
                  <a:close/>
                </a:path>
              </a:pathLst>
            </a:custGeom>
            <a:solidFill>
              <a:srgbClr val="000000"/>
            </a:solidFill>
            <a:ln w="12700">
              <a:solidFill>
                <a:srgbClr val="000000"/>
              </a:solidFill>
            </a:ln>
          </p:spPr>
          <p:txBody>
            <a:bodyPr/>
            <a:lstStyle/>
            <a:p>
              <a:endParaRPr lang="en-US"/>
            </a:p>
          </p:txBody>
        </p:sp>
        <p:sp>
          <p:nvSpPr>
            <p:cNvPr id="16" name="Freeform 16">
              <a:extLst>
                <a:ext uri="{FF2B5EF4-FFF2-40B4-BE49-F238E27FC236}">
                  <a16:creationId xmlns:a16="http://schemas.microsoft.com/office/drawing/2014/main" id="{ED34CC15-BB7C-BE75-E78C-53258804BD4C}"/>
                </a:ext>
              </a:extLst>
            </p:cNvPr>
            <p:cNvSpPr/>
            <p:nvPr/>
          </p:nvSpPr>
          <p:spPr>
            <a:xfrm>
              <a:off x="50800" y="4572000"/>
              <a:ext cx="3911600" cy="25400"/>
            </a:xfrm>
            <a:custGeom>
              <a:avLst/>
              <a:gdLst/>
              <a:ahLst/>
              <a:cxnLst/>
              <a:rect l="l" t="t" r="r" b="b"/>
              <a:pathLst>
                <a:path w="3911600" h="25400">
                  <a:moveTo>
                    <a:pt x="3911600" y="0"/>
                  </a:moveTo>
                  <a:lnTo>
                    <a:pt x="0" y="0"/>
                  </a:lnTo>
                  <a:lnTo>
                    <a:pt x="0" y="25400"/>
                  </a:lnTo>
                  <a:lnTo>
                    <a:pt x="3911600" y="25400"/>
                  </a:lnTo>
                  <a:lnTo>
                    <a:pt x="3911600" y="0"/>
                  </a:lnTo>
                  <a:close/>
                </a:path>
              </a:pathLst>
            </a:custGeom>
            <a:solidFill>
              <a:srgbClr val="000000"/>
            </a:solidFill>
            <a:ln w="12700">
              <a:solidFill>
                <a:srgbClr val="000000"/>
              </a:solidFill>
            </a:ln>
          </p:spPr>
          <p:txBody>
            <a:bodyPr/>
            <a:lstStyle/>
            <a:p>
              <a:endParaRPr lang="en-US"/>
            </a:p>
          </p:txBody>
        </p:sp>
        <p:sp>
          <p:nvSpPr>
            <p:cNvPr id="17" name="Freeform 17">
              <a:extLst>
                <a:ext uri="{FF2B5EF4-FFF2-40B4-BE49-F238E27FC236}">
                  <a16:creationId xmlns:a16="http://schemas.microsoft.com/office/drawing/2014/main" id="{1FF53CF9-1D5E-1CEB-5097-7FFB4D5EF3D0}"/>
                </a:ext>
              </a:extLst>
            </p:cNvPr>
            <p:cNvSpPr/>
            <p:nvPr/>
          </p:nvSpPr>
          <p:spPr>
            <a:xfrm>
              <a:off x="3962400" y="25400"/>
              <a:ext cx="50800" cy="4572000"/>
            </a:xfrm>
            <a:custGeom>
              <a:avLst/>
              <a:gdLst/>
              <a:ahLst/>
              <a:cxnLst/>
              <a:rect l="l" t="t" r="r" b="b"/>
              <a:pathLst>
                <a:path w="50800" h="4572000">
                  <a:moveTo>
                    <a:pt x="50800" y="0"/>
                  </a:moveTo>
                  <a:lnTo>
                    <a:pt x="25400" y="0"/>
                  </a:lnTo>
                  <a:lnTo>
                    <a:pt x="25400" y="25400"/>
                  </a:lnTo>
                  <a:lnTo>
                    <a:pt x="0" y="25400"/>
                  </a:lnTo>
                  <a:lnTo>
                    <a:pt x="0" y="4546600"/>
                  </a:lnTo>
                  <a:lnTo>
                    <a:pt x="25400" y="4546600"/>
                  </a:lnTo>
                  <a:lnTo>
                    <a:pt x="25400" y="4572000"/>
                  </a:lnTo>
                  <a:lnTo>
                    <a:pt x="50800" y="4572000"/>
                  </a:lnTo>
                  <a:lnTo>
                    <a:pt x="50800" y="0"/>
                  </a:lnTo>
                  <a:close/>
                </a:path>
              </a:pathLst>
            </a:custGeom>
            <a:solidFill>
              <a:srgbClr val="000000"/>
            </a:solidFill>
            <a:ln w="12700">
              <a:solidFill>
                <a:srgbClr val="000000"/>
              </a:solidFill>
            </a:ln>
          </p:spPr>
          <p:txBody>
            <a:bodyPr/>
            <a:lstStyle/>
            <a:p>
              <a:endParaRPr lang="en-US"/>
            </a:p>
          </p:txBody>
        </p:sp>
        <p:sp>
          <p:nvSpPr>
            <p:cNvPr id="18" name="Freeform 18">
              <a:extLst>
                <a:ext uri="{FF2B5EF4-FFF2-40B4-BE49-F238E27FC236}">
                  <a16:creationId xmlns:a16="http://schemas.microsoft.com/office/drawing/2014/main" id="{733D9353-4C4B-476E-EDFB-353DC404D76C}"/>
                </a:ext>
              </a:extLst>
            </p:cNvPr>
            <p:cNvSpPr/>
            <p:nvPr/>
          </p:nvSpPr>
          <p:spPr>
            <a:xfrm>
              <a:off x="50800" y="25400"/>
              <a:ext cx="3911600" cy="25400"/>
            </a:xfrm>
            <a:custGeom>
              <a:avLst/>
              <a:gdLst/>
              <a:ahLst/>
              <a:cxnLst/>
              <a:rect l="l" t="t" r="r" b="b"/>
              <a:pathLst>
                <a:path w="3911600" h="25400">
                  <a:moveTo>
                    <a:pt x="3911600" y="0"/>
                  </a:moveTo>
                  <a:lnTo>
                    <a:pt x="0" y="0"/>
                  </a:lnTo>
                  <a:lnTo>
                    <a:pt x="0" y="25400"/>
                  </a:lnTo>
                  <a:lnTo>
                    <a:pt x="3911600" y="25400"/>
                  </a:lnTo>
                  <a:lnTo>
                    <a:pt x="3911600" y="0"/>
                  </a:lnTo>
                  <a:close/>
                </a:path>
              </a:pathLst>
            </a:custGeom>
            <a:solidFill>
              <a:srgbClr val="000000"/>
            </a:solidFill>
            <a:ln w="12700">
              <a:solidFill>
                <a:srgbClr val="000000"/>
              </a:solidFill>
            </a:ln>
          </p:spPr>
          <p:txBody>
            <a:bodyPr/>
            <a:lstStyle/>
            <a:p>
              <a:endParaRPr lang="en-US"/>
            </a:p>
          </p:txBody>
        </p:sp>
      </p:grpSp>
      <p:sp>
        <p:nvSpPr>
          <p:cNvPr id="20" name="TextBox 20">
            <a:extLst>
              <a:ext uri="{FF2B5EF4-FFF2-40B4-BE49-F238E27FC236}">
                <a16:creationId xmlns:a16="http://schemas.microsoft.com/office/drawing/2014/main" id="{7A859801-9818-E756-0B29-19720A263839}"/>
              </a:ext>
            </a:extLst>
          </p:cNvPr>
          <p:cNvSpPr txBox="1"/>
          <p:nvPr/>
        </p:nvSpPr>
        <p:spPr>
          <a:xfrm>
            <a:off x="11886856" y="6583304"/>
            <a:ext cx="944880" cy="538609"/>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5</a:t>
            </a:r>
          </a:p>
          <a:p>
            <a:pPr>
              <a:lnSpc>
                <a:spcPts val="1440"/>
              </a:lnSpc>
            </a:pPr>
            <a:endParaRPr lang="en-US" sz="1200" b="1" dirty="0">
              <a:solidFill>
                <a:srgbClr val="000000"/>
              </a:solidFill>
              <a:latin typeface="Cambria Bold"/>
              <a:ea typeface="Cambria Bold"/>
              <a:cs typeface="Cambria Bold"/>
              <a:sym typeface="Cambria Bold"/>
            </a:endParaRP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21" name="Group 21">
            <a:extLst>
              <a:ext uri="{FF2B5EF4-FFF2-40B4-BE49-F238E27FC236}">
                <a16:creationId xmlns:a16="http://schemas.microsoft.com/office/drawing/2014/main" id="{A7B64634-D3A6-43A3-F0C1-71835E7B4395}"/>
              </a:ext>
            </a:extLst>
          </p:cNvPr>
          <p:cNvGrpSpPr/>
          <p:nvPr/>
        </p:nvGrpSpPr>
        <p:grpSpPr>
          <a:xfrm>
            <a:off x="3035798" y="5969948"/>
            <a:ext cx="6816365" cy="1320167"/>
            <a:chOff x="0" y="0"/>
            <a:chExt cx="13632730" cy="2640335"/>
          </a:xfrm>
        </p:grpSpPr>
        <p:sp>
          <p:nvSpPr>
            <p:cNvPr id="22" name="Freeform 22">
              <a:extLst>
                <a:ext uri="{FF2B5EF4-FFF2-40B4-BE49-F238E27FC236}">
                  <a16:creationId xmlns:a16="http://schemas.microsoft.com/office/drawing/2014/main" id="{1C9D5086-EFE3-CC6E-ECDD-C980D68AE2AC}"/>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23" name="TextBox 23">
              <a:extLst>
                <a:ext uri="{FF2B5EF4-FFF2-40B4-BE49-F238E27FC236}">
                  <a16:creationId xmlns:a16="http://schemas.microsoft.com/office/drawing/2014/main" id="{F90CC768-C6CA-BA6F-E540-8411E8AE8F83}"/>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latin typeface="Times New Roman"/>
                  <a:ea typeface="Times New Roman"/>
                  <a:cs typeface="Times New Roman"/>
                  <a:sym typeface="Times New Roman"/>
                </a:rPr>
                <a:t>IT22030412  |     </a:t>
              </a:r>
              <a:r>
                <a:rPr lang="en-US" dirty="0" err="1">
                  <a:latin typeface="Times New Roman"/>
                  <a:ea typeface="Times New Roman"/>
                  <a:cs typeface="Times New Roman"/>
                  <a:sym typeface="Times New Roman"/>
                </a:rPr>
                <a:t>A.Thuvaraga</a:t>
              </a:r>
              <a:r>
                <a:rPr lang="en-US" dirty="0">
                  <a:latin typeface="Times New Roman"/>
                  <a:ea typeface="Times New Roman"/>
                  <a:cs typeface="Times New Roman"/>
                  <a:sym typeface="Times New Roman"/>
                </a:rPr>
                <a:t> </a:t>
              </a:r>
              <a:r>
                <a:rPr lang="en-US" dirty="0">
                  <a:solidFill>
                    <a:srgbClr val="000000"/>
                  </a:solidFill>
                  <a:latin typeface="Cambria"/>
                  <a:ea typeface="Cambria"/>
                  <a:cs typeface="Cambria"/>
                  <a:sym typeface="Cambria"/>
                </a:rPr>
                <a:t>|    25-26J-240</a:t>
              </a:r>
            </a:p>
          </p:txBody>
        </p:sp>
      </p:grpSp>
      <p:grpSp>
        <p:nvGrpSpPr>
          <p:cNvPr id="19" name="Group 10">
            <a:extLst>
              <a:ext uri="{FF2B5EF4-FFF2-40B4-BE49-F238E27FC236}">
                <a16:creationId xmlns:a16="http://schemas.microsoft.com/office/drawing/2014/main" id="{48E5702C-F734-272B-0934-1AE487DC653F}"/>
              </a:ext>
            </a:extLst>
          </p:cNvPr>
          <p:cNvGrpSpPr/>
          <p:nvPr/>
        </p:nvGrpSpPr>
        <p:grpSpPr>
          <a:xfrm>
            <a:off x="10007614" y="29961"/>
            <a:ext cx="2112800" cy="3013346"/>
            <a:chOff x="85549" y="0"/>
            <a:chExt cx="487262" cy="975740"/>
          </a:xfrm>
        </p:grpSpPr>
        <p:sp>
          <p:nvSpPr>
            <p:cNvPr id="25" name="Freeform 11">
              <a:extLst>
                <a:ext uri="{FF2B5EF4-FFF2-40B4-BE49-F238E27FC236}">
                  <a16:creationId xmlns:a16="http://schemas.microsoft.com/office/drawing/2014/main" id="{F619D690-36BE-ED15-8B4A-7665279A6E43}"/>
                </a:ext>
              </a:extLst>
            </p:cNvPr>
            <p:cNvSpPr/>
            <p:nvPr/>
          </p:nvSpPr>
          <p:spPr>
            <a:xfrm>
              <a:off x="85549" y="0"/>
              <a:ext cx="487262" cy="975740"/>
            </a:xfrm>
            <a:custGeom>
              <a:avLst/>
              <a:gdLst/>
              <a:ahLst/>
              <a:cxnLst/>
              <a:rect l="l" t="t" r="r" b="b"/>
              <a:pathLst>
                <a:path w="572811" h="975740">
                  <a:moveTo>
                    <a:pt x="0" y="0"/>
                  </a:moveTo>
                  <a:lnTo>
                    <a:pt x="572811" y="0"/>
                  </a:lnTo>
                  <a:lnTo>
                    <a:pt x="572811" y="975740"/>
                  </a:lnTo>
                  <a:lnTo>
                    <a:pt x="0" y="975740"/>
                  </a:lnTo>
                  <a:close/>
                </a:path>
              </a:pathLst>
            </a:custGeom>
            <a:blipFill>
              <a:blip r:embed="rId5"/>
              <a:stretch>
                <a:fillRect l="-17393" r="-17393" b="-40670"/>
              </a:stretch>
            </a:blipFill>
          </p:spPr>
          <p:txBody>
            <a:bodyPr/>
            <a:lstStyle/>
            <a:p>
              <a:endParaRPr lang="en-US"/>
            </a:p>
          </p:txBody>
        </p:sp>
      </p:grpSp>
    </p:spTree>
    <p:extLst>
      <p:ext uri="{BB962C8B-B14F-4D97-AF65-F5344CB8AC3E}">
        <p14:creationId xmlns:p14="http://schemas.microsoft.com/office/powerpoint/2010/main" val="160619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DABC2-BB7B-570D-10CA-C97FD2351707}"/>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88E51A17-B8B9-D88A-0976-63B7284D4700}"/>
              </a:ext>
            </a:extLst>
          </p:cNvPr>
          <p:cNvGrpSpPr>
            <a:grpSpLocks noChangeAspect="1"/>
          </p:cNvGrpSpPr>
          <p:nvPr/>
        </p:nvGrpSpPr>
        <p:grpSpPr>
          <a:xfrm>
            <a:off x="0" y="6373302"/>
            <a:ext cx="2514600" cy="490308"/>
            <a:chOff x="0" y="0"/>
            <a:chExt cx="5029200" cy="980616"/>
          </a:xfrm>
        </p:grpSpPr>
        <p:sp>
          <p:nvSpPr>
            <p:cNvPr id="7" name="Freeform 7" descr="A picture containing photo, table, person, monitor  Description automatically generated">
              <a:extLst>
                <a:ext uri="{FF2B5EF4-FFF2-40B4-BE49-F238E27FC236}">
                  <a16:creationId xmlns:a16="http://schemas.microsoft.com/office/drawing/2014/main" id="{3CD726F8-ACC9-8FAE-F275-FE6250B7662D}"/>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8" name="Group 8">
            <a:extLst>
              <a:ext uri="{FF2B5EF4-FFF2-40B4-BE49-F238E27FC236}">
                <a16:creationId xmlns:a16="http://schemas.microsoft.com/office/drawing/2014/main" id="{F24D1EDB-5A3F-85C8-8BEB-672926C9518C}"/>
              </a:ext>
            </a:extLst>
          </p:cNvPr>
          <p:cNvGrpSpPr/>
          <p:nvPr/>
        </p:nvGrpSpPr>
        <p:grpSpPr>
          <a:xfrm>
            <a:off x="3035798" y="5958373"/>
            <a:ext cx="6816365" cy="1320167"/>
            <a:chOff x="0" y="0"/>
            <a:chExt cx="13632730" cy="2640335"/>
          </a:xfrm>
        </p:grpSpPr>
        <p:sp>
          <p:nvSpPr>
            <p:cNvPr id="9" name="Freeform 9">
              <a:extLst>
                <a:ext uri="{FF2B5EF4-FFF2-40B4-BE49-F238E27FC236}">
                  <a16:creationId xmlns:a16="http://schemas.microsoft.com/office/drawing/2014/main" id="{16FF617C-60EB-15B9-BEE6-33B699E18AAE}"/>
                </a:ext>
              </a:extLst>
            </p:cNvPr>
            <p:cNvSpPr/>
            <p:nvPr/>
          </p:nvSpPr>
          <p:spPr>
            <a:xfrm>
              <a:off x="0" y="0"/>
              <a:ext cx="13632731" cy="2640335"/>
            </a:xfrm>
            <a:custGeom>
              <a:avLst/>
              <a:gdLst/>
              <a:ahLst/>
              <a:cxnLst/>
              <a:rect l="l" t="t" r="r" b="b"/>
              <a:pathLst>
                <a:path w="13632731" h="2640335">
                  <a:moveTo>
                    <a:pt x="0" y="0"/>
                  </a:moveTo>
                  <a:lnTo>
                    <a:pt x="13632731" y="0"/>
                  </a:lnTo>
                  <a:lnTo>
                    <a:pt x="13632731" y="2640335"/>
                  </a:lnTo>
                  <a:lnTo>
                    <a:pt x="0" y="2640335"/>
                  </a:lnTo>
                  <a:close/>
                </a:path>
              </a:pathLst>
            </a:custGeom>
            <a:solidFill>
              <a:srgbClr val="000000">
                <a:alpha val="0"/>
              </a:srgbClr>
            </a:solidFill>
          </p:spPr>
          <p:txBody>
            <a:bodyPr/>
            <a:lstStyle/>
            <a:p>
              <a:endParaRPr lang="en-US"/>
            </a:p>
          </p:txBody>
        </p:sp>
        <p:sp>
          <p:nvSpPr>
            <p:cNvPr id="10" name="TextBox 10">
              <a:extLst>
                <a:ext uri="{FF2B5EF4-FFF2-40B4-BE49-F238E27FC236}">
                  <a16:creationId xmlns:a16="http://schemas.microsoft.com/office/drawing/2014/main" id="{A9EAC981-15ED-FAED-9488-41E6B72BC370}"/>
                </a:ext>
              </a:extLst>
            </p:cNvPr>
            <p:cNvSpPr txBox="1"/>
            <p:nvPr/>
          </p:nvSpPr>
          <p:spPr>
            <a:xfrm>
              <a:off x="0" y="-19050"/>
              <a:ext cx="13632730" cy="2659385"/>
            </a:xfrm>
            <a:prstGeom prst="rect">
              <a:avLst/>
            </a:prstGeom>
          </p:spPr>
          <p:txBody>
            <a:bodyPr lIns="0" tIns="0" rIns="0" bIns="0" rtlCol="0" anchor="ctr"/>
            <a:lstStyle/>
            <a:p>
              <a:pPr>
                <a:lnSpc>
                  <a:spcPts val="2160"/>
                </a:lnSpc>
              </a:pPr>
              <a:r>
                <a:rPr lang="en-US" dirty="0">
                  <a:latin typeface="Times New Roman"/>
                  <a:ea typeface="Times New Roman"/>
                  <a:cs typeface="Times New Roman"/>
                  <a:sym typeface="Times New Roman"/>
                </a:rPr>
                <a:t>IT22030412  |     </a:t>
              </a:r>
              <a:r>
                <a:rPr lang="en-US" dirty="0" err="1">
                  <a:latin typeface="Times New Roman"/>
                  <a:ea typeface="Times New Roman"/>
                  <a:cs typeface="Times New Roman"/>
                  <a:sym typeface="Times New Roman"/>
                </a:rPr>
                <a:t>A.Thuvaraga</a:t>
              </a:r>
              <a:r>
                <a:rPr lang="en-US" dirty="0">
                  <a:latin typeface="Times New Roman"/>
                  <a:ea typeface="Times New Roman"/>
                  <a:cs typeface="Times New Roman"/>
                  <a:sym typeface="Times New Roman"/>
                </a:rPr>
                <a:t> </a:t>
              </a:r>
              <a:r>
                <a:rPr lang="en-US" dirty="0">
                  <a:solidFill>
                    <a:srgbClr val="000000"/>
                  </a:solidFill>
                  <a:latin typeface="Cambria"/>
                  <a:ea typeface="Cambria"/>
                  <a:cs typeface="Cambria"/>
                  <a:sym typeface="Cambria"/>
                </a:rPr>
                <a:t>|    25-26J-240</a:t>
              </a:r>
            </a:p>
          </p:txBody>
        </p:sp>
      </p:grpSp>
      <p:sp>
        <p:nvSpPr>
          <p:cNvPr id="11" name="TextBox 11">
            <a:extLst>
              <a:ext uri="{FF2B5EF4-FFF2-40B4-BE49-F238E27FC236}">
                <a16:creationId xmlns:a16="http://schemas.microsoft.com/office/drawing/2014/main" id="{3A508974-DD75-53A6-B19A-198C5CCF1860}"/>
              </a:ext>
            </a:extLst>
          </p:cNvPr>
          <p:cNvSpPr txBox="1"/>
          <p:nvPr/>
        </p:nvSpPr>
        <p:spPr>
          <a:xfrm>
            <a:off x="235261" y="309851"/>
            <a:ext cx="9233859" cy="326051"/>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sym typeface="Canva Sans Bold"/>
              </a:rPr>
              <a:t>Law</a:t>
            </a:r>
            <a:r>
              <a:rPr lang="en-US" dirty="0">
                <a:sym typeface="Canva Sans Bold"/>
              </a:rPr>
              <a:t> </a:t>
            </a:r>
            <a:r>
              <a:rPr lang="en-US" sz="2000" b="1" dirty="0">
                <a:solidFill>
                  <a:srgbClr val="3428BA"/>
                </a:solidFill>
                <a:latin typeface="Canva Sans Bold"/>
                <a:sym typeface="Canva Sans Bold"/>
              </a:rPr>
              <a:t>Recommendation system for user specially focus on </a:t>
            </a:r>
            <a:r>
              <a:rPr lang="en-US" sz="2000" b="1" dirty="0" err="1">
                <a:solidFill>
                  <a:srgbClr val="3428BA"/>
                </a:solidFill>
                <a:latin typeface="Canva Sans Bold"/>
                <a:sym typeface="Canva Sans Bold"/>
              </a:rPr>
              <a:t>labour</a:t>
            </a:r>
            <a:r>
              <a:rPr lang="en-US" sz="2000" b="1" dirty="0">
                <a:solidFill>
                  <a:srgbClr val="3428BA"/>
                </a:solidFill>
                <a:latin typeface="Canva Sans Bold"/>
                <a:sym typeface="Canva Sans Bold"/>
              </a:rPr>
              <a:t> and employment law</a:t>
            </a:r>
          </a:p>
        </p:txBody>
      </p:sp>
      <p:grpSp>
        <p:nvGrpSpPr>
          <p:cNvPr id="12" name="Group 12">
            <a:extLst>
              <a:ext uri="{FF2B5EF4-FFF2-40B4-BE49-F238E27FC236}">
                <a16:creationId xmlns:a16="http://schemas.microsoft.com/office/drawing/2014/main" id="{44ED8762-EFD2-4E2B-B884-5553C947CFED}"/>
              </a:ext>
            </a:extLst>
          </p:cNvPr>
          <p:cNvGrpSpPr/>
          <p:nvPr/>
        </p:nvGrpSpPr>
        <p:grpSpPr>
          <a:xfrm>
            <a:off x="338241" y="3791024"/>
            <a:ext cx="4820751" cy="2598483"/>
            <a:chOff x="0" y="0"/>
            <a:chExt cx="1723560" cy="929034"/>
          </a:xfrm>
        </p:grpSpPr>
        <p:sp>
          <p:nvSpPr>
            <p:cNvPr id="13" name="Freeform 13">
              <a:extLst>
                <a:ext uri="{FF2B5EF4-FFF2-40B4-BE49-F238E27FC236}">
                  <a16:creationId xmlns:a16="http://schemas.microsoft.com/office/drawing/2014/main" id="{3BE8EAB4-A35F-EEBA-52FA-28BE085D6ED8}"/>
                </a:ext>
              </a:extLst>
            </p:cNvPr>
            <p:cNvSpPr/>
            <p:nvPr/>
          </p:nvSpPr>
          <p:spPr>
            <a:xfrm>
              <a:off x="0" y="0"/>
              <a:ext cx="1723560" cy="929034"/>
            </a:xfrm>
            <a:custGeom>
              <a:avLst/>
              <a:gdLst/>
              <a:ahLst/>
              <a:cxnLst/>
              <a:rect l="l" t="t" r="r" b="b"/>
              <a:pathLst>
                <a:path w="1723560" h="929034">
                  <a:moveTo>
                    <a:pt x="0" y="0"/>
                  </a:moveTo>
                  <a:lnTo>
                    <a:pt x="1723560" y="0"/>
                  </a:lnTo>
                  <a:lnTo>
                    <a:pt x="1723560" y="929034"/>
                  </a:lnTo>
                  <a:lnTo>
                    <a:pt x="0" y="929034"/>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4" name="TextBox 14">
              <a:extLst>
                <a:ext uri="{FF2B5EF4-FFF2-40B4-BE49-F238E27FC236}">
                  <a16:creationId xmlns:a16="http://schemas.microsoft.com/office/drawing/2014/main" id="{0BADC370-464A-391B-BC6D-B77D4C90E00C}"/>
                </a:ext>
              </a:extLst>
            </p:cNvPr>
            <p:cNvSpPr txBox="1"/>
            <p:nvPr/>
          </p:nvSpPr>
          <p:spPr>
            <a:xfrm>
              <a:off x="0" y="-38100"/>
              <a:ext cx="1723560" cy="967134"/>
            </a:xfrm>
            <a:prstGeom prst="rect">
              <a:avLst/>
            </a:prstGeom>
          </p:spPr>
          <p:txBody>
            <a:bodyPr lIns="33867" tIns="33867" rIns="33867" bIns="33867" rtlCol="0" anchor="ctr"/>
            <a:lstStyle/>
            <a:p>
              <a:pPr algn="ctr">
                <a:lnSpc>
                  <a:spcPts val="1773"/>
                </a:lnSpc>
              </a:pPr>
              <a:endParaRPr sz="1200"/>
            </a:p>
          </p:txBody>
        </p:sp>
      </p:grpSp>
      <p:grpSp>
        <p:nvGrpSpPr>
          <p:cNvPr id="24" name="Group 24">
            <a:extLst>
              <a:ext uri="{FF2B5EF4-FFF2-40B4-BE49-F238E27FC236}">
                <a16:creationId xmlns:a16="http://schemas.microsoft.com/office/drawing/2014/main" id="{2003CDC4-4A6C-E6D8-2412-18CC1B3B5633}"/>
              </a:ext>
            </a:extLst>
          </p:cNvPr>
          <p:cNvGrpSpPr/>
          <p:nvPr/>
        </p:nvGrpSpPr>
        <p:grpSpPr>
          <a:xfrm>
            <a:off x="450714" y="3765050"/>
            <a:ext cx="4543850" cy="2586454"/>
            <a:chOff x="-58788" y="-38100"/>
            <a:chExt cx="1624560" cy="924733"/>
          </a:xfrm>
        </p:grpSpPr>
        <p:sp>
          <p:nvSpPr>
            <p:cNvPr id="25" name="Freeform 25">
              <a:extLst>
                <a:ext uri="{FF2B5EF4-FFF2-40B4-BE49-F238E27FC236}">
                  <a16:creationId xmlns:a16="http://schemas.microsoft.com/office/drawing/2014/main" id="{045E1B6B-2FFE-32DC-934B-916611917DBE}"/>
                </a:ext>
              </a:extLst>
            </p:cNvPr>
            <p:cNvSpPr/>
            <p:nvPr/>
          </p:nvSpPr>
          <p:spPr>
            <a:xfrm>
              <a:off x="-58788" y="99257"/>
              <a:ext cx="1565772" cy="787376"/>
            </a:xfrm>
            <a:custGeom>
              <a:avLst/>
              <a:gdLst/>
              <a:ahLst/>
              <a:cxnLst/>
              <a:rect l="l" t="t" r="r" b="b"/>
              <a:pathLst>
                <a:path w="1565772" h="787376">
                  <a:moveTo>
                    <a:pt x="0" y="0"/>
                  </a:moveTo>
                  <a:lnTo>
                    <a:pt x="1565772" y="0"/>
                  </a:lnTo>
                  <a:lnTo>
                    <a:pt x="1565772" y="787376"/>
                  </a:lnTo>
                  <a:lnTo>
                    <a:pt x="0" y="787376"/>
                  </a:lnTo>
                  <a:close/>
                </a:path>
              </a:pathLst>
            </a:custGeom>
            <a:solidFill>
              <a:srgbClr val="FFFFFF"/>
            </a:solidFill>
          </p:spPr>
          <p:txBody>
            <a:bodyPr/>
            <a:lstStyle/>
            <a:p>
              <a:endParaRPr lang="en-US" dirty="0"/>
            </a:p>
          </p:txBody>
        </p:sp>
        <p:sp>
          <p:nvSpPr>
            <p:cNvPr id="26" name="TextBox 26">
              <a:extLst>
                <a:ext uri="{FF2B5EF4-FFF2-40B4-BE49-F238E27FC236}">
                  <a16:creationId xmlns:a16="http://schemas.microsoft.com/office/drawing/2014/main" id="{F8908F52-C4AD-D9A2-51DD-90D27D54EC9A}"/>
                </a:ext>
              </a:extLst>
            </p:cNvPr>
            <p:cNvSpPr txBox="1"/>
            <p:nvPr/>
          </p:nvSpPr>
          <p:spPr>
            <a:xfrm>
              <a:off x="0" y="-38100"/>
              <a:ext cx="1565772" cy="825476"/>
            </a:xfrm>
            <a:prstGeom prst="rect">
              <a:avLst/>
            </a:prstGeom>
          </p:spPr>
          <p:txBody>
            <a:bodyPr lIns="33867" tIns="33867" rIns="33867" bIns="33867" rtlCol="0" anchor="ctr"/>
            <a:lstStyle/>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Deed type classification</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Agentic approach</a:t>
              </a: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Algorithm </a:t>
              </a:r>
              <a:r>
                <a:rPr lang="en-US" sz="1466" dirty="0" err="1">
                  <a:solidFill>
                    <a:srgbClr val="000000"/>
                  </a:solidFill>
                  <a:latin typeface="Canva Sans Medium"/>
                  <a:ea typeface="Canva Sans Medium"/>
                  <a:cs typeface="Canva Sans Medium"/>
                  <a:sym typeface="Canva Sans Medium"/>
                </a:rPr>
                <a:t>writed</a:t>
              </a:r>
              <a:r>
                <a:rPr lang="en-US" sz="1466" dirty="0">
                  <a:solidFill>
                    <a:srgbClr val="000000"/>
                  </a:solidFill>
                  <a:latin typeface="Canva Sans Medium"/>
                  <a:ea typeface="Canva Sans Medium"/>
                  <a:cs typeface="Canva Sans Medium"/>
                  <a:sym typeface="Canva Sans Medium"/>
                </a:rPr>
                <a:t> inside the </a:t>
              </a:r>
              <a:r>
                <a:rPr lang="en-US" sz="1466" dirty="0" err="1">
                  <a:solidFill>
                    <a:srgbClr val="000000"/>
                  </a:solidFill>
                  <a:latin typeface="Canva Sans Medium"/>
                  <a:ea typeface="Canva Sans Medium"/>
                  <a:cs typeface="Canva Sans Medium"/>
                  <a:sym typeface="Canva Sans Medium"/>
                </a:rPr>
                <a:t>Slm</a:t>
              </a:r>
              <a:endParaRPr lang="en-US" sz="1466" dirty="0">
                <a:solidFill>
                  <a:srgbClr val="000000"/>
                </a:solidFill>
                <a:latin typeface="Canva Sans Medium"/>
                <a:ea typeface="Canva Sans Medium"/>
                <a:cs typeface="Canva Sans Medium"/>
                <a:sym typeface="Canva Sans Medium"/>
              </a:endParaRPr>
            </a:p>
            <a:p>
              <a:pPr marL="316668" lvl="1" indent="-158334">
                <a:lnSpc>
                  <a:spcPts val="2053"/>
                </a:lnSpc>
                <a:buFont typeface="Arial"/>
                <a:buChar char="•"/>
              </a:pPr>
              <a:r>
                <a:rPr lang="en-US" sz="1600" dirty="0"/>
                <a:t>Issue detection + severity</a:t>
              </a:r>
              <a:endParaRPr lang="en-US" sz="1466" dirty="0">
                <a:solidFill>
                  <a:srgbClr val="000000"/>
                </a:solidFill>
                <a:latin typeface="Canva Sans Medium"/>
                <a:ea typeface="Canva Sans Medium"/>
                <a:cs typeface="Canva Sans Medium"/>
                <a:sym typeface="Canva Sans Medium"/>
              </a:endParaRPr>
            </a:p>
            <a:p>
              <a:pPr marL="316668" lvl="1" indent="-158334">
                <a:lnSpc>
                  <a:spcPts val="2053"/>
                </a:lnSpc>
                <a:buFont typeface="Arial"/>
                <a:buChar char="•"/>
              </a:pPr>
              <a:r>
                <a:rPr lang="en-US" sz="1466" dirty="0">
                  <a:solidFill>
                    <a:srgbClr val="000000"/>
                  </a:solidFill>
                  <a:latin typeface="Canva Sans Medium"/>
                  <a:ea typeface="Canva Sans Medium"/>
                  <a:cs typeface="Canva Sans Medium"/>
                  <a:sym typeface="Canva Sans Medium"/>
                </a:rPr>
                <a:t>User friendly validated Structured outputs</a:t>
              </a:r>
            </a:p>
            <a:p>
              <a:pPr>
                <a:lnSpc>
                  <a:spcPts val="2053"/>
                </a:lnSpc>
              </a:pPr>
              <a:endParaRPr lang="en-US" sz="1466" dirty="0">
                <a:solidFill>
                  <a:srgbClr val="000000"/>
                </a:solidFill>
                <a:latin typeface="Canva Sans"/>
                <a:ea typeface="Canva Sans"/>
                <a:cs typeface="Canva Sans"/>
                <a:sym typeface="Canva Sans"/>
              </a:endParaRPr>
            </a:p>
          </p:txBody>
        </p:sp>
      </p:grpSp>
      <p:grpSp>
        <p:nvGrpSpPr>
          <p:cNvPr id="30" name="Group 30">
            <a:extLst>
              <a:ext uri="{FF2B5EF4-FFF2-40B4-BE49-F238E27FC236}">
                <a16:creationId xmlns:a16="http://schemas.microsoft.com/office/drawing/2014/main" id="{B50ABF53-3648-1E77-F4FB-87DB91AC4C8E}"/>
              </a:ext>
            </a:extLst>
          </p:cNvPr>
          <p:cNvGrpSpPr/>
          <p:nvPr/>
        </p:nvGrpSpPr>
        <p:grpSpPr>
          <a:xfrm>
            <a:off x="115018" y="1021962"/>
            <a:ext cx="5738852" cy="2598483"/>
            <a:chOff x="0" y="0"/>
            <a:chExt cx="10550249" cy="5148166"/>
          </a:xfrm>
        </p:grpSpPr>
        <p:grpSp>
          <p:nvGrpSpPr>
            <p:cNvPr id="31" name="Group 31">
              <a:extLst>
                <a:ext uri="{FF2B5EF4-FFF2-40B4-BE49-F238E27FC236}">
                  <a16:creationId xmlns:a16="http://schemas.microsoft.com/office/drawing/2014/main" id="{B3785395-F54A-0DE8-483D-7C1459E87DD6}"/>
                </a:ext>
              </a:extLst>
            </p:cNvPr>
            <p:cNvGrpSpPr/>
            <p:nvPr/>
          </p:nvGrpSpPr>
          <p:grpSpPr>
            <a:xfrm>
              <a:off x="0" y="0"/>
              <a:ext cx="9738514" cy="5148166"/>
              <a:chOff x="0" y="0"/>
              <a:chExt cx="1842241" cy="973882"/>
            </a:xfrm>
          </p:grpSpPr>
          <p:sp>
            <p:nvSpPr>
              <p:cNvPr id="32" name="Freeform 32">
                <a:extLst>
                  <a:ext uri="{FF2B5EF4-FFF2-40B4-BE49-F238E27FC236}">
                    <a16:creationId xmlns:a16="http://schemas.microsoft.com/office/drawing/2014/main" id="{AE301B67-8313-237F-4566-D23A094F928F}"/>
                  </a:ext>
                </a:extLst>
              </p:cNvPr>
              <p:cNvSpPr/>
              <p:nvPr/>
            </p:nvSpPr>
            <p:spPr>
              <a:xfrm>
                <a:off x="0" y="0"/>
                <a:ext cx="1842241" cy="973882"/>
              </a:xfrm>
              <a:custGeom>
                <a:avLst/>
                <a:gdLst/>
                <a:ahLst/>
                <a:cxnLst/>
                <a:rect l="l" t="t" r="r" b="b"/>
                <a:pathLst>
                  <a:path w="1842241" h="973882">
                    <a:moveTo>
                      <a:pt x="0" y="0"/>
                    </a:moveTo>
                    <a:lnTo>
                      <a:pt x="1842241" y="0"/>
                    </a:lnTo>
                    <a:lnTo>
                      <a:pt x="1842241" y="973882"/>
                    </a:lnTo>
                    <a:lnTo>
                      <a:pt x="0" y="973882"/>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33" name="TextBox 33">
                <a:extLst>
                  <a:ext uri="{FF2B5EF4-FFF2-40B4-BE49-F238E27FC236}">
                    <a16:creationId xmlns:a16="http://schemas.microsoft.com/office/drawing/2014/main" id="{79EED89F-8A16-487D-FD19-7234C7544BF0}"/>
                  </a:ext>
                </a:extLst>
              </p:cNvPr>
              <p:cNvSpPr txBox="1"/>
              <p:nvPr/>
            </p:nvSpPr>
            <p:spPr>
              <a:xfrm>
                <a:off x="0" y="-38100"/>
                <a:ext cx="1842241" cy="1011982"/>
              </a:xfrm>
              <a:prstGeom prst="rect">
                <a:avLst/>
              </a:prstGeom>
            </p:spPr>
            <p:txBody>
              <a:bodyPr lIns="33867" tIns="33867" rIns="33867" bIns="33867" rtlCol="0" anchor="ctr"/>
              <a:lstStyle/>
              <a:p>
                <a:pPr algn="ctr">
                  <a:lnSpc>
                    <a:spcPts val="1773"/>
                  </a:lnSpc>
                </a:pPr>
                <a:endParaRPr sz="1200"/>
              </a:p>
            </p:txBody>
          </p:sp>
        </p:grpSp>
        <p:grpSp>
          <p:nvGrpSpPr>
            <p:cNvPr id="34" name="Group 34">
              <a:extLst>
                <a:ext uri="{FF2B5EF4-FFF2-40B4-BE49-F238E27FC236}">
                  <a16:creationId xmlns:a16="http://schemas.microsoft.com/office/drawing/2014/main" id="{12F67EFB-2D70-E0FA-B646-9EC0F71852E3}"/>
                </a:ext>
              </a:extLst>
            </p:cNvPr>
            <p:cNvGrpSpPr/>
            <p:nvPr/>
          </p:nvGrpSpPr>
          <p:grpSpPr>
            <a:xfrm>
              <a:off x="811736" y="838556"/>
              <a:ext cx="9738513" cy="4266424"/>
              <a:chOff x="0" y="-3207"/>
              <a:chExt cx="1842241" cy="807082"/>
            </a:xfrm>
          </p:grpSpPr>
          <p:sp>
            <p:nvSpPr>
              <p:cNvPr id="35" name="Freeform 35">
                <a:extLst>
                  <a:ext uri="{FF2B5EF4-FFF2-40B4-BE49-F238E27FC236}">
                    <a16:creationId xmlns:a16="http://schemas.microsoft.com/office/drawing/2014/main" id="{2F4A32EF-7CFC-BA0B-8C45-2FA11CBCFE4F}"/>
                  </a:ext>
                </a:extLst>
              </p:cNvPr>
              <p:cNvSpPr/>
              <p:nvPr/>
            </p:nvSpPr>
            <p:spPr>
              <a:xfrm>
                <a:off x="0" y="0"/>
                <a:ext cx="1688685" cy="803875"/>
              </a:xfrm>
              <a:custGeom>
                <a:avLst/>
                <a:gdLst/>
                <a:ahLst/>
                <a:cxnLst/>
                <a:rect l="l" t="t" r="r" b="b"/>
                <a:pathLst>
                  <a:path w="1688685" h="803875">
                    <a:moveTo>
                      <a:pt x="0" y="0"/>
                    </a:moveTo>
                    <a:lnTo>
                      <a:pt x="1688685" y="0"/>
                    </a:lnTo>
                    <a:lnTo>
                      <a:pt x="1688685" y="803875"/>
                    </a:lnTo>
                    <a:lnTo>
                      <a:pt x="0" y="803875"/>
                    </a:lnTo>
                    <a:close/>
                  </a:path>
                </a:pathLst>
              </a:custGeom>
              <a:solidFill>
                <a:srgbClr val="FFFFFF"/>
              </a:solidFill>
            </p:spPr>
            <p:txBody>
              <a:bodyPr/>
              <a:lstStyle/>
              <a:p>
                <a:endParaRPr lang="en-US"/>
              </a:p>
            </p:txBody>
          </p:sp>
          <p:sp>
            <p:nvSpPr>
              <p:cNvPr id="36" name="TextBox 36">
                <a:extLst>
                  <a:ext uri="{FF2B5EF4-FFF2-40B4-BE49-F238E27FC236}">
                    <a16:creationId xmlns:a16="http://schemas.microsoft.com/office/drawing/2014/main" id="{0EBF4AAD-6C18-F147-FA15-E811D8D5D09B}"/>
                  </a:ext>
                </a:extLst>
              </p:cNvPr>
              <p:cNvSpPr txBox="1"/>
              <p:nvPr/>
            </p:nvSpPr>
            <p:spPr>
              <a:xfrm>
                <a:off x="0" y="-3207"/>
                <a:ext cx="1842241" cy="640887"/>
              </a:xfrm>
              <a:prstGeom prst="rect">
                <a:avLst/>
              </a:prstGeom>
            </p:spPr>
            <p:txBody>
              <a:bodyPr lIns="33867" tIns="33867" rIns="33867" bIns="33867" rtlCol="0" anchor="ctr"/>
              <a:lstStyle/>
              <a:p>
                <a:r>
                  <a:rPr lang="en-US" sz="1600" dirty="0"/>
                  <a:t>deed checking is currently done manually buy lawyers. It’s takes long time and may cause human errors and small mistakes such as missing sections, wrong clause , in order can make deed invalid there is no accurately specified automated system in </a:t>
                </a:r>
                <a:r>
                  <a:rPr lang="en-US" sz="1600" dirty="0" err="1"/>
                  <a:t>sri</a:t>
                </a:r>
                <a:r>
                  <a:rPr lang="en-US" sz="1600" dirty="0"/>
                  <a:t> </a:t>
                </a:r>
                <a:r>
                  <a:rPr lang="en-US" sz="1600" dirty="0" err="1"/>
                  <a:t>lanka</a:t>
                </a:r>
                <a:endParaRPr lang="en-US" sz="1600" b="1" dirty="0"/>
              </a:p>
            </p:txBody>
          </p:sp>
        </p:grpSp>
        <p:sp>
          <p:nvSpPr>
            <p:cNvPr id="37" name="TextBox 37">
              <a:extLst>
                <a:ext uri="{FF2B5EF4-FFF2-40B4-BE49-F238E27FC236}">
                  <a16:creationId xmlns:a16="http://schemas.microsoft.com/office/drawing/2014/main" id="{208153D1-8868-BBD6-8612-61B5E121F26D}"/>
                </a:ext>
              </a:extLst>
            </p:cNvPr>
            <p:cNvSpPr txBox="1"/>
            <p:nvPr/>
          </p:nvSpPr>
          <p:spPr>
            <a:xfrm>
              <a:off x="811736" y="107398"/>
              <a:ext cx="8787099" cy="480132"/>
            </a:xfrm>
            <a:prstGeom prst="rect">
              <a:avLst/>
            </a:prstGeom>
          </p:spPr>
          <p:txBody>
            <a:bodyPr lIns="0" tIns="0" rIns="0" bIns="0" rtlCol="0" anchor="t">
              <a:spAutoFit/>
            </a:bodyPr>
            <a:lstStyle/>
            <a:p>
              <a:pPr algn="ctr">
                <a:lnSpc>
                  <a:spcPts val="1965"/>
                </a:lnSpc>
                <a:spcBef>
                  <a:spcPct val="0"/>
                </a:spcBef>
              </a:pPr>
              <a:r>
                <a:rPr lang="en-US" sz="1637">
                  <a:solidFill>
                    <a:srgbClr val="FFFFFF"/>
                  </a:solidFill>
                  <a:latin typeface="Cambria"/>
                  <a:ea typeface="Cambria"/>
                  <a:cs typeface="Cambria"/>
                  <a:sym typeface="Cambria"/>
                </a:rPr>
                <a:t>Problem Definition</a:t>
              </a:r>
            </a:p>
          </p:txBody>
        </p:sp>
      </p:grpSp>
      <p:sp>
        <p:nvSpPr>
          <p:cNvPr id="38" name="Freeform 38">
            <a:extLst>
              <a:ext uri="{FF2B5EF4-FFF2-40B4-BE49-F238E27FC236}">
                <a16:creationId xmlns:a16="http://schemas.microsoft.com/office/drawing/2014/main" id="{0BC6E255-764A-E465-623C-6063D8CBD056}"/>
              </a:ext>
            </a:extLst>
          </p:cNvPr>
          <p:cNvSpPr/>
          <p:nvPr/>
        </p:nvSpPr>
        <p:spPr>
          <a:xfrm>
            <a:off x="866907" y="3765050"/>
            <a:ext cx="347259" cy="347259"/>
          </a:xfrm>
          <a:custGeom>
            <a:avLst/>
            <a:gdLst/>
            <a:ahLst/>
            <a:cxnLst/>
            <a:rect l="l" t="t" r="r" b="b"/>
            <a:pathLst>
              <a:path w="520888" h="520888">
                <a:moveTo>
                  <a:pt x="0" y="0"/>
                </a:moveTo>
                <a:lnTo>
                  <a:pt x="520888" y="0"/>
                </a:lnTo>
                <a:lnTo>
                  <a:pt x="520888" y="520888"/>
                </a:lnTo>
                <a:lnTo>
                  <a:pt x="0" y="5208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0" name="Freeform 40">
            <a:extLst>
              <a:ext uri="{FF2B5EF4-FFF2-40B4-BE49-F238E27FC236}">
                <a16:creationId xmlns:a16="http://schemas.microsoft.com/office/drawing/2014/main" id="{9F265206-ABEB-01AA-8962-D19244DCDF26}"/>
              </a:ext>
            </a:extLst>
          </p:cNvPr>
          <p:cNvSpPr/>
          <p:nvPr/>
        </p:nvSpPr>
        <p:spPr>
          <a:xfrm>
            <a:off x="1518560" y="1079359"/>
            <a:ext cx="390552" cy="390552"/>
          </a:xfrm>
          <a:custGeom>
            <a:avLst/>
            <a:gdLst/>
            <a:ahLst/>
            <a:cxnLst/>
            <a:rect l="l" t="t" r="r" b="b"/>
            <a:pathLst>
              <a:path w="585828" h="585828">
                <a:moveTo>
                  <a:pt x="0" y="0"/>
                </a:moveTo>
                <a:lnTo>
                  <a:pt x="585828" y="0"/>
                </a:lnTo>
                <a:lnTo>
                  <a:pt x="585828" y="585827"/>
                </a:lnTo>
                <a:lnTo>
                  <a:pt x="0" y="5858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2" name="TextBox 42">
            <a:extLst>
              <a:ext uri="{FF2B5EF4-FFF2-40B4-BE49-F238E27FC236}">
                <a16:creationId xmlns:a16="http://schemas.microsoft.com/office/drawing/2014/main" id="{93136788-9BA9-7566-CB29-25F605B49B50}"/>
              </a:ext>
            </a:extLst>
          </p:cNvPr>
          <p:cNvSpPr txBox="1"/>
          <p:nvPr/>
        </p:nvSpPr>
        <p:spPr>
          <a:xfrm>
            <a:off x="10347960" y="6561067"/>
            <a:ext cx="944880" cy="179536"/>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43" name="TextBox 43">
            <a:extLst>
              <a:ext uri="{FF2B5EF4-FFF2-40B4-BE49-F238E27FC236}">
                <a16:creationId xmlns:a16="http://schemas.microsoft.com/office/drawing/2014/main" id="{8390E12B-7DBE-39EF-2C0D-55174BBD96A5}"/>
              </a:ext>
            </a:extLst>
          </p:cNvPr>
          <p:cNvSpPr txBox="1"/>
          <p:nvPr/>
        </p:nvSpPr>
        <p:spPr>
          <a:xfrm>
            <a:off x="11886856" y="6583303"/>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6</a:t>
            </a:r>
          </a:p>
          <a:p>
            <a:pPr>
              <a:lnSpc>
                <a:spcPts val="1440"/>
              </a:lnSpc>
            </a:pPr>
            <a:endParaRPr lang="en-US" sz="1200" b="1" dirty="0">
              <a:solidFill>
                <a:srgbClr val="000000"/>
              </a:solidFill>
              <a:latin typeface="Cambria Bold"/>
              <a:ea typeface="Cambria Bold"/>
              <a:cs typeface="Cambria Bold"/>
              <a:sym typeface="Cambria Bold"/>
            </a:endParaRPr>
          </a:p>
        </p:txBody>
      </p:sp>
      <p:sp>
        <p:nvSpPr>
          <p:cNvPr id="45" name="TextBox 45">
            <a:extLst>
              <a:ext uri="{FF2B5EF4-FFF2-40B4-BE49-F238E27FC236}">
                <a16:creationId xmlns:a16="http://schemas.microsoft.com/office/drawing/2014/main" id="{6CB755DC-F21B-383C-EA8A-39BBFB548068}"/>
              </a:ext>
            </a:extLst>
          </p:cNvPr>
          <p:cNvSpPr txBox="1"/>
          <p:nvPr/>
        </p:nvSpPr>
        <p:spPr>
          <a:xfrm>
            <a:off x="75684" y="3812433"/>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Solution Approach</a:t>
            </a:r>
          </a:p>
        </p:txBody>
      </p:sp>
      <p:sp>
        <p:nvSpPr>
          <p:cNvPr id="46" name="TextBox 46">
            <a:extLst>
              <a:ext uri="{FF2B5EF4-FFF2-40B4-BE49-F238E27FC236}">
                <a16:creationId xmlns:a16="http://schemas.microsoft.com/office/drawing/2014/main" id="{C4084FAC-96D4-2898-4C98-F9D0C69B5EE2}"/>
              </a:ext>
            </a:extLst>
          </p:cNvPr>
          <p:cNvSpPr txBox="1"/>
          <p:nvPr/>
        </p:nvSpPr>
        <p:spPr>
          <a:xfrm>
            <a:off x="6359641" y="2763427"/>
            <a:ext cx="4649301" cy="252505"/>
          </a:xfrm>
          <a:prstGeom prst="rect">
            <a:avLst/>
          </a:prstGeom>
        </p:spPr>
        <p:txBody>
          <a:bodyPr lIns="0" tIns="0" rIns="0" bIns="0" rtlCol="0" anchor="t">
            <a:spAutoFit/>
          </a:bodyPr>
          <a:lstStyle/>
          <a:p>
            <a:pPr algn="ctr">
              <a:lnSpc>
                <a:spcPts val="2079"/>
              </a:lnSpc>
              <a:spcBef>
                <a:spcPct val="0"/>
              </a:spcBef>
            </a:pPr>
            <a:r>
              <a:rPr lang="en-US" sz="1733">
                <a:solidFill>
                  <a:srgbClr val="FFFFFF"/>
                </a:solidFill>
                <a:latin typeface="Cambria"/>
                <a:ea typeface="Cambria"/>
                <a:cs typeface="Cambria"/>
                <a:sym typeface="Cambria"/>
              </a:rPr>
              <a:t>How Problem Will Be Addressed</a:t>
            </a:r>
          </a:p>
        </p:txBody>
      </p:sp>
      <p:grpSp>
        <p:nvGrpSpPr>
          <p:cNvPr id="2" name="Group 30">
            <a:extLst>
              <a:ext uri="{FF2B5EF4-FFF2-40B4-BE49-F238E27FC236}">
                <a16:creationId xmlns:a16="http://schemas.microsoft.com/office/drawing/2014/main" id="{9FAEF4AB-EEF8-C83D-BC9A-49A152708D86}"/>
              </a:ext>
            </a:extLst>
          </p:cNvPr>
          <p:cNvGrpSpPr/>
          <p:nvPr/>
        </p:nvGrpSpPr>
        <p:grpSpPr>
          <a:xfrm>
            <a:off x="6134964" y="979860"/>
            <a:ext cx="5832914" cy="4156405"/>
            <a:chOff x="0" y="0"/>
            <a:chExt cx="10723172" cy="5807161"/>
          </a:xfrm>
        </p:grpSpPr>
        <p:grpSp>
          <p:nvGrpSpPr>
            <p:cNvPr id="3" name="Group 31">
              <a:extLst>
                <a:ext uri="{FF2B5EF4-FFF2-40B4-BE49-F238E27FC236}">
                  <a16:creationId xmlns:a16="http://schemas.microsoft.com/office/drawing/2014/main" id="{F0E18D72-E88C-ACCF-C453-FE4E03A84CF6}"/>
                </a:ext>
              </a:extLst>
            </p:cNvPr>
            <p:cNvGrpSpPr/>
            <p:nvPr/>
          </p:nvGrpSpPr>
          <p:grpSpPr>
            <a:xfrm>
              <a:off x="0" y="0"/>
              <a:ext cx="9738514" cy="5148166"/>
              <a:chOff x="0" y="0"/>
              <a:chExt cx="1842241" cy="973882"/>
            </a:xfrm>
          </p:grpSpPr>
          <p:sp>
            <p:nvSpPr>
              <p:cNvPr id="27" name="Freeform 32">
                <a:extLst>
                  <a:ext uri="{FF2B5EF4-FFF2-40B4-BE49-F238E27FC236}">
                    <a16:creationId xmlns:a16="http://schemas.microsoft.com/office/drawing/2014/main" id="{C2AC9A9F-64DF-E5B7-8498-FCC9639E6698}"/>
                  </a:ext>
                </a:extLst>
              </p:cNvPr>
              <p:cNvSpPr/>
              <p:nvPr/>
            </p:nvSpPr>
            <p:spPr>
              <a:xfrm>
                <a:off x="0" y="0"/>
                <a:ext cx="1842241" cy="973882"/>
              </a:xfrm>
              <a:custGeom>
                <a:avLst/>
                <a:gdLst/>
                <a:ahLst/>
                <a:cxnLst/>
                <a:rect l="l" t="t" r="r" b="b"/>
                <a:pathLst>
                  <a:path w="1842241" h="973882">
                    <a:moveTo>
                      <a:pt x="0" y="0"/>
                    </a:moveTo>
                    <a:lnTo>
                      <a:pt x="1842241" y="0"/>
                    </a:lnTo>
                    <a:lnTo>
                      <a:pt x="1842241" y="973882"/>
                    </a:lnTo>
                    <a:lnTo>
                      <a:pt x="0" y="973882"/>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28" name="TextBox 33">
                <a:extLst>
                  <a:ext uri="{FF2B5EF4-FFF2-40B4-BE49-F238E27FC236}">
                    <a16:creationId xmlns:a16="http://schemas.microsoft.com/office/drawing/2014/main" id="{8A990A7C-44FA-EADA-E7C0-6B0792356DEC}"/>
                  </a:ext>
                </a:extLst>
              </p:cNvPr>
              <p:cNvSpPr txBox="1"/>
              <p:nvPr/>
            </p:nvSpPr>
            <p:spPr>
              <a:xfrm>
                <a:off x="0" y="-38100"/>
                <a:ext cx="1842241" cy="1011982"/>
              </a:xfrm>
              <a:prstGeom prst="rect">
                <a:avLst/>
              </a:prstGeom>
            </p:spPr>
            <p:txBody>
              <a:bodyPr lIns="33867" tIns="33867" rIns="33867" bIns="33867" rtlCol="0" anchor="ctr"/>
              <a:lstStyle/>
              <a:p>
                <a:pPr algn="ctr">
                  <a:lnSpc>
                    <a:spcPts val="1773"/>
                  </a:lnSpc>
                </a:pPr>
                <a:endParaRPr sz="1200"/>
              </a:p>
            </p:txBody>
          </p:sp>
        </p:grpSp>
        <p:grpSp>
          <p:nvGrpSpPr>
            <p:cNvPr id="4" name="Group 34">
              <a:extLst>
                <a:ext uri="{FF2B5EF4-FFF2-40B4-BE49-F238E27FC236}">
                  <a16:creationId xmlns:a16="http://schemas.microsoft.com/office/drawing/2014/main" id="{B98F89A8-496B-25E3-CB1B-ED01B6D6FB44}"/>
                </a:ext>
              </a:extLst>
            </p:cNvPr>
            <p:cNvGrpSpPr/>
            <p:nvPr/>
          </p:nvGrpSpPr>
          <p:grpSpPr>
            <a:xfrm>
              <a:off x="811736" y="855509"/>
              <a:ext cx="9911436" cy="4951652"/>
              <a:chOff x="0" y="0"/>
              <a:chExt cx="1874953" cy="936707"/>
            </a:xfrm>
          </p:grpSpPr>
          <p:sp>
            <p:nvSpPr>
              <p:cNvPr id="19" name="Freeform 35">
                <a:extLst>
                  <a:ext uri="{FF2B5EF4-FFF2-40B4-BE49-F238E27FC236}">
                    <a16:creationId xmlns:a16="http://schemas.microsoft.com/office/drawing/2014/main" id="{74672C2A-BDC4-E962-7B1E-BC2773DFBC9E}"/>
                  </a:ext>
                </a:extLst>
              </p:cNvPr>
              <p:cNvSpPr/>
              <p:nvPr/>
            </p:nvSpPr>
            <p:spPr>
              <a:xfrm>
                <a:off x="0" y="0"/>
                <a:ext cx="1688685" cy="803875"/>
              </a:xfrm>
              <a:custGeom>
                <a:avLst/>
                <a:gdLst/>
                <a:ahLst/>
                <a:cxnLst/>
                <a:rect l="l" t="t" r="r" b="b"/>
                <a:pathLst>
                  <a:path w="1688685" h="803875">
                    <a:moveTo>
                      <a:pt x="0" y="0"/>
                    </a:moveTo>
                    <a:lnTo>
                      <a:pt x="1688685" y="0"/>
                    </a:lnTo>
                    <a:lnTo>
                      <a:pt x="1688685" y="803875"/>
                    </a:lnTo>
                    <a:lnTo>
                      <a:pt x="0" y="803875"/>
                    </a:lnTo>
                    <a:close/>
                  </a:path>
                </a:pathLst>
              </a:custGeom>
              <a:solidFill>
                <a:srgbClr val="FFFFFF"/>
              </a:solidFill>
            </p:spPr>
            <p:txBody>
              <a:bodyPr/>
              <a:lstStyle/>
              <a:p>
                <a:endParaRPr lang="en-US"/>
              </a:p>
            </p:txBody>
          </p:sp>
          <p:sp>
            <p:nvSpPr>
              <p:cNvPr id="20" name="TextBox 36">
                <a:extLst>
                  <a:ext uri="{FF2B5EF4-FFF2-40B4-BE49-F238E27FC236}">
                    <a16:creationId xmlns:a16="http://schemas.microsoft.com/office/drawing/2014/main" id="{E8467206-8F75-587E-922F-2D6F2AEF190C}"/>
                  </a:ext>
                </a:extLst>
              </p:cNvPr>
              <p:cNvSpPr txBox="1"/>
              <p:nvPr/>
            </p:nvSpPr>
            <p:spPr>
              <a:xfrm>
                <a:off x="32712" y="102538"/>
                <a:ext cx="1842241" cy="834169"/>
              </a:xfrm>
              <a:prstGeom prst="rect">
                <a:avLst/>
              </a:prstGeom>
            </p:spPr>
            <p:txBody>
              <a:bodyPr lIns="33867" tIns="33867" rIns="33867" bIns="33867" rtlCol="0" anchor="ctr"/>
              <a:lstStyle/>
              <a:p>
                <a:r>
                  <a:rPr lang="en-US" sz="1600" b="1" dirty="0"/>
                  <a:t>I Uploaded Gifted Deed and compared</a:t>
                </a:r>
              </a:p>
              <a:p>
                <a:r>
                  <a:rPr lang="en-US" sz="1600" dirty="0"/>
                  <a:t>1)Stamp Duty</a:t>
                </a:r>
                <a:endParaRPr lang="en-US" sz="1600" b="1" dirty="0"/>
              </a:p>
              <a:p>
                <a:r>
                  <a:rPr lang="en-US" sz="1600" b="1" dirty="0"/>
                  <a:t>MY: ✅ CORRECT - Critical Issue</a:t>
                </a:r>
              </a:p>
              <a:p>
                <a:r>
                  <a:rPr lang="en-US" sz="1600" b="1" dirty="0"/>
                  <a:t>Finding</a:t>
                </a:r>
                <a:r>
                  <a:rPr lang="en-US" sz="1600" dirty="0"/>
                  <a:t>: "Signature block and notary's attestation list both principal and attorney as executants"</a:t>
                </a:r>
              </a:p>
              <a:p>
                <a:r>
                  <a:rPr lang="en-US" sz="1600" b="1" dirty="0"/>
                  <a:t>ChatGPT: ❌ MISSED</a:t>
                </a:r>
              </a:p>
              <a:p>
                <a:r>
                  <a:rPr lang="en-US" sz="1600" dirty="0"/>
                  <a:t>Not specifically identified</a:t>
                </a:r>
              </a:p>
              <a:p>
                <a:r>
                  <a:rPr lang="en-US" sz="1600" b="1" dirty="0"/>
                  <a:t>2)</a:t>
                </a:r>
                <a:r>
                  <a:rPr lang="en-US" sz="1600" dirty="0"/>
                  <a:t> Attorney as Executant</a:t>
                </a:r>
              </a:p>
              <a:p>
                <a:r>
                  <a:rPr lang="en-US" sz="1600" b="1" dirty="0"/>
                  <a:t>MY: ✅ CORRECT - Critical Issue</a:t>
                </a:r>
              </a:p>
              <a:p>
                <a:r>
                  <a:rPr lang="en-US" sz="1600" b="1" dirty="0"/>
                  <a:t>Finding</a:t>
                </a:r>
                <a:r>
                  <a:rPr lang="en-US" sz="1600" dirty="0"/>
                  <a:t>: "Attorney (YOGASRI GANESHAN) is listed as an 'executant' who signed the deed“</a:t>
                </a:r>
              </a:p>
              <a:p>
                <a:r>
                  <a:rPr lang="en-US" sz="1600" dirty="0"/>
                  <a:t>ChatGPT: ❌ </a:t>
                </a:r>
                <a:r>
                  <a:rPr lang="en-US" sz="1600" b="1" dirty="0"/>
                  <a:t>MISSED COMPLETELY</a:t>
                </a:r>
              </a:p>
              <a:p>
                <a:endParaRPr lang="en-US" sz="1600" dirty="0"/>
              </a:p>
              <a:p>
                <a:endParaRPr lang="en-US" sz="1600" dirty="0"/>
              </a:p>
              <a:p>
                <a:endParaRPr lang="en-US" sz="1600" b="1" dirty="0"/>
              </a:p>
              <a:p>
                <a:endParaRPr lang="en-US" sz="1600" b="1" dirty="0"/>
              </a:p>
            </p:txBody>
          </p:sp>
        </p:grpSp>
        <p:sp>
          <p:nvSpPr>
            <p:cNvPr id="18" name="TextBox 37">
              <a:extLst>
                <a:ext uri="{FF2B5EF4-FFF2-40B4-BE49-F238E27FC236}">
                  <a16:creationId xmlns:a16="http://schemas.microsoft.com/office/drawing/2014/main" id="{00F266C4-8164-AA34-3950-D1C669FF2322}"/>
                </a:ext>
              </a:extLst>
            </p:cNvPr>
            <p:cNvSpPr txBox="1"/>
            <p:nvPr/>
          </p:nvSpPr>
          <p:spPr>
            <a:xfrm>
              <a:off x="811736" y="107398"/>
              <a:ext cx="8787099" cy="480132"/>
            </a:xfrm>
            <a:prstGeom prst="rect">
              <a:avLst/>
            </a:prstGeom>
          </p:spPr>
          <p:txBody>
            <a:bodyPr lIns="0" tIns="0" rIns="0" bIns="0" rtlCol="0" anchor="t">
              <a:spAutoFit/>
            </a:bodyPr>
            <a:lstStyle/>
            <a:p>
              <a:pPr algn="ctr">
                <a:lnSpc>
                  <a:spcPts val="1965"/>
                </a:lnSpc>
                <a:spcBef>
                  <a:spcPct val="0"/>
                </a:spcBef>
              </a:pPr>
              <a:r>
                <a:rPr lang="en-US" sz="1637" dirty="0">
                  <a:solidFill>
                    <a:srgbClr val="FFFFFF"/>
                  </a:solidFill>
                  <a:latin typeface="Cambria"/>
                  <a:ea typeface="Cambria"/>
                  <a:cs typeface="Cambria"/>
                  <a:sym typeface="Cambria"/>
                </a:rPr>
                <a:t>Compression with ChatGPT</a:t>
              </a:r>
            </a:p>
          </p:txBody>
        </p:sp>
      </p:grpSp>
    </p:spTree>
    <p:extLst>
      <p:ext uri="{BB962C8B-B14F-4D97-AF65-F5344CB8AC3E}">
        <p14:creationId xmlns:p14="http://schemas.microsoft.com/office/powerpoint/2010/main" val="292734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6D5AE-9A1F-C1EC-F7BB-5D7E0F7E368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EA12BC0-5CA4-30FD-8C83-2A86346F8FE3}"/>
              </a:ext>
            </a:extLst>
          </p:cNvPr>
          <p:cNvGrpSpPr>
            <a:grpSpLocks noChangeAspect="1"/>
          </p:cNvGrpSpPr>
          <p:nvPr/>
        </p:nvGrpSpPr>
        <p:grpSpPr>
          <a:xfrm>
            <a:off x="0" y="6373302"/>
            <a:ext cx="2514600" cy="490308"/>
            <a:chOff x="0" y="0"/>
            <a:chExt cx="5029200" cy="980616"/>
          </a:xfrm>
        </p:grpSpPr>
        <p:sp>
          <p:nvSpPr>
            <p:cNvPr id="3" name="Freeform 3" descr="A picture containing photo, table, person, monitor  Description automatically generated">
              <a:extLst>
                <a:ext uri="{FF2B5EF4-FFF2-40B4-BE49-F238E27FC236}">
                  <a16:creationId xmlns:a16="http://schemas.microsoft.com/office/drawing/2014/main" id="{A3841822-DA2B-DF98-14F8-5EECD6533E0B}"/>
                </a:ext>
              </a:extLst>
            </p:cNvPr>
            <p:cNvSpPr/>
            <p:nvPr/>
          </p:nvSpPr>
          <p:spPr>
            <a:xfrm>
              <a:off x="0" y="0"/>
              <a:ext cx="5029200" cy="980567"/>
            </a:xfrm>
            <a:custGeom>
              <a:avLst/>
              <a:gdLst/>
              <a:ahLst/>
              <a:cxnLst/>
              <a:rect l="l" t="t" r="r" b="b"/>
              <a:pathLst>
                <a:path w="5029200" h="980567">
                  <a:moveTo>
                    <a:pt x="0" y="0"/>
                  </a:moveTo>
                  <a:lnTo>
                    <a:pt x="5029200" y="0"/>
                  </a:lnTo>
                  <a:lnTo>
                    <a:pt x="5029200" y="980567"/>
                  </a:lnTo>
                  <a:lnTo>
                    <a:pt x="0" y="980567"/>
                  </a:lnTo>
                  <a:lnTo>
                    <a:pt x="0" y="0"/>
                  </a:lnTo>
                  <a:close/>
                </a:path>
              </a:pathLst>
            </a:custGeom>
            <a:blipFill>
              <a:blip r:embed="rId2"/>
              <a:stretch>
                <a:fillRect t="-929488" r="-256844" b="-4"/>
              </a:stretch>
            </a:blipFill>
          </p:spPr>
          <p:txBody>
            <a:bodyPr/>
            <a:lstStyle/>
            <a:p>
              <a:endParaRPr lang="en-US"/>
            </a:p>
          </p:txBody>
        </p:sp>
      </p:grpSp>
      <p:grpSp>
        <p:nvGrpSpPr>
          <p:cNvPr id="4" name="Group 4">
            <a:extLst>
              <a:ext uri="{FF2B5EF4-FFF2-40B4-BE49-F238E27FC236}">
                <a16:creationId xmlns:a16="http://schemas.microsoft.com/office/drawing/2014/main" id="{73F170A8-A6C4-81A8-BD92-FA60E4433A0D}"/>
              </a:ext>
            </a:extLst>
          </p:cNvPr>
          <p:cNvGrpSpPr/>
          <p:nvPr/>
        </p:nvGrpSpPr>
        <p:grpSpPr>
          <a:xfrm>
            <a:off x="3035798" y="5958372"/>
            <a:ext cx="6816365" cy="1320197"/>
            <a:chOff x="0" y="0"/>
            <a:chExt cx="13632730" cy="2640393"/>
          </a:xfrm>
        </p:grpSpPr>
        <p:sp>
          <p:nvSpPr>
            <p:cNvPr id="5" name="Freeform 5">
              <a:extLst>
                <a:ext uri="{FF2B5EF4-FFF2-40B4-BE49-F238E27FC236}">
                  <a16:creationId xmlns:a16="http://schemas.microsoft.com/office/drawing/2014/main" id="{38521937-A95A-0487-9A89-D3FD4A4CF1B4}"/>
                </a:ext>
              </a:extLst>
            </p:cNvPr>
            <p:cNvSpPr/>
            <p:nvPr/>
          </p:nvSpPr>
          <p:spPr>
            <a:xfrm>
              <a:off x="0" y="0"/>
              <a:ext cx="13632731" cy="2640393"/>
            </a:xfrm>
            <a:custGeom>
              <a:avLst/>
              <a:gdLst/>
              <a:ahLst/>
              <a:cxnLst/>
              <a:rect l="l" t="t" r="r" b="b"/>
              <a:pathLst>
                <a:path w="13632731" h="2640393">
                  <a:moveTo>
                    <a:pt x="0" y="0"/>
                  </a:moveTo>
                  <a:lnTo>
                    <a:pt x="13632731" y="0"/>
                  </a:lnTo>
                  <a:lnTo>
                    <a:pt x="13632731" y="2640393"/>
                  </a:lnTo>
                  <a:lnTo>
                    <a:pt x="0" y="2640393"/>
                  </a:lnTo>
                  <a:close/>
                </a:path>
              </a:pathLst>
            </a:custGeom>
            <a:solidFill>
              <a:srgbClr val="000000">
                <a:alpha val="0"/>
              </a:srgbClr>
            </a:solidFill>
          </p:spPr>
          <p:txBody>
            <a:bodyPr/>
            <a:lstStyle/>
            <a:p>
              <a:endParaRPr lang="en-US"/>
            </a:p>
          </p:txBody>
        </p:sp>
        <p:sp>
          <p:nvSpPr>
            <p:cNvPr id="6" name="TextBox 6">
              <a:extLst>
                <a:ext uri="{FF2B5EF4-FFF2-40B4-BE49-F238E27FC236}">
                  <a16:creationId xmlns:a16="http://schemas.microsoft.com/office/drawing/2014/main" id="{E4E84044-5E1D-F879-2B34-C0110AB18B90}"/>
                </a:ext>
              </a:extLst>
            </p:cNvPr>
            <p:cNvSpPr txBox="1"/>
            <p:nvPr/>
          </p:nvSpPr>
          <p:spPr>
            <a:xfrm>
              <a:off x="0" y="-19050"/>
              <a:ext cx="13632730" cy="2659443"/>
            </a:xfrm>
            <a:prstGeom prst="rect">
              <a:avLst/>
            </a:prstGeom>
          </p:spPr>
          <p:txBody>
            <a:bodyPr lIns="0" tIns="0" rIns="0" bIns="0" rtlCol="0" anchor="ctr"/>
            <a:lstStyle/>
            <a:p>
              <a:pPr>
                <a:lnSpc>
                  <a:spcPts val="2160"/>
                </a:lnSpc>
              </a:pPr>
              <a:r>
                <a:rPr lang="en-US" dirty="0">
                  <a:latin typeface="Times New Roman"/>
                  <a:ea typeface="Times New Roman"/>
                  <a:cs typeface="Times New Roman"/>
                  <a:sym typeface="Times New Roman"/>
                </a:rPr>
                <a:t>IT22030412  |     </a:t>
              </a:r>
              <a:r>
                <a:rPr lang="en-US" dirty="0" err="1">
                  <a:latin typeface="Times New Roman"/>
                  <a:ea typeface="Times New Roman"/>
                  <a:cs typeface="Times New Roman"/>
                  <a:sym typeface="Times New Roman"/>
                </a:rPr>
                <a:t>A.Thuvaraga</a:t>
              </a:r>
              <a:r>
                <a:rPr lang="en-US" dirty="0">
                  <a:latin typeface="Times New Roman"/>
                  <a:ea typeface="Times New Roman"/>
                  <a:cs typeface="Times New Roman"/>
                  <a:sym typeface="Times New Roman"/>
                </a:rPr>
                <a:t> </a:t>
              </a:r>
              <a:r>
                <a:rPr lang="en-US" dirty="0">
                  <a:solidFill>
                    <a:srgbClr val="000000"/>
                  </a:solidFill>
                  <a:latin typeface="Cambria"/>
                  <a:ea typeface="Cambria"/>
                  <a:cs typeface="Cambria"/>
                  <a:sym typeface="Cambria"/>
                </a:rPr>
                <a:t>|    25-26J-240</a:t>
              </a:r>
            </a:p>
          </p:txBody>
        </p:sp>
      </p:grpSp>
      <p:sp>
        <p:nvSpPr>
          <p:cNvPr id="7" name="TextBox 7">
            <a:extLst>
              <a:ext uri="{FF2B5EF4-FFF2-40B4-BE49-F238E27FC236}">
                <a16:creationId xmlns:a16="http://schemas.microsoft.com/office/drawing/2014/main" id="{27C26262-4F81-A350-B95E-FCFD403E9B06}"/>
              </a:ext>
            </a:extLst>
          </p:cNvPr>
          <p:cNvSpPr txBox="1"/>
          <p:nvPr/>
        </p:nvSpPr>
        <p:spPr>
          <a:xfrm>
            <a:off x="10370389" y="6613708"/>
            <a:ext cx="2366094" cy="179536"/>
          </a:xfrm>
          <a:prstGeom prst="rect">
            <a:avLst/>
          </a:prstGeom>
        </p:spPr>
        <p:txBody>
          <a:bodyPr wrap="square"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07/01/2026</a:t>
            </a:r>
          </a:p>
        </p:txBody>
      </p:sp>
      <p:sp>
        <p:nvSpPr>
          <p:cNvPr id="8" name="TextBox 8">
            <a:extLst>
              <a:ext uri="{FF2B5EF4-FFF2-40B4-BE49-F238E27FC236}">
                <a16:creationId xmlns:a16="http://schemas.microsoft.com/office/drawing/2014/main" id="{5C275C3D-E30E-A602-4D96-E103066ADAB8}"/>
              </a:ext>
            </a:extLst>
          </p:cNvPr>
          <p:cNvSpPr txBox="1"/>
          <p:nvPr/>
        </p:nvSpPr>
        <p:spPr>
          <a:xfrm>
            <a:off x="11886856" y="6583303"/>
            <a:ext cx="944880" cy="359073"/>
          </a:xfrm>
          <a:prstGeom prst="rect">
            <a:avLst/>
          </a:prstGeom>
        </p:spPr>
        <p:txBody>
          <a:bodyPr lIns="0" tIns="0" rIns="0" bIns="0" rtlCol="0" anchor="t">
            <a:spAutoFit/>
          </a:bodyPr>
          <a:lstStyle/>
          <a:p>
            <a:pPr>
              <a:lnSpc>
                <a:spcPts val="1440"/>
              </a:lnSpc>
            </a:pPr>
            <a:r>
              <a:rPr lang="en-US" sz="1200" b="1" dirty="0">
                <a:solidFill>
                  <a:srgbClr val="000000"/>
                </a:solidFill>
                <a:latin typeface="Cambria Bold"/>
                <a:ea typeface="Cambria Bold"/>
                <a:cs typeface="Cambria Bold"/>
                <a:sym typeface="Cambria Bold"/>
              </a:rPr>
              <a:t>7</a:t>
            </a:r>
          </a:p>
          <a:p>
            <a:pPr>
              <a:lnSpc>
                <a:spcPts val="1440"/>
              </a:lnSpc>
            </a:pPr>
            <a:endParaRPr lang="en-US" sz="1200" b="1" dirty="0">
              <a:solidFill>
                <a:srgbClr val="000000"/>
              </a:solidFill>
              <a:latin typeface="Cambria Bold"/>
              <a:ea typeface="Cambria Bold"/>
              <a:cs typeface="Cambria Bold"/>
              <a:sym typeface="Cambria Bold"/>
            </a:endParaRPr>
          </a:p>
        </p:txBody>
      </p:sp>
      <p:grpSp>
        <p:nvGrpSpPr>
          <p:cNvPr id="30" name="Group 30">
            <a:extLst>
              <a:ext uri="{FF2B5EF4-FFF2-40B4-BE49-F238E27FC236}">
                <a16:creationId xmlns:a16="http://schemas.microsoft.com/office/drawing/2014/main" id="{EEE6EEFF-627B-63CB-7532-0FE9A9B7ED38}"/>
              </a:ext>
            </a:extLst>
          </p:cNvPr>
          <p:cNvGrpSpPr/>
          <p:nvPr/>
        </p:nvGrpSpPr>
        <p:grpSpPr>
          <a:xfrm>
            <a:off x="595040" y="1117636"/>
            <a:ext cx="4740061" cy="2456698"/>
            <a:chOff x="0" y="0"/>
            <a:chExt cx="1662261" cy="790697"/>
          </a:xfrm>
        </p:grpSpPr>
        <p:sp>
          <p:nvSpPr>
            <p:cNvPr id="31" name="Freeform 31">
              <a:extLst>
                <a:ext uri="{FF2B5EF4-FFF2-40B4-BE49-F238E27FC236}">
                  <a16:creationId xmlns:a16="http://schemas.microsoft.com/office/drawing/2014/main" id="{FC420B4C-BFDD-BFE6-B12A-42997260BDCB}"/>
                </a:ext>
              </a:extLst>
            </p:cNvPr>
            <p:cNvSpPr/>
            <p:nvPr/>
          </p:nvSpPr>
          <p:spPr>
            <a:xfrm>
              <a:off x="0" y="0"/>
              <a:ext cx="1662261" cy="790697"/>
            </a:xfrm>
            <a:custGeom>
              <a:avLst/>
              <a:gdLst/>
              <a:ahLst/>
              <a:cxnLst/>
              <a:rect l="l" t="t" r="r" b="b"/>
              <a:pathLst>
                <a:path w="1662261" h="790697">
                  <a:moveTo>
                    <a:pt x="0" y="0"/>
                  </a:moveTo>
                  <a:lnTo>
                    <a:pt x="1662261" y="0"/>
                  </a:lnTo>
                  <a:lnTo>
                    <a:pt x="1662261" y="790697"/>
                  </a:lnTo>
                  <a:lnTo>
                    <a:pt x="0" y="79069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32" name="TextBox 32">
              <a:extLst>
                <a:ext uri="{FF2B5EF4-FFF2-40B4-BE49-F238E27FC236}">
                  <a16:creationId xmlns:a16="http://schemas.microsoft.com/office/drawing/2014/main" id="{98F7C927-9533-C9CF-FD32-FE9BE9BDC315}"/>
                </a:ext>
              </a:extLst>
            </p:cNvPr>
            <p:cNvSpPr txBox="1"/>
            <p:nvPr/>
          </p:nvSpPr>
          <p:spPr>
            <a:xfrm>
              <a:off x="0" y="-38100"/>
              <a:ext cx="1662261" cy="828797"/>
            </a:xfrm>
            <a:prstGeom prst="rect">
              <a:avLst/>
            </a:prstGeom>
          </p:spPr>
          <p:txBody>
            <a:bodyPr lIns="33867" tIns="33867" rIns="33867" bIns="33867" rtlCol="0" anchor="ctr"/>
            <a:lstStyle/>
            <a:p>
              <a:pPr algn="ctr">
                <a:lnSpc>
                  <a:spcPts val="1773"/>
                </a:lnSpc>
              </a:pPr>
              <a:endParaRPr sz="1200"/>
            </a:p>
          </p:txBody>
        </p:sp>
      </p:grpSp>
      <p:sp>
        <p:nvSpPr>
          <p:cNvPr id="33" name="TextBox 33">
            <a:extLst>
              <a:ext uri="{FF2B5EF4-FFF2-40B4-BE49-F238E27FC236}">
                <a16:creationId xmlns:a16="http://schemas.microsoft.com/office/drawing/2014/main" id="{0A6D9892-6C2A-5C03-A860-FFEBB4DC16F0}"/>
              </a:ext>
            </a:extLst>
          </p:cNvPr>
          <p:cNvSpPr txBox="1"/>
          <p:nvPr/>
        </p:nvSpPr>
        <p:spPr>
          <a:xfrm>
            <a:off x="595041" y="1064432"/>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User Requirements</a:t>
            </a:r>
          </a:p>
        </p:txBody>
      </p:sp>
      <p:grpSp>
        <p:nvGrpSpPr>
          <p:cNvPr id="34" name="Group 34">
            <a:extLst>
              <a:ext uri="{FF2B5EF4-FFF2-40B4-BE49-F238E27FC236}">
                <a16:creationId xmlns:a16="http://schemas.microsoft.com/office/drawing/2014/main" id="{B6078197-35F3-B55F-5107-50062123F4B0}"/>
              </a:ext>
            </a:extLst>
          </p:cNvPr>
          <p:cNvGrpSpPr/>
          <p:nvPr/>
        </p:nvGrpSpPr>
        <p:grpSpPr>
          <a:xfrm>
            <a:off x="729979" y="1316937"/>
            <a:ext cx="4495530" cy="2396059"/>
            <a:chOff x="-41512" y="0"/>
            <a:chExt cx="1607284" cy="750961"/>
          </a:xfrm>
        </p:grpSpPr>
        <p:sp>
          <p:nvSpPr>
            <p:cNvPr id="35" name="Freeform 35">
              <a:extLst>
                <a:ext uri="{FF2B5EF4-FFF2-40B4-BE49-F238E27FC236}">
                  <a16:creationId xmlns:a16="http://schemas.microsoft.com/office/drawing/2014/main" id="{12E49CC2-AB31-9948-42D9-99590A926042}"/>
                </a:ext>
              </a:extLst>
            </p:cNvPr>
            <p:cNvSpPr/>
            <p:nvPr/>
          </p:nvSpPr>
          <p:spPr>
            <a:xfrm>
              <a:off x="0" y="0"/>
              <a:ext cx="1565772" cy="680481"/>
            </a:xfrm>
            <a:custGeom>
              <a:avLst/>
              <a:gdLst/>
              <a:ahLst/>
              <a:cxnLst/>
              <a:rect l="l" t="t" r="r" b="b"/>
              <a:pathLst>
                <a:path w="1565772" h="680481">
                  <a:moveTo>
                    <a:pt x="0" y="0"/>
                  </a:moveTo>
                  <a:lnTo>
                    <a:pt x="1565772" y="0"/>
                  </a:lnTo>
                  <a:lnTo>
                    <a:pt x="1565772" y="680481"/>
                  </a:lnTo>
                  <a:lnTo>
                    <a:pt x="0" y="680481"/>
                  </a:lnTo>
                  <a:close/>
                </a:path>
              </a:pathLst>
            </a:custGeom>
            <a:solidFill>
              <a:srgbClr val="FFFFFF"/>
            </a:solidFill>
          </p:spPr>
          <p:txBody>
            <a:bodyPr/>
            <a:lstStyle/>
            <a:p>
              <a:endParaRPr lang="en-US"/>
            </a:p>
          </p:txBody>
        </p:sp>
        <p:sp>
          <p:nvSpPr>
            <p:cNvPr id="36" name="TextBox 36">
              <a:extLst>
                <a:ext uri="{FF2B5EF4-FFF2-40B4-BE49-F238E27FC236}">
                  <a16:creationId xmlns:a16="http://schemas.microsoft.com/office/drawing/2014/main" id="{45CAD668-4299-1F2F-77F1-3A3611A5B1B6}"/>
                </a:ext>
              </a:extLst>
            </p:cNvPr>
            <p:cNvSpPr txBox="1"/>
            <p:nvPr/>
          </p:nvSpPr>
          <p:spPr>
            <a:xfrm>
              <a:off x="-41512" y="32380"/>
              <a:ext cx="1565772" cy="718581"/>
            </a:xfrm>
            <a:prstGeom prst="rect">
              <a:avLst/>
            </a:prstGeom>
          </p:spPr>
          <p:txBody>
            <a:bodyPr lIns="33867" tIns="33867" rIns="33867" bIns="33867" rtlCol="0" anchor="ctr"/>
            <a:lstStyle/>
            <a:p>
              <a:pPr marL="316668" lvl="1" indent="-158334">
                <a:lnSpc>
                  <a:spcPts val="2053"/>
                </a:lnSpc>
                <a:buFont typeface="Arial"/>
                <a:buChar char="•"/>
              </a:pPr>
              <a:r>
                <a:rPr lang="en-US" sz="1600" dirty="0"/>
                <a:t>Legally Accurate Responses</a:t>
              </a:r>
            </a:p>
            <a:p>
              <a:pPr marL="316668" lvl="1" indent="-158334">
                <a:lnSpc>
                  <a:spcPts val="2053"/>
                </a:lnSpc>
                <a:buFont typeface="Arial"/>
                <a:buChar char="•"/>
              </a:pPr>
              <a:r>
                <a:rPr lang="en-US" sz="1600" dirty="0"/>
                <a:t>Legal entity extraction</a:t>
              </a:r>
              <a:r>
                <a:rPr lang="en-US" sz="1466" dirty="0">
                  <a:solidFill>
                    <a:srgbClr val="000000"/>
                  </a:solidFill>
                  <a:latin typeface="Canva Sans"/>
                  <a:ea typeface="Canva Sans"/>
                  <a:cs typeface="Canva Sans"/>
                  <a:sym typeface="Canva Sans"/>
                </a:rPr>
                <a:t>	</a:t>
              </a:r>
            </a:p>
            <a:p>
              <a:pPr marL="316668" lvl="1" indent="-158334">
                <a:lnSpc>
                  <a:spcPts val="2053"/>
                </a:lnSpc>
                <a:buFont typeface="Arial"/>
                <a:buChar char="•"/>
              </a:pPr>
              <a:r>
                <a:rPr lang="en-US" sz="1600" dirty="0"/>
                <a:t>Issue detection + severity</a:t>
              </a:r>
              <a:r>
                <a:rPr lang="en-US" sz="1466" dirty="0">
                  <a:solidFill>
                    <a:srgbClr val="000000"/>
                  </a:solidFill>
                  <a:latin typeface="Canva Sans"/>
                  <a:ea typeface="Canva Sans"/>
                  <a:cs typeface="Canva Sans"/>
                  <a:sym typeface="Canva Sans"/>
                </a:rPr>
                <a:t>	</a:t>
              </a:r>
            </a:p>
            <a:p>
              <a:pPr marL="316668" lvl="1" indent="-158334">
                <a:lnSpc>
                  <a:spcPts val="2053"/>
                </a:lnSpc>
                <a:buFont typeface="Arial"/>
                <a:buChar char="•"/>
              </a:pPr>
              <a:r>
                <a:rPr lang="en-US" sz="1466" dirty="0">
                  <a:solidFill>
                    <a:srgbClr val="000000"/>
                  </a:solidFill>
                  <a:latin typeface="Canva Sans"/>
                  <a:ea typeface="Canva Sans"/>
                  <a:cs typeface="Canva Sans"/>
                  <a:sym typeface="Canva Sans"/>
                </a:rPr>
                <a:t>Accessible Interface: students, and Lawyers</a:t>
              </a:r>
            </a:p>
            <a:p>
              <a:pPr>
                <a:lnSpc>
                  <a:spcPts val="2053"/>
                </a:lnSpc>
              </a:pPr>
              <a:endParaRPr lang="en-US" sz="1466" dirty="0">
                <a:solidFill>
                  <a:srgbClr val="000000"/>
                </a:solidFill>
                <a:latin typeface="Canva Sans"/>
                <a:ea typeface="Canva Sans"/>
                <a:cs typeface="Canva Sans"/>
                <a:sym typeface="Canva Sans"/>
              </a:endParaRPr>
            </a:p>
          </p:txBody>
        </p:sp>
      </p:grpSp>
      <p:sp>
        <p:nvSpPr>
          <p:cNvPr id="37" name="TextBox 37">
            <a:extLst>
              <a:ext uri="{FF2B5EF4-FFF2-40B4-BE49-F238E27FC236}">
                <a16:creationId xmlns:a16="http://schemas.microsoft.com/office/drawing/2014/main" id="{0D5DABD6-15E4-42EA-648B-A1CBC4951FA6}"/>
              </a:ext>
            </a:extLst>
          </p:cNvPr>
          <p:cNvSpPr txBox="1"/>
          <p:nvPr/>
        </p:nvSpPr>
        <p:spPr>
          <a:xfrm>
            <a:off x="412817" y="421698"/>
            <a:ext cx="9676063" cy="327397"/>
          </a:xfrm>
          <a:prstGeom prst="rect">
            <a:avLst/>
          </a:prstGeom>
        </p:spPr>
        <p:txBody>
          <a:bodyPr wrap="square" lIns="0" tIns="0" rIns="0" bIns="0" rtlCol="0" anchor="t">
            <a:spAutoFit/>
          </a:bodyPr>
          <a:lstStyle/>
          <a:p>
            <a:pPr>
              <a:lnSpc>
                <a:spcPts val="2745"/>
              </a:lnSpc>
              <a:spcBef>
                <a:spcPct val="0"/>
              </a:spcBef>
            </a:pPr>
            <a:r>
              <a:rPr lang="en-US" sz="2000" b="1" dirty="0">
                <a:solidFill>
                  <a:srgbClr val="3428BA"/>
                </a:solidFill>
                <a:latin typeface="Canva Sans Bold"/>
                <a:ea typeface="Canva Sans Bold"/>
                <a:cs typeface="Canva Sans Bold"/>
                <a:sym typeface="Canva Sans Bold"/>
              </a:rPr>
              <a:t>Law Recommendation system for user specially focus on </a:t>
            </a:r>
            <a:r>
              <a:rPr lang="en-US" sz="2000" b="1" dirty="0" err="1">
                <a:solidFill>
                  <a:srgbClr val="3428BA"/>
                </a:solidFill>
                <a:latin typeface="Canva Sans Bold"/>
                <a:ea typeface="Canva Sans Bold"/>
                <a:cs typeface="Canva Sans Bold"/>
                <a:sym typeface="Canva Sans Bold"/>
              </a:rPr>
              <a:t>labour</a:t>
            </a:r>
            <a:r>
              <a:rPr lang="en-US" sz="2000" b="1" dirty="0">
                <a:solidFill>
                  <a:srgbClr val="3428BA"/>
                </a:solidFill>
                <a:latin typeface="Canva Sans Bold"/>
                <a:ea typeface="Canva Sans Bold"/>
                <a:cs typeface="Canva Sans Bold"/>
                <a:sym typeface="Canva Sans Bold"/>
              </a:rPr>
              <a:t> and employment law</a:t>
            </a:r>
          </a:p>
        </p:txBody>
      </p:sp>
      <p:grpSp>
        <p:nvGrpSpPr>
          <p:cNvPr id="15" name="Group 15">
            <a:extLst>
              <a:ext uri="{FF2B5EF4-FFF2-40B4-BE49-F238E27FC236}">
                <a16:creationId xmlns:a16="http://schemas.microsoft.com/office/drawing/2014/main" id="{C5B51868-9BF5-1B2E-2C25-59A7CFCB1F4D}"/>
              </a:ext>
            </a:extLst>
          </p:cNvPr>
          <p:cNvGrpSpPr/>
          <p:nvPr/>
        </p:nvGrpSpPr>
        <p:grpSpPr>
          <a:xfrm>
            <a:off x="5586147" y="1316937"/>
            <a:ext cx="4740059" cy="2698623"/>
            <a:chOff x="0" y="0"/>
            <a:chExt cx="1694710" cy="964837"/>
          </a:xfrm>
        </p:grpSpPr>
        <p:sp>
          <p:nvSpPr>
            <p:cNvPr id="16" name="Freeform 16">
              <a:extLst>
                <a:ext uri="{FF2B5EF4-FFF2-40B4-BE49-F238E27FC236}">
                  <a16:creationId xmlns:a16="http://schemas.microsoft.com/office/drawing/2014/main" id="{BD4F6BC6-CC1D-1815-526C-3F19C92B320A}"/>
                </a:ext>
              </a:extLst>
            </p:cNvPr>
            <p:cNvSpPr/>
            <p:nvPr/>
          </p:nvSpPr>
          <p:spPr>
            <a:xfrm>
              <a:off x="0" y="0"/>
              <a:ext cx="1694710" cy="964837"/>
            </a:xfrm>
            <a:custGeom>
              <a:avLst/>
              <a:gdLst/>
              <a:ahLst/>
              <a:cxnLst/>
              <a:rect l="l" t="t" r="r" b="b"/>
              <a:pathLst>
                <a:path w="1694710" h="964837">
                  <a:moveTo>
                    <a:pt x="0" y="0"/>
                  </a:moveTo>
                  <a:lnTo>
                    <a:pt x="1694710" y="0"/>
                  </a:lnTo>
                  <a:lnTo>
                    <a:pt x="1694710" y="964837"/>
                  </a:lnTo>
                  <a:lnTo>
                    <a:pt x="0" y="964837"/>
                  </a:lnTo>
                  <a:close/>
                </a:path>
              </a:pathLst>
            </a:custGeom>
            <a:gradFill rotWithShape="1">
              <a:gsLst>
                <a:gs pos="0">
                  <a:srgbClr val="3428BA">
                    <a:alpha val="100000"/>
                  </a:srgbClr>
                </a:gs>
                <a:gs pos="100000">
                  <a:srgbClr val="5FA2DB">
                    <a:alpha val="100000"/>
                  </a:srgbClr>
                </a:gs>
              </a:gsLst>
              <a:lin ang="0"/>
            </a:gradFill>
          </p:spPr>
          <p:txBody>
            <a:bodyPr/>
            <a:lstStyle/>
            <a:p>
              <a:endParaRPr lang="en-US"/>
            </a:p>
          </p:txBody>
        </p:sp>
        <p:sp>
          <p:nvSpPr>
            <p:cNvPr id="17" name="TextBox 17">
              <a:extLst>
                <a:ext uri="{FF2B5EF4-FFF2-40B4-BE49-F238E27FC236}">
                  <a16:creationId xmlns:a16="http://schemas.microsoft.com/office/drawing/2014/main" id="{DF0E8018-E444-C92B-31E7-E3FBF1B13BD9}"/>
                </a:ext>
              </a:extLst>
            </p:cNvPr>
            <p:cNvSpPr txBox="1"/>
            <p:nvPr/>
          </p:nvSpPr>
          <p:spPr>
            <a:xfrm>
              <a:off x="0" y="-38100"/>
              <a:ext cx="1694710" cy="1002937"/>
            </a:xfrm>
            <a:prstGeom prst="rect">
              <a:avLst/>
            </a:prstGeom>
          </p:spPr>
          <p:txBody>
            <a:bodyPr lIns="33867" tIns="33867" rIns="33867" bIns="33867" rtlCol="0" anchor="ctr"/>
            <a:lstStyle/>
            <a:p>
              <a:pPr algn="ctr">
                <a:lnSpc>
                  <a:spcPts val="1773"/>
                </a:lnSpc>
              </a:pPr>
              <a:endParaRPr sz="1200"/>
            </a:p>
          </p:txBody>
        </p:sp>
      </p:grpSp>
      <p:grpSp>
        <p:nvGrpSpPr>
          <p:cNvPr id="24" name="Group 24">
            <a:extLst>
              <a:ext uri="{FF2B5EF4-FFF2-40B4-BE49-F238E27FC236}">
                <a16:creationId xmlns:a16="http://schemas.microsoft.com/office/drawing/2014/main" id="{1E330DD5-C152-104F-0ABF-2D1810F21853}"/>
              </a:ext>
            </a:extLst>
          </p:cNvPr>
          <p:cNvGrpSpPr/>
          <p:nvPr/>
        </p:nvGrpSpPr>
        <p:grpSpPr>
          <a:xfrm>
            <a:off x="5676905" y="1636445"/>
            <a:ext cx="4693484" cy="2551729"/>
            <a:chOff x="-68016" y="-1813"/>
            <a:chExt cx="1678058" cy="912318"/>
          </a:xfrm>
        </p:grpSpPr>
        <p:sp>
          <p:nvSpPr>
            <p:cNvPr id="25" name="Freeform 25">
              <a:extLst>
                <a:ext uri="{FF2B5EF4-FFF2-40B4-BE49-F238E27FC236}">
                  <a16:creationId xmlns:a16="http://schemas.microsoft.com/office/drawing/2014/main" id="{EEA2BBCB-1525-50F6-373A-0211AE71E348}"/>
                </a:ext>
              </a:extLst>
            </p:cNvPr>
            <p:cNvSpPr/>
            <p:nvPr/>
          </p:nvSpPr>
          <p:spPr>
            <a:xfrm>
              <a:off x="0" y="0"/>
              <a:ext cx="1594245" cy="874218"/>
            </a:xfrm>
            <a:custGeom>
              <a:avLst/>
              <a:gdLst/>
              <a:ahLst/>
              <a:cxnLst/>
              <a:rect l="l" t="t" r="r" b="b"/>
              <a:pathLst>
                <a:path w="1594245" h="874218">
                  <a:moveTo>
                    <a:pt x="0" y="0"/>
                  </a:moveTo>
                  <a:lnTo>
                    <a:pt x="1594245" y="0"/>
                  </a:lnTo>
                  <a:lnTo>
                    <a:pt x="1594245" y="874218"/>
                  </a:lnTo>
                  <a:lnTo>
                    <a:pt x="0" y="874218"/>
                  </a:lnTo>
                  <a:close/>
                </a:path>
              </a:pathLst>
            </a:custGeom>
            <a:solidFill>
              <a:srgbClr val="FFFFFF"/>
            </a:solidFill>
          </p:spPr>
          <p:txBody>
            <a:bodyPr/>
            <a:lstStyle/>
            <a:p>
              <a:endParaRPr lang="en-US"/>
            </a:p>
          </p:txBody>
        </p:sp>
        <p:sp>
          <p:nvSpPr>
            <p:cNvPr id="26" name="TextBox 26">
              <a:extLst>
                <a:ext uri="{FF2B5EF4-FFF2-40B4-BE49-F238E27FC236}">
                  <a16:creationId xmlns:a16="http://schemas.microsoft.com/office/drawing/2014/main" id="{6211D8BD-119F-94E5-FEC2-22A0553BEBB6}"/>
                </a:ext>
              </a:extLst>
            </p:cNvPr>
            <p:cNvSpPr txBox="1"/>
            <p:nvPr/>
          </p:nvSpPr>
          <p:spPr>
            <a:xfrm>
              <a:off x="-68016" y="-1813"/>
              <a:ext cx="1678058" cy="912318"/>
            </a:xfrm>
            <a:prstGeom prst="rect">
              <a:avLst/>
            </a:prstGeom>
          </p:spPr>
          <p:txBody>
            <a:bodyPr lIns="33867" tIns="33867" rIns="33867" bIns="33867" rtlCol="0" anchor="ctr"/>
            <a:lstStyle/>
            <a:p>
              <a:pPr marL="158334" lvl="1" algn="just">
                <a:lnSpc>
                  <a:spcPts val="2053"/>
                </a:lnSpc>
              </a:pPr>
              <a:endParaRPr lang="en-US" sz="1200" dirty="0">
                <a:latin typeface="Canva Sans"/>
                <a:sym typeface="Canva Sans"/>
              </a:endParaRPr>
            </a:p>
          </p:txBody>
        </p:sp>
      </p:grpSp>
      <p:sp>
        <p:nvSpPr>
          <p:cNvPr id="29" name="TextBox 29">
            <a:extLst>
              <a:ext uri="{FF2B5EF4-FFF2-40B4-BE49-F238E27FC236}">
                <a16:creationId xmlns:a16="http://schemas.microsoft.com/office/drawing/2014/main" id="{BFE44698-8821-2A40-9EF1-183DB90B845A}"/>
              </a:ext>
            </a:extLst>
          </p:cNvPr>
          <p:cNvSpPr txBox="1"/>
          <p:nvPr/>
        </p:nvSpPr>
        <p:spPr>
          <a:xfrm>
            <a:off x="5676904" y="1338001"/>
            <a:ext cx="4649301" cy="252505"/>
          </a:xfrm>
          <a:prstGeom prst="rect">
            <a:avLst/>
          </a:prstGeom>
        </p:spPr>
        <p:txBody>
          <a:bodyPr lIns="0" tIns="0" rIns="0" bIns="0" rtlCol="0" anchor="t">
            <a:spAutoFit/>
          </a:bodyPr>
          <a:lstStyle/>
          <a:p>
            <a:pPr algn="ctr">
              <a:lnSpc>
                <a:spcPts val="2079"/>
              </a:lnSpc>
              <a:spcBef>
                <a:spcPct val="0"/>
              </a:spcBef>
            </a:pPr>
            <a:r>
              <a:rPr lang="en-US" sz="1733" dirty="0">
                <a:solidFill>
                  <a:srgbClr val="FFFFFF"/>
                </a:solidFill>
                <a:latin typeface="Cambria"/>
                <a:ea typeface="Cambria"/>
                <a:cs typeface="Cambria"/>
                <a:sym typeface="Cambria"/>
              </a:rPr>
              <a:t>User feedback on prototype and Validate</a:t>
            </a:r>
          </a:p>
        </p:txBody>
      </p:sp>
      <p:pic>
        <p:nvPicPr>
          <p:cNvPr id="10" name="Picture 9">
            <a:extLst>
              <a:ext uri="{FF2B5EF4-FFF2-40B4-BE49-F238E27FC236}">
                <a16:creationId xmlns:a16="http://schemas.microsoft.com/office/drawing/2014/main" id="{21518331-E449-0F5A-8049-C13A656194C0}"/>
              </a:ext>
            </a:extLst>
          </p:cNvPr>
          <p:cNvPicPr>
            <a:picLocks noChangeAspect="1"/>
          </p:cNvPicPr>
          <p:nvPr/>
        </p:nvPicPr>
        <p:blipFill>
          <a:blip r:embed="rId3"/>
          <a:stretch>
            <a:fillRect/>
          </a:stretch>
        </p:blipFill>
        <p:spPr>
          <a:xfrm>
            <a:off x="5907405" y="1636444"/>
            <a:ext cx="4424426" cy="4736857"/>
          </a:xfrm>
          <a:prstGeom prst="rect">
            <a:avLst/>
          </a:prstGeom>
        </p:spPr>
      </p:pic>
    </p:spTree>
    <p:extLst>
      <p:ext uri="{BB962C8B-B14F-4D97-AF65-F5344CB8AC3E}">
        <p14:creationId xmlns:p14="http://schemas.microsoft.com/office/powerpoint/2010/main" val="828841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C20DB7DB36DD49BC8150064CF95DD9" ma:contentTypeVersion="13" ma:contentTypeDescription="Create a new document." ma:contentTypeScope="" ma:versionID="cbef7e19daa0d389b559f873c5a3e553">
  <xsd:schema xmlns:xsd="http://www.w3.org/2001/XMLSchema" xmlns:xs="http://www.w3.org/2001/XMLSchema" xmlns:p="http://schemas.microsoft.com/office/2006/metadata/properties" xmlns:ns2="b315195e-671e-423b-bef2-4f1205612242" xmlns:ns3="db72c12f-87a4-44ab-bbc5-4cc8306b158a" targetNamespace="http://schemas.microsoft.com/office/2006/metadata/properties" ma:root="true" ma:fieldsID="060a19f19fc398f1deb5a7ac3ca80118" ns2:_="" ns3:_="">
    <xsd:import namespace="b315195e-671e-423b-bef2-4f1205612242"/>
    <xsd:import namespace="db72c12f-87a4-44ab-bbc5-4cc8306b15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15195e-671e-423b-bef2-4f1205612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8a686f-bba2-44f2-819b-edf0b3003fb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72c12f-87a4-44ab-bbc5-4cc8306b15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90b710-f748-4220-b362-4102ae550bf9}" ma:internalName="TaxCatchAll" ma:showField="CatchAllData" ma:web="db72c12f-87a4-44ab-bbc5-4cc8306b1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15195e-671e-423b-bef2-4f1205612242">
      <Terms xmlns="http://schemas.microsoft.com/office/infopath/2007/PartnerControls"/>
    </lcf76f155ced4ddcb4097134ff3c332f>
    <TaxCatchAll xmlns="db72c12f-87a4-44ab-bbc5-4cc8306b158a" xsi:nil="true"/>
  </documentManagement>
</p:properties>
</file>

<file path=customXml/itemProps1.xml><?xml version="1.0" encoding="utf-8"?>
<ds:datastoreItem xmlns:ds="http://schemas.openxmlformats.org/officeDocument/2006/customXml" ds:itemID="{84FA6DCB-F970-4D9E-93AF-3A497222ABBB}"/>
</file>

<file path=customXml/itemProps2.xml><?xml version="1.0" encoding="utf-8"?>
<ds:datastoreItem xmlns:ds="http://schemas.openxmlformats.org/officeDocument/2006/customXml" ds:itemID="{512C4848-DE3A-4940-8830-000DF986E290}"/>
</file>

<file path=customXml/itemProps3.xml><?xml version="1.0" encoding="utf-8"?>
<ds:datastoreItem xmlns:ds="http://schemas.openxmlformats.org/officeDocument/2006/customXml" ds:itemID="{96616B16-F454-46F4-84AB-28B09D5F3AAE}"/>
</file>

<file path=docProps/app.xml><?xml version="1.0" encoding="utf-8"?>
<Properties xmlns="http://schemas.openxmlformats.org/officeDocument/2006/extended-properties" xmlns:vt="http://schemas.openxmlformats.org/officeDocument/2006/docPropsVTypes">
  <Template/>
  <TotalTime>575</TotalTime>
  <Words>1334</Words>
  <Application>Microsoft Office PowerPoint</Application>
  <PresentationFormat>Widescreen</PresentationFormat>
  <Paragraphs>205</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Aptos</vt:lpstr>
      <vt:lpstr>Aptos Display</vt:lpstr>
      <vt:lpstr>Arial</vt:lpstr>
      <vt:lpstr>Cambria</vt:lpstr>
      <vt:lpstr>Cambria Bold</vt:lpstr>
      <vt:lpstr>Canva Sans</vt:lpstr>
      <vt:lpstr>Canva Sans Bold</vt:lpstr>
      <vt:lpstr>Canva Sans Medium</vt:lpstr>
      <vt:lpstr>Times New Roman</vt:lpstr>
      <vt:lpstr>Times New Roman Bold</vt:lpstr>
      <vt:lpstr>Office Theme</vt:lpstr>
      <vt:lpstr>PowerPoint Presentation</vt:lpstr>
      <vt:lpstr>PowerPoint Presentation</vt:lpstr>
      <vt:lpstr>PowerPoint Presentation</vt:lpstr>
      <vt:lpstr>PowerPoint Presentation</vt:lpstr>
      <vt:lpstr>PowerPoint Presentation</vt:lpstr>
      <vt:lpstr>Design Excellence Architecture diagram</vt:lpstr>
      <vt:lpstr>PowerPoint Presentation</vt:lpstr>
      <vt:lpstr>PowerPoint Presentation</vt:lpstr>
      <vt:lpstr>PowerPoint Presentation</vt:lpstr>
      <vt:lpstr>Design Excellence Architecture diagram</vt:lpstr>
      <vt:lpstr>PowerPoint Presentation</vt:lpstr>
      <vt:lpstr>PowerPoint Presentation</vt:lpstr>
      <vt:lpstr>Design Excellence Architecture diagram</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NIRUTHTHIKA. E it22322326</dc:creator>
  <cp:lastModifiedBy>MATHUSIGAN E.S it22177032</cp:lastModifiedBy>
  <cp:revision>13</cp:revision>
  <dcterms:created xsi:type="dcterms:W3CDTF">2026-01-03T06:51:10Z</dcterms:created>
  <dcterms:modified xsi:type="dcterms:W3CDTF">2026-01-07T04:45:40Z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0x0101008DC20DB7DB36DD49BC8150064CF95DD9</vt:lpwstr>
  </property>
</Properties>
</file>