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90" r:id="rId6"/>
    <p:sldId id="273" r:id="rId7"/>
    <p:sldId id="279" r:id="rId8"/>
    <p:sldId id="280" r:id="rId9"/>
    <p:sldId id="276" r:id="rId10"/>
    <p:sldId id="278" r:id="rId11"/>
    <p:sldId id="282" r:id="rId12"/>
    <p:sldId id="283" r:id="rId13"/>
    <p:sldId id="281" r:id="rId14"/>
    <p:sldId id="259" r:id="rId15"/>
    <p:sldId id="274" r:id="rId16"/>
    <p:sldId id="288" r:id="rId17"/>
    <p:sldId id="265" r:id="rId18"/>
    <p:sldId id="284" r:id="rId19"/>
    <p:sldId id="286" r:id="rId20"/>
    <p:sldId id="285" r:id="rId21"/>
    <p:sldId id="289" r:id="rId22"/>
    <p:sldId id="272"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8" d="100"/>
          <a:sy n="78" d="100"/>
        </p:scale>
        <p:origin x="86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95BF-BC05-B3D6-46EE-78DB9596A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69C76-03B3-B663-0C5C-13792CE83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15FD1-79B0-73C7-7F74-665BFDC57420}"/>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FA040681-E28F-52AE-A569-C99D6462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1E16E-3E2A-4527-CE42-79855668A718}"/>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665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4D1F-118F-41FE-3416-5A52E4B54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7A215-A262-CF78-5432-2FCED7094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DC31C-76F8-1501-0513-7423D85E0FE3}"/>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4D34D75D-A702-1D6F-D30D-1BC09AF3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4B061-DB89-0FE1-6231-6A0CF662A3E3}"/>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2674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E815A-D5B6-23D8-92C1-BC9E64185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7B0B9-FB23-9EDA-41FE-60AD1CD1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9585C-B316-B7A7-43B5-9A13C0D193C5}"/>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E0315AB1-51AA-9422-0453-3AC4D66E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590A7-7FED-F55E-D530-B12005F6BBC1}"/>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191264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5CBC-0052-44EE-F633-16B04E14F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E3941-511D-E19C-C7B8-6458CDB81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BAA13-B66A-B471-817E-50D7C2C3E8B4}"/>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8FF037AC-9244-BE39-AEBE-7EEF3C902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7D6E9-A1A5-8286-2558-BA03392BC7E0}"/>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5327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ABD5-66F6-4FB4-4622-929D43713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880A5-6A17-ABC5-B546-BA43C8450B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8474A-0B56-7028-9440-4AE5428A85CF}"/>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F876B6F6-8FBA-D07A-6D2A-32A7970DB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F7C61-231A-DB20-D2EB-389939D0F027}"/>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51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5ADD-1987-0AE9-EE53-4F1D955B2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1251E-62FA-5104-9F4D-73595AA47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75D8D-3E14-F9D0-D9EA-B7BCA8E3A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2CD40-4F4D-58D3-6B7C-56A580DE14BB}"/>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6" name="Footer Placeholder 5">
            <a:extLst>
              <a:ext uri="{FF2B5EF4-FFF2-40B4-BE49-F238E27FC236}">
                <a16:creationId xmlns:a16="http://schemas.microsoft.com/office/drawing/2014/main" id="{9DC8226D-8F2F-D881-BBB0-4870471B3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8D5AB-4EBB-1FCF-2F91-51397B7EDA96}"/>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122397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871D-74A9-C8CE-27F2-5AE718B379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CEC993-BF7E-D34D-5E8D-D94B45179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491EF-07A6-CE79-AF4A-057405CE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5B0A8-9BC4-36CD-C8CD-178D28663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11B945-F0D9-4E90-5E9B-E4982D2CC7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A08A5-AC10-D88C-D113-4D26D8D60F07}"/>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8" name="Footer Placeholder 7">
            <a:extLst>
              <a:ext uri="{FF2B5EF4-FFF2-40B4-BE49-F238E27FC236}">
                <a16:creationId xmlns:a16="http://schemas.microsoft.com/office/drawing/2014/main" id="{39E4F0BF-A54D-12CD-46C2-BE6C77723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78287A-84CD-4085-A0A0-500AA6948AA3}"/>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40398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0217-80D6-A414-CF8B-F532A8461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FD4CF1-2DD1-236F-62F3-083F95A3CC3A}"/>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4" name="Footer Placeholder 3">
            <a:extLst>
              <a:ext uri="{FF2B5EF4-FFF2-40B4-BE49-F238E27FC236}">
                <a16:creationId xmlns:a16="http://schemas.microsoft.com/office/drawing/2014/main" id="{9D581FCF-D090-09B7-9FCF-3C6FF6FF3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DC95FC-D850-8D70-384B-97F419010107}"/>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26199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08C81-2B0A-EB87-8413-26794218B2AC}"/>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3" name="Footer Placeholder 2">
            <a:extLst>
              <a:ext uri="{FF2B5EF4-FFF2-40B4-BE49-F238E27FC236}">
                <a16:creationId xmlns:a16="http://schemas.microsoft.com/office/drawing/2014/main" id="{22472665-B0A2-A48D-FE86-F6FD6275C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CF19D-E504-673D-925E-8B281B332101}"/>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65188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6730-E2D5-9D5A-110E-47792EFFC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6BFFE-9AD8-9837-CCB2-AD8D577DE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E03AF-1B38-31D8-89FB-89EB10982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5CEF4-2E29-2E86-F298-FAFD036CAFB8}"/>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6" name="Footer Placeholder 5">
            <a:extLst>
              <a:ext uri="{FF2B5EF4-FFF2-40B4-BE49-F238E27FC236}">
                <a16:creationId xmlns:a16="http://schemas.microsoft.com/office/drawing/2014/main" id="{48778110-9287-AABE-6869-193BEB805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6877F-2E2B-E36D-5FEA-39A1674F4635}"/>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11860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F5C7-854D-9A21-6CE0-8CC1E6D0A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86F09-24C4-F804-9B25-9BA0E8DD6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93C08B-1EAD-0868-6397-61072989F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2F3C9-CD57-72F7-F124-8B861DDE5F92}"/>
              </a:ext>
            </a:extLst>
          </p:cNvPr>
          <p:cNvSpPr>
            <a:spLocks noGrp="1"/>
          </p:cNvSpPr>
          <p:nvPr>
            <p:ph type="dt" sz="half" idx="10"/>
          </p:nvPr>
        </p:nvSpPr>
        <p:spPr/>
        <p:txBody>
          <a:bodyPr/>
          <a:lstStyle/>
          <a:p>
            <a:fld id="{CE465950-E257-42D6-87CB-A3C9E510453F}" type="datetimeFigureOut">
              <a:rPr lang="en-US" smtClean="0"/>
              <a:t>4/26/2026</a:t>
            </a:fld>
            <a:endParaRPr lang="en-US"/>
          </a:p>
        </p:txBody>
      </p:sp>
      <p:sp>
        <p:nvSpPr>
          <p:cNvPr id="6" name="Footer Placeholder 5">
            <a:extLst>
              <a:ext uri="{FF2B5EF4-FFF2-40B4-BE49-F238E27FC236}">
                <a16:creationId xmlns:a16="http://schemas.microsoft.com/office/drawing/2014/main" id="{6E8A39AF-52EC-1684-8A2C-1F5CA914B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6833A-8511-5B61-FA8E-180EB339B870}"/>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422803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13594-FBC1-7E6E-F3BF-E18AC1F1B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AC824-5DD1-040C-E647-83B951C60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B20CD-843F-6A5C-7109-15FF51A61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465950-E257-42D6-87CB-A3C9E510453F}" type="datetimeFigureOut">
              <a:rPr lang="en-US" smtClean="0"/>
              <a:t>4/26/2026</a:t>
            </a:fld>
            <a:endParaRPr lang="en-US"/>
          </a:p>
        </p:txBody>
      </p:sp>
      <p:sp>
        <p:nvSpPr>
          <p:cNvPr id="5" name="Footer Placeholder 4">
            <a:extLst>
              <a:ext uri="{FF2B5EF4-FFF2-40B4-BE49-F238E27FC236}">
                <a16:creationId xmlns:a16="http://schemas.microsoft.com/office/drawing/2014/main" id="{CBBA9430-1D13-F691-8D81-DE80E2461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40A78A-27C1-BB33-02CC-66FDDE21A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6FD214-2AE2-4741-98EF-B0457EED89BD}" type="slidenum">
              <a:rPr lang="en-US" smtClean="0"/>
              <a:t>‹#›</a:t>
            </a:fld>
            <a:endParaRPr lang="en-US"/>
          </a:p>
        </p:txBody>
      </p:sp>
    </p:spTree>
    <p:extLst>
      <p:ext uri="{BB962C8B-B14F-4D97-AF65-F5344CB8AC3E}">
        <p14:creationId xmlns:p14="http://schemas.microsoft.com/office/powerpoint/2010/main" val="21108611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8.sv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13406" y="1737139"/>
            <a:ext cx="3385327" cy="33853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rot="-2165946">
            <a:off x="5705574" y="338076"/>
            <a:ext cx="6181905" cy="6061570"/>
            <a:chOff x="0" y="0"/>
            <a:chExt cx="812800" cy="796978"/>
          </a:xfrm>
        </p:grpSpPr>
        <p:sp>
          <p:nvSpPr>
            <p:cNvPr id="6" name="Freeform 6"/>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5540FF">
                      <a:alpha val="100000"/>
                    </a:srgbClr>
                  </a:gs>
                </a:gsLst>
                <a:lin ang="0"/>
              </a:gradFill>
              <a:prstDash val="solid"/>
              <a:miter/>
            </a:ln>
          </p:spPr>
          <p:txBody>
            <a:bodyPr/>
            <a:lstStyle/>
            <a:p>
              <a:endParaRPr lang="en-US"/>
            </a:p>
          </p:txBody>
        </p:sp>
        <p:sp>
          <p:nvSpPr>
            <p:cNvPr id="7" name="TextBox 7"/>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rot="-10694109">
            <a:off x="6083972" y="749450"/>
            <a:ext cx="5342825" cy="5238823"/>
            <a:chOff x="0" y="0"/>
            <a:chExt cx="812800" cy="796978"/>
          </a:xfrm>
        </p:grpSpPr>
        <p:sp>
          <p:nvSpPr>
            <p:cNvPr id="9" name="Freeform 9"/>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C6BFFF">
                      <a:alpha val="100000"/>
                    </a:srgbClr>
                  </a:gs>
                </a:gsLst>
                <a:lin ang="0"/>
              </a:gradFill>
              <a:prstDash val="solid"/>
              <a:miter/>
            </a:ln>
          </p:spPr>
          <p:txBody>
            <a:bodyPr/>
            <a:lstStyle/>
            <a:p>
              <a:endParaRPr lang="en-US"/>
            </a:p>
          </p:txBody>
        </p:sp>
        <p:sp>
          <p:nvSpPr>
            <p:cNvPr id="10" name="TextBox 10"/>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p:cNvSpPr/>
          <p:nvPr/>
        </p:nvSpPr>
        <p:spPr>
          <a:xfrm>
            <a:off x="-7240890" y="3065353"/>
            <a:ext cx="10202915" cy="10202915"/>
          </a:xfrm>
          <a:custGeom>
            <a:avLst/>
            <a:gdLst/>
            <a:ahLst/>
            <a:cxnLst/>
            <a:rect l="l" t="t" r="r" b="b"/>
            <a:pathLst>
              <a:path w="15304372" h="15304372">
                <a:moveTo>
                  <a:pt x="0" y="0"/>
                </a:moveTo>
                <a:lnTo>
                  <a:pt x="15304372" y="0"/>
                </a:lnTo>
                <a:lnTo>
                  <a:pt x="15304372" y="15304372"/>
                </a:lnTo>
                <a:lnTo>
                  <a:pt x="0" y="15304372"/>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14" name="Group 14"/>
          <p:cNvGrpSpPr/>
          <p:nvPr/>
        </p:nvGrpSpPr>
        <p:grpSpPr>
          <a:xfrm>
            <a:off x="-1274592" y="3065353"/>
            <a:ext cx="7560409" cy="2126101"/>
            <a:chOff x="0" y="-179481"/>
            <a:chExt cx="2484475" cy="698672"/>
          </a:xfrm>
        </p:grpSpPr>
        <p:sp>
          <p:nvSpPr>
            <p:cNvPr id="15" name="Freeform 15"/>
            <p:cNvSpPr/>
            <p:nvPr/>
          </p:nvSpPr>
          <p:spPr>
            <a:xfrm>
              <a:off x="264127" y="-179481"/>
              <a:ext cx="2220348" cy="519191"/>
            </a:xfrm>
            <a:custGeom>
              <a:avLst/>
              <a:gdLst/>
              <a:ahLst/>
              <a:cxnLst/>
              <a:rect l="l" t="t" r="r" b="b"/>
              <a:pathLst>
                <a:path w="2220348" h="519191">
                  <a:moveTo>
                    <a:pt x="0" y="0"/>
                  </a:moveTo>
                  <a:lnTo>
                    <a:pt x="2220348" y="0"/>
                  </a:lnTo>
                  <a:lnTo>
                    <a:pt x="2220348" y="519191"/>
                  </a:lnTo>
                  <a:lnTo>
                    <a:pt x="0" y="519191"/>
                  </a:lnTo>
                  <a:close/>
                </a:path>
              </a:pathLst>
            </a:custGeom>
            <a:gradFill rotWithShape="1">
              <a:gsLst>
                <a:gs pos="0">
                  <a:srgbClr val="3428BA">
                    <a:alpha val="100000"/>
                  </a:srgbClr>
                </a:gs>
                <a:gs pos="100000">
                  <a:srgbClr val="5FA2DB">
                    <a:alpha val="100000"/>
                  </a:srgbClr>
                </a:gs>
              </a:gsLst>
              <a:lin ang="0"/>
            </a:gradFill>
          </p:spPr>
          <p:txBody>
            <a:bodyPr/>
            <a:lstStyle/>
            <a:p>
              <a:r>
                <a:rPr lang="en-US" sz="3200" b="1" dirty="0"/>
                <a:t>small language model for Sri Lankan legal application</a:t>
              </a:r>
            </a:p>
          </p:txBody>
        </p:sp>
        <p:sp>
          <p:nvSpPr>
            <p:cNvPr id="16" name="TextBox 16"/>
            <p:cNvSpPr txBox="1"/>
            <p:nvPr/>
          </p:nvSpPr>
          <p:spPr>
            <a:xfrm>
              <a:off x="0" y="-38100"/>
              <a:ext cx="2220348" cy="557291"/>
            </a:xfrm>
            <a:prstGeom prst="rect">
              <a:avLst/>
            </a:prstGeom>
          </p:spPr>
          <p:txBody>
            <a:bodyPr lIns="33867" tIns="33867" rIns="33867" bIns="33867" rtlCol="0" anchor="ctr"/>
            <a:lstStyle/>
            <a:p>
              <a:pPr algn="ctr">
                <a:lnSpc>
                  <a:spcPts val="1773"/>
                </a:lnSpc>
              </a:pPr>
              <a:endParaRPr sz="1200"/>
            </a:p>
          </p:txBody>
        </p:sp>
      </p:grpSp>
      <p:pic>
        <p:nvPicPr>
          <p:cNvPr id="22" name="Picture 21">
            <a:extLst>
              <a:ext uri="{FF2B5EF4-FFF2-40B4-BE49-F238E27FC236}">
                <a16:creationId xmlns:a16="http://schemas.microsoft.com/office/drawing/2014/main" id="{6DFE6298-365B-EF3D-9CF6-B2FABB98A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387" y="1684376"/>
            <a:ext cx="3730222" cy="3238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 3">
            <a:extLst>
              <a:ext uri="{FF2B5EF4-FFF2-40B4-BE49-F238E27FC236}">
                <a16:creationId xmlns:a16="http://schemas.microsoft.com/office/drawing/2014/main" id="{F31A04FA-9B39-5237-9C3F-1A5B01DFD418}"/>
              </a:ext>
            </a:extLst>
          </p:cNvPr>
          <p:cNvGrpSpPr/>
          <p:nvPr/>
        </p:nvGrpSpPr>
        <p:grpSpPr>
          <a:xfrm>
            <a:off x="2229191" y="4572102"/>
            <a:ext cx="4057453" cy="639671"/>
            <a:chOff x="0" y="0"/>
            <a:chExt cx="2580798" cy="442197"/>
          </a:xfrm>
        </p:grpSpPr>
        <p:sp>
          <p:nvSpPr>
            <p:cNvPr id="13" name="Freeform 4">
              <a:extLst>
                <a:ext uri="{FF2B5EF4-FFF2-40B4-BE49-F238E27FC236}">
                  <a16:creationId xmlns:a16="http://schemas.microsoft.com/office/drawing/2014/main" id="{A5F43CC7-967C-FA8E-B916-5FF1444BF1EA}"/>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5">
              <a:extLst>
                <a:ext uri="{FF2B5EF4-FFF2-40B4-BE49-F238E27FC236}">
                  <a16:creationId xmlns:a16="http://schemas.microsoft.com/office/drawing/2014/main" id="{48DE9108-8C38-F00F-BE68-3E87FC615C50}"/>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19" name="TextBox 18">
            <a:extLst>
              <a:ext uri="{FF2B5EF4-FFF2-40B4-BE49-F238E27FC236}">
                <a16:creationId xmlns:a16="http://schemas.microsoft.com/office/drawing/2014/main" id="{1EB70F4F-3C3B-D32B-5C84-5F04BB7367A5}"/>
              </a:ext>
            </a:extLst>
          </p:cNvPr>
          <p:cNvSpPr txBox="1"/>
          <p:nvPr/>
        </p:nvSpPr>
        <p:spPr>
          <a:xfrm>
            <a:off x="2914288" y="4733702"/>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25-26J-240</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974E-3B6B-7F86-824E-0E9FD4337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23B53-5B5C-2A94-8B62-97AE94E6F01F}"/>
              </a:ext>
            </a:extLst>
          </p:cNvPr>
          <p:cNvSpPr>
            <a:spLocks noGrp="1"/>
          </p:cNvSpPr>
          <p:nvPr>
            <p:ph type="title"/>
          </p:nvPr>
        </p:nvSpPr>
        <p:spPr>
          <a:xfrm>
            <a:off x="3533130" y="225467"/>
            <a:ext cx="5349614" cy="817418"/>
          </a:xfrm>
        </p:spPr>
        <p:txBody>
          <a:bodyPr>
            <a:noAutofit/>
          </a:bodyPr>
          <a:lstStyle/>
          <a:p>
            <a:pPr algn="l"/>
            <a:r>
              <a:rPr lang="en-US" sz="2400"/>
              <a:t>Design Excellence Architecture diagram</a:t>
            </a:r>
            <a:endParaRPr lang="en-US" sz="2400" dirty="0"/>
          </a:p>
        </p:txBody>
      </p:sp>
      <p:sp>
        <p:nvSpPr>
          <p:cNvPr id="5" name="Freeform 15">
            <a:extLst>
              <a:ext uri="{FF2B5EF4-FFF2-40B4-BE49-F238E27FC236}">
                <a16:creationId xmlns:a16="http://schemas.microsoft.com/office/drawing/2014/main" id="{B34F0F18-63C7-9F8F-5558-3C4B43F2A451}"/>
              </a:ext>
            </a:extLst>
          </p:cNvPr>
          <p:cNvSpPr>
            <a:spLocks noGrp="1"/>
          </p:cNvSpPr>
          <p:nvPr>
            <p:ph sz="half" idx="2"/>
          </p:nvPr>
        </p:nvSpPr>
        <p:spPr>
          <a:xfrm>
            <a:off x="1219201" y="1465006"/>
            <a:ext cx="10134600" cy="4711957"/>
          </a:xfrm>
          <a:custGeom>
            <a:avLst/>
            <a:gdLst/>
            <a:ahLst/>
            <a:cxnLst/>
            <a:rect l="l" t="t" r="r" b="b"/>
            <a:pathLst>
              <a:path w="12423632" h="5176545">
                <a:moveTo>
                  <a:pt x="0" y="0"/>
                </a:moveTo>
                <a:lnTo>
                  <a:pt x="12423632" y="0"/>
                </a:lnTo>
                <a:lnTo>
                  <a:pt x="12423632" y="5176545"/>
                </a:lnTo>
                <a:lnTo>
                  <a:pt x="0" y="5176545"/>
                </a:lnTo>
                <a:lnTo>
                  <a:pt x="0" y="0"/>
                </a:lnTo>
                <a:close/>
              </a:path>
            </a:pathLst>
          </a:custGeom>
          <a:blipFill>
            <a:blip r:embed="rId2"/>
            <a:stretch>
              <a:fillRect t="-44647" b="-24851"/>
            </a:stretch>
          </a:blipFill>
        </p:spPr>
        <p:txBody>
          <a:bodyPr/>
          <a:lstStyle/>
          <a:p>
            <a:pPr marL="0" indent="0">
              <a:buNone/>
            </a:pPr>
            <a:r>
              <a:rPr lang="en-US"/>
              <a:t>.</a:t>
            </a:r>
            <a:endParaRPr lang="en-US" dirty="0"/>
          </a:p>
        </p:txBody>
      </p:sp>
      <p:grpSp>
        <p:nvGrpSpPr>
          <p:cNvPr id="3" name="Group 8">
            <a:extLst>
              <a:ext uri="{FF2B5EF4-FFF2-40B4-BE49-F238E27FC236}">
                <a16:creationId xmlns:a16="http://schemas.microsoft.com/office/drawing/2014/main" id="{86C5F0D8-CD4A-B3DB-7F63-8E2325F7620A}"/>
              </a:ext>
            </a:extLst>
          </p:cNvPr>
          <p:cNvGrpSpPr/>
          <p:nvPr/>
        </p:nvGrpSpPr>
        <p:grpSpPr>
          <a:xfrm>
            <a:off x="3035798" y="5958373"/>
            <a:ext cx="6816365" cy="1320167"/>
            <a:chOff x="0" y="0"/>
            <a:chExt cx="13632730" cy="2640335"/>
          </a:xfrm>
        </p:grpSpPr>
        <p:sp>
          <p:nvSpPr>
            <p:cNvPr id="4" name="Freeform 9">
              <a:extLst>
                <a:ext uri="{FF2B5EF4-FFF2-40B4-BE49-F238E27FC236}">
                  <a16:creationId xmlns:a16="http://schemas.microsoft.com/office/drawing/2014/main" id="{2FBCC51C-0BA0-1C32-914F-2EE7D9B28ABA}"/>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6" name="TextBox 10">
              <a:extLst>
                <a:ext uri="{FF2B5EF4-FFF2-40B4-BE49-F238E27FC236}">
                  <a16:creationId xmlns:a16="http://schemas.microsoft.com/office/drawing/2014/main" id="{6854ABA5-4B73-725A-B7A0-9AD6D84580C1}"/>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7" name="TextBox 42">
            <a:extLst>
              <a:ext uri="{FF2B5EF4-FFF2-40B4-BE49-F238E27FC236}">
                <a16:creationId xmlns:a16="http://schemas.microsoft.com/office/drawing/2014/main" id="{4E45B223-6BE7-3E2C-23FE-F93F97BD8BB2}"/>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43">
            <a:extLst>
              <a:ext uri="{FF2B5EF4-FFF2-40B4-BE49-F238E27FC236}">
                <a16:creationId xmlns:a16="http://schemas.microsoft.com/office/drawing/2014/main" id="{13B22760-F257-2EC5-4BCC-FE0985A3A079}"/>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8</a:t>
            </a:r>
          </a:p>
          <a:p>
            <a:pPr>
              <a:lnSpc>
                <a:spcPts val="1440"/>
              </a:lnSpc>
            </a:pPr>
            <a:endParaRPr lang="en-US" sz="1200" b="1" dirty="0">
              <a:solidFill>
                <a:srgbClr val="000000"/>
              </a:solidFill>
              <a:latin typeface="Cambria Bold"/>
              <a:ea typeface="Cambria Bold"/>
              <a:cs typeface="Cambria Bold"/>
              <a:sym typeface="Cambria Bold"/>
            </a:endParaRPr>
          </a:p>
        </p:txBody>
      </p:sp>
    </p:spTree>
    <p:extLst>
      <p:ext uri="{BB962C8B-B14F-4D97-AF65-F5344CB8AC3E}">
        <p14:creationId xmlns:p14="http://schemas.microsoft.com/office/powerpoint/2010/main" val="44577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676672" y="3540772"/>
            <a:ext cx="7948527" cy="1236813"/>
            <a:chOff x="0" y="0"/>
            <a:chExt cx="2580798" cy="442197"/>
          </a:xfrm>
        </p:grpSpPr>
        <p:sp>
          <p:nvSpPr>
            <p:cNvPr id="4" name="Freeform 4"/>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p:cNvSpPr txBox="1"/>
          <p:nvPr/>
        </p:nvSpPr>
        <p:spPr>
          <a:xfrm>
            <a:off x="113415" y="3829499"/>
            <a:ext cx="6935971" cy="700705"/>
          </a:xfrm>
          <a:prstGeom prst="rect">
            <a:avLst/>
          </a:prstGeom>
        </p:spPr>
        <p:txBody>
          <a:bodyPr wrap="square" lIns="0" tIns="0" rIns="0" bIns="0" rtlCol="0" anchor="t">
            <a:spAutoFit/>
          </a:bodyPr>
          <a:lstStyle/>
          <a:p>
            <a:pPr>
              <a:lnSpc>
                <a:spcPts val="2745"/>
              </a:lnSpc>
              <a:spcBef>
                <a:spcPct val="0"/>
              </a:spcBef>
            </a:pPr>
            <a:r>
              <a:rPr lang="en-US" sz="2800" b="1" dirty="0">
                <a:solidFill>
                  <a:schemeClr val="bg1"/>
                </a:solidFill>
                <a:latin typeface="Canva Sans Bold"/>
                <a:ea typeface="Canva Sans Bold"/>
                <a:cs typeface="Canva Sans Bold"/>
                <a:sym typeface="Canva Sans Bold"/>
              </a:rPr>
              <a:t>Law Recommendation system for user specially focus on </a:t>
            </a:r>
            <a:r>
              <a:rPr lang="en-US" sz="2800" b="1" dirty="0" err="1">
                <a:solidFill>
                  <a:schemeClr val="bg1"/>
                </a:solidFill>
                <a:latin typeface="Canva Sans Bold"/>
                <a:ea typeface="Canva Sans Bold"/>
                <a:cs typeface="Canva Sans Bold"/>
                <a:sym typeface="Canva Sans Bold"/>
              </a:rPr>
              <a:t>labour</a:t>
            </a:r>
            <a:r>
              <a:rPr lang="en-US" sz="2800" b="1" dirty="0">
                <a:solidFill>
                  <a:schemeClr val="bg1"/>
                </a:solidFill>
                <a:latin typeface="Canva Sans Bold"/>
                <a:ea typeface="Canva Sans Bold"/>
                <a:cs typeface="Canva Sans Bold"/>
                <a:sym typeface="Canva Sans Bold"/>
              </a:rPr>
              <a:t> and employment law</a:t>
            </a:r>
          </a:p>
        </p:txBody>
      </p:sp>
      <p:sp>
        <p:nvSpPr>
          <p:cNvPr id="8" name="TextBox 8"/>
          <p:cNvSpPr txBox="1"/>
          <p:nvPr/>
        </p:nvSpPr>
        <p:spPr>
          <a:xfrm>
            <a:off x="194666" y="4982727"/>
            <a:ext cx="2711085"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3"/>
              <a:stretch>
                <a:fillRect t="-929488" r="-256844" b="-4"/>
              </a:stretch>
            </a:blipFill>
          </p:spPr>
          <p:txBody>
            <a:bodyPr/>
            <a:lstStyle/>
            <a:p>
              <a:endParaRPr lang="en-US"/>
            </a:p>
          </p:txBody>
        </p:sp>
      </p:grpSp>
      <p:sp>
        <p:nvSpPr>
          <p:cNvPr id="11" name="TextBox 11"/>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p:cNvGrpSpPr/>
          <p:nvPr/>
        </p:nvGrpSpPr>
        <p:grpSpPr>
          <a:xfrm>
            <a:off x="0" y="6676907"/>
            <a:ext cx="12192000" cy="181095"/>
            <a:chOff x="0" y="0"/>
            <a:chExt cx="24384000" cy="362190"/>
          </a:xfrm>
        </p:grpSpPr>
        <p:sp>
          <p:nvSpPr>
            <p:cNvPr id="13" name="Freeform 13"/>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p:cNvGrpSpPr/>
          <p:nvPr/>
        </p:nvGrpSpPr>
        <p:grpSpPr>
          <a:xfrm>
            <a:off x="9303855" y="139699"/>
            <a:ext cx="2824645" cy="3571063"/>
            <a:chOff x="0" y="0"/>
            <a:chExt cx="4013200" cy="4622800"/>
          </a:xfrm>
        </p:grpSpPr>
        <p:sp>
          <p:nvSpPr>
            <p:cNvPr id="15" name="Freeform 15"/>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p:cNvSpPr txBox="1"/>
          <p:nvPr/>
        </p:nvSpPr>
        <p:spPr>
          <a:xfrm>
            <a:off x="11886856" y="6583304"/>
            <a:ext cx="944880" cy="538609"/>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9</a:t>
            </a:r>
          </a:p>
          <a:p>
            <a:pPr>
              <a:lnSpc>
                <a:spcPts val="1440"/>
              </a:lnSpc>
            </a:pPr>
            <a:endParaRPr lang="en-US" sz="1200" b="1" dirty="0">
              <a:solidFill>
                <a:srgbClr val="000000"/>
              </a:solidFill>
              <a:latin typeface="Cambria Bold"/>
              <a:ea typeface="Cambria Bold"/>
              <a:cs typeface="Cambria Bold"/>
              <a:sym typeface="Cambria Bold"/>
            </a:endParaRP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p:cNvGrpSpPr/>
          <p:nvPr/>
        </p:nvGrpSpPr>
        <p:grpSpPr>
          <a:xfrm>
            <a:off x="3035798" y="5958373"/>
            <a:ext cx="6816365" cy="1320167"/>
            <a:chOff x="0" y="0"/>
            <a:chExt cx="13632730" cy="2640335"/>
          </a:xfrm>
        </p:grpSpPr>
        <p:sp>
          <p:nvSpPr>
            <p:cNvPr id="22" name="Freeform 22"/>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a:t>
              </a:r>
              <a:r>
                <a:rPr lang="en-US" dirty="0">
                  <a:solidFill>
                    <a:srgbClr val="000000"/>
                  </a:solidFill>
                  <a:latin typeface="Cambria"/>
                  <a:ea typeface="Cambria"/>
                  <a:cs typeface="Cambria"/>
                  <a:sym typeface="Cambria"/>
                </a:rPr>
                <a:t>|    25-26J-240</a:t>
              </a:r>
            </a:p>
          </p:txBody>
        </p:sp>
      </p:grpSp>
      <p:pic>
        <p:nvPicPr>
          <p:cNvPr id="25" name="Picture 24">
            <a:extLst>
              <a:ext uri="{FF2B5EF4-FFF2-40B4-BE49-F238E27FC236}">
                <a16:creationId xmlns:a16="http://schemas.microsoft.com/office/drawing/2014/main" id="{4BE3602E-07AB-7D1B-D7D9-2F52021A0A8A}"/>
              </a:ext>
            </a:extLst>
          </p:cNvPr>
          <p:cNvPicPr>
            <a:picLocks noChangeAspect="1"/>
          </p:cNvPicPr>
          <p:nvPr/>
        </p:nvPicPr>
        <p:blipFill>
          <a:blip r:embed="rId4">
            <a:extLst>
              <a:ext uri="{28A0092B-C50C-407E-A947-70E740481C1C}">
                <a14:useLocalDpi xmlns:a14="http://schemas.microsoft.com/office/drawing/2010/main" val="0"/>
              </a:ext>
            </a:extLst>
          </a:blip>
          <a:srcRect l="19388" t="13256" r="29283" b="37984"/>
          <a:stretch>
            <a:fillRect/>
          </a:stretch>
        </p:blipFill>
        <p:spPr>
          <a:xfrm>
            <a:off x="9398744" y="259509"/>
            <a:ext cx="2641644" cy="33439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4961-58B1-81D4-605C-60D0D90FE2E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D4034D6E-845C-002A-D8DC-F59B7411117D}"/>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F2B510ED-D7D0-938B-37D7-C7C789D7727B}"/>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1B93A4CF-EB50-ABDF-13BA-A2D9F29078FE}"/>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9DFF0183-5733-97EF-F8A2-84A7BA9BCD73}"/>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90680D3-E25C-54F3-D9C1-9AC2D0AD53BD}"/>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3398F09B-B861-4B5A-0960-818EEE314AF0}"/>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5CC6376B-EEE9-C2FF-B192-C8079240EA8E}"/>
              </a:ext>
            </a:extLst>
          </p:cNvPr>
          <p:cNvGrpSpPr/>
          <p:nvPr/>
        </p:nvGrpSpPr>
        <p:grpSpPr>
          <a:xfrm>
            <a:off x="514351" y="3663203"/>
            <a:ext cx="4820751" cy="2598483"/>
            <a:chOff x="0" y="0"/>
            <a:chExt cx="1723560" cy="929034"/>
          </a:xfrm>
        </p:grpSpPr>
        <p:sp>
          <p:nvSpPr>
            <p:cNvPr id="13" name="Freeform 13">
              <a:extLst>
                <a:ext uri="{FF2B5EF4-FFF2-40B4-BE49-F238E27FC236}">
                  <a16:creationId xmlns:a16="http://schemas.microsoft.com/office/drawing/2014/main" id="{CCDA64E5-24A4-A0AC-BE84-7BA6C3219BD0}"/>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95436DD0-AF9F-DAD2-449C-D19FF53B6007}"/>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15" name="Group 15">
            <a:extLst>
              <a:ext uri="{FF2B5EF4-FFF2-40B4-BE49-F238E27FC236}">
                <a16:creationId xmlns:a16="http://schemas.microsoft.com/office/drawing/2014/main" id="{6206D065-D5A8-13B8-F0F0-FC4B843E7C1D}"/>
              </a:ext>
            </a:extLst>
          </p:cNvPr>
          <p:cNvGrpSpPr/>
          <p:nvPr/>
        </p:nvGrpSpPr>
        <p:grpSpPr>
          <a:xfrm>
            <a:off x="6276938" y="818376"/>
            <a:ext cx="4732005" cy="2610625"/>
            <a:chOff x="0" y="0"/>
            <a:chExt cx="1691830" cy="933375"/>
          </a:xfrm>
        </p:grpSpPr>
        <p:sp>
          <p:nvSpPr>
            <p:cNvPr id="16" name="Freeform 16">
              <a:extLst>
                <a:ext uri="{FF2B5EF4-FFF2-40B4-BE49-F238E27FC236}">
                  <a16:creationId xmlns:a16="http://schemas.microsoft.com/office/drawing/2014/main" id="{270F585C-6241-888A-6010-B6D8AD2A6306}"/>
                </a:ext>
              </a:extLst>
            </p:cNvPr>
            <p:cNvSpPr/>
            <p:nvPr/>
          </p:nvSpPr>
          <p:spPr>
            <a:xfrm>
              <a:off x="0" y="0"/>
              <a:ext cx="1691830" cy="933375"/>
            </a:xfrm>
            <a:custGeom>
              <a:avLst/>
              <a:gdLst/>
              <a:ahLst/>
              <a:cxnLst/>
              <a:rect l="l" t="t" r="r" b="b"/>
              <a:pathLst>
                <a:path w="1691830" h="933375">
                  <a:moveTo>
                    <a:pt x="0" y="0"/>
                  </a:moveTo>
                  <a:lnTo>
                    <a:pt x="1691830" y="0"/>
                  </a:lnTo>
                  <a:lnTo>
                    <a:pt x="1691830" y="933375"/>
                  </a:lnTo>
                  <a:lnTo>
                    <a:pt x="0" y="933375"/>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DD7949E2-6807-5585-46D0-551D5CA4F934}"/>
                </a:ext>
              </a:extLst>
            </p:cNvPr>
            <p:cNvSpPr txBox="1"/>
            <p:nvPr/>
          </p:nvSpPr>
          <p:spPr>
            <a:xfrm>
              <a:off x="0" y="-38100"/>
              <a:ext cx="1691830" cy="971475"/>
            </a:xfrm>
            <a:prstGeom prst="rect">
              <a:avLst/>
            </a:prstGeom>
          </p:spPr>
          <p:txBody>
            <a:bodyPr lIns="33867" tIns="33867" rIns="33867" bIns="33867" rtlCol="0" anchor="ctr"/>
            <a:lstStyle/>
            <a:p>
              <a:pPr algn="ctr">
                <a:lnSpc>
                  <a:spcPts val="1773"/>
                </a:lnSpc>
              </a:pPr>
              <a:endParaRPr sz="1200"/>
            </a:p>
          </p:txBody>
        </p:sp>
      </p:grpSp>
      <p:grpSp>
        <p:nvGrpSpPr>
          <p:cNvPr id="18" name="Group 18">
            <a:extLst>
              <a:ext uri="{FF2B5EF4-FFF2-40B4-BE49-F238E27FC236}">
                <a16:creationId xmlns:a16="http://schemas.microsoft.com/office/drawing/2014/main" id="{C02CEC61-C768-51AD-07B3-BEC40DC3B770}"/>
              </a:ext>
            </a:extLst>
          </p:cNvPr>
          <p:cNvGrpSpPr/>
          <p:nvPr/>
        </p:nvGrpSpPr>
        <p:grpSpPr>
          <a:xfrm>
            <a:off x="6276938" y="3663203"/>
            <a:ext cx="4732005" cy="2598483"/>
            <a:chOff x="0" y="0"/>
            <a:chExt cx="1691830" cy="929034"/>
          </a:xfrm>
        </p:grpSpPr>
        <p:sp>
          <p:nvSpPr>
            <p:cNvPr id="19" name="Freeform 19">
              <a:extLst>
                <a:ext uri="{FF2B5EF4-FFF2-40B4-BE49-F238E27FC236}">
                  <a16:creationId xmlns:a16="http://schemas.microsoft.com/office/drawing/2014/main" id="{21F9A5FE-FBA2-B6B1-621B-33D1209440AD}"/>
                </a:ext>
              </a:extLst>
            </p:cNvPr>
            <p:cNvSpPr/>
            <p:nvPr/>
          </p:nvSpPr>
          <p:spPr>
            <a:xfrm>
              <a:off x="0" y="0"/>
              <a:ext cx="1691830" cy="929034"/>
            </a:xfrm>
            <a:custGeom>
              <a:avLst/>
              <a:gdLst/>
              <a:ahLst/>
              <a:cxnLst/>
              <a:rect l="l" t="t" r="r" b="b"/>
              <a:pathLst>
                <a:path w="1691830" h="929034">
                  <a:moveTo>
                    <a:pt x="0" y="0"/>
                  </a:moveTo>
                  <a:lnTo>
                    <a:pt x="1691830" y="0"/>
                  </a:lnTo>
                  <a:lnTo>
                    <a:pt x="169183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0" name="TextBox 20">
              <a:extLst>
                <a:ext uri="{FF2B5EF4-FFF2-40B4-BE49-F238E27FC236}">
                  <a16:creationId xmlns:a16="http://schemas.microsoft.com/office/drawing/2014/main" id="{1D6E5C9C-1841-1C1D-CED7-E27E463AE923}"/>
                </a:ext>
              </a:extLst>
            </p:cNvPr>
            <p:cNvSpPr txBox="1"/>
            <p:nvPr/>
          </p:nvSpPr>
          <p:spPr>
            <a:xfrm>
              <a:off x="0" y="-38100"/>
              <a:ext cx="1691830" cy="967134"/>
            </a:xfrm>
            <a:prstGeom prst="rect">
              <a:avLst/>
            </a:prstGeom>
          </p:spPr>
          <p:txBody>
            <a:bodyPr lIns="33867" tIns="33867" rIns="33867" bIns="33867" rtlCol="0" anchor="ctr"/>
            <a:lstStyle/>
            <a:p>
              <a:pPr algn="ctr">
                <a:lnSpc>
                  <a:spcPts val="1773"/>
                </a:lnSpc>
              </a:pPr>
              <a:endParaRPr sz="1200"/>
            </a:p>
          </p:txBody>
        </p:sp>
      </p:grpSp>
      <p:grpSp>
        <p:nvGrpSpPr>
          <p:cNvPr id="21" name="Group 21">
            <a:extLst>
              <a:ext uri="{FF2B5EF4-FFF2-40B4-BE49-F238E27FC236}">
                <a16:creationId xmlns:a16="http://schemas.microsoft.com/office/drawing/2014/main" id="{6FF35AF0-876D-CF0A-08D8-A4160FD3850F}"/>
              </a:ext>
            </a:extLst>
          </p:cNvPr>
          <p:cNvGrpSpPr/>
          <p:nvPr/>
        </p:nvGrpSpPr>
        <p:grpSpPr>
          <a:xfrm>
            <a:off x="6629520" y="1229912"/>
            <a:ext cx="4379422" cy="2176238"/>
            <a:chOff x="0" y="0"/>
            <a:chExt cx="1565772" cy="778069"/>
          </a:xfrm>
        </p:grpSpPr>
        <p:sp>
          <p:nvSpPr>
            <p:cNvPr id="22" name="Freeform 22">
              <a:extLst>
                <a:ext uri="{FF2B5EF4-FFF2-40B4-BE49-F238E27FC236}">
                  <a16:creationId xmlns:a16="http://schemas.microsoft.com/office/drawing/2014/main" id="{91CA12E0-458F-C5A5-71EE-A3A64B68C039}"/>
                </a:ext>
              </a:extLst>
            </p:cNvPr>
            <p:cNvSpPr/>
            <p:nvPr/>
          </p:nvSpPr>
          <p:spPr>
            <a:xfrm>
              <a:off x="0" y="0"/>
              <a:ext cx="1565772" cy="778069"/>
            </a:xfrm>
            <a:custGeom>
              <a:avLst/>
              <a:gdLst/>
              <a:ahLst/>
              <a:cxnLst/>
              <a:rect l="l" t="t" r="r" b="b"/>
              <a:pathLst>
                <a:path w="1565772" h="778069">
                  <a:moveTo>
                    <a:pt x="0" y="0"/>
                  </a:moveTo>
                  <a:lnTo>
                    <a:pt x="1565772" y="0"/>
                  </a:lnTo>
                  <a:lnTo>
                    <a:pt x="1565772" y="778069"/>
                  </a:lnTo>
                  <a:lnTo>
                    <a:pt x="0" y="778069"/>
                  </a:lnTo>
                  <a:close/>
                </a:path>
              </a:pathLst>
            </a:custGeom>
            <a:solidFill>
              <a:srgbClr val="FFFFFF"/>
            </a:solidFill>
          </p:spPr>
          <p:txBody>
            <a:bodyPr/>
            <a:lstStyle/>
            <a:p>
              <a:endParaRPr lang="en-US" dirty="0"/>
            </a:p>
          </p:txBody>
        </p:sp>
        <p:sp>
          <p:nvSpPr>
            <p:cNvPr id="23" name="TextBox 23">
              <a:extLst>
                <a:ext uri="{FF2B5EF4-FFF2-40B4-BE49-F238E27FC236}">
                  <a16:creationId xmlns:a16="http://schemas.microsoft.com/office/drawing/2014/main" id="{0E56CB91-970C-3F0D-169E-E63F5C907917}"/>
                </a:ext>
              </a:extLst>
            </p:cNvPr>
            <p:cNvSpPr txBox="1"/>
            <p:nvPr/>
          </p:nvSpPr>
          <p:spPr>
            <a:xfrm>
              <a:off x="0" y="-38100"/>
              <a:ext cx="1565772" cy="816169"/>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fine-tuned LLM for Sri Lankan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Lack of RAG integration in existing systems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Poor handling of natural language legal queries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scenario-based legal recommendations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Limited tools for both legal and non-legal users</a:t>
              </a:r>
            </a:p>
          </p:txBody>
        </p:sp>
      </p:grpSp>
      <p:grpSp>
        <p:nvGrpSpPr>
          <p:cNvPr id="24" name="Group 24">
            <a:extLst>
              <a:ext uri="{FF2B5EF4-FFF2-40B4-BE49-F238E27FC236}">
                <a16:creationId xmlns:a16="http://schemas.microsoft.com/office/drawing/2014/main" id="{1D93E63E-DE19-F6F8-1F8E-BEA0CEECE0AB}"/>
              </a:ext>
            </a:extLst>
          </p:cNvPr>
          <p:cNvGrpSpPr/>
          <p:nvPr/>
        </p:nvGrpSpPr>
        <p:grpSpPr>
          <a:xfrm>
            <a:off x="955680" y="4059416"/>
            <a:ext cx="4379422" cy="2202270"/>
            <a:chOff x="0" y="0"/>
            <a:chExt cx="1565772" cy="787376"/>
          </a:xfrm>
        </p:grpSpPr>
        <p:sp>
          <p:nvSpPr>
            <p:cNvPr id="25" name="Freeform 25">
              <a:extLst>
                <a:ext uri="{FF2B5EF4-FFF2-40B4-BE49-F238E27FC236}">
                  <a16:creationId xmlns:a16="http://schemas.microsoft.com/office/drawing/2014/main" id="{B97EC786-C306-6186-9179-64856AD213B3}"/>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A8A65F6E-CA00-F687-1C66-89B2B15C5F48}"/>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Domain-specific LLM fine-tuning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Hybrid Retrieval-Augmented Generation (RAG)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Law-only knowledge enforcement</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Evidence retrieval from verified legal sources</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Structured, citation-backed outputs</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Production-ready backend architecture</a:t>
              </a: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27" name="Group 27">
            <a:extLst>
              <a:ext uri="{FF2B5EF4-FFF2-40B4-BE49-F238E27FC236}">
                <a16:creationId xmlns:a16="http://schemas.microsoft.com/office/drawing/2014/main" id="{525EFE46-FA51-B681-B6EF-20E77682F110}"/>
              </a:ext>
            </a:extLst>
          </p:cNvPr>
          <p:cNvGrpSpPr/>
          <p:nvPr/>
        </p:nvGrpSpPr>
        <p:grpSpPr>
          <a:xfrm>
            <a:off x="6629520" y="4049360"/>
            <a:ext cx="4379422" cy="2212326"/>
            <a:chOff x="0" y="0"/>
            <a:chExt cx="1565772" cy="790971"/>
          </a:xfrm>
        </p:grpSpPr>
        <p:sp>
          <p:nvSpPr>
            <p:cNvPr id="28" name="Freeform 28">
              <a:extLst>
                <a:ext uri="{FF2B5EF4-FFF2-40B4-BE49-F238E27FC236}">
                  <a16:creationId xmlns:a16="http://schemas.microsoft.com/office/drawing/2014/main" id="{2B660DCA-A401-D5D4-179C-8FE08279B521}"/>
                </a:ext>
              </a:extLst>
            </p:cNvPr>
            <p:cNvSpPr/>
            <p:nvPr/>
          </p:nvSpPr>
          <p:spPr>
            <a:xfrm>
              <a:off x="0" y="0"/>
              <a:ext cx="1565772" cy="790971"/>
            </a:xfrm>
            <a:custGeom>
              <a:avLst/>
              <a:gdLst/>
              <a:ahLst/>
              <a:cxnLst/>
              <a:rect l="l" t="t" r="r" b="b"/>
              <a:pathLst>
                <a:path w="1565772" h="790971">
                  <a:moveTo>
                    <a:pt x="0" y="0"/>
                  </a:moveTo>
                  <a:lnTo>
                    <a:pt x="1565772" y="0"/>
                  </a:lnTo>
                  <a:lnTo>
                    <a:pt x="1565772" y="790971"/>
                  </a:lnTo>
                  <a:lnTo>
                    <a:pt x="0" y="790971"/>
                  </a:lnTo>
                  <a:close/>
                </a:path>
              </a:pathLst>
            </a:custGeom>
            <a:solidFill>
              <a:srgbClr val="FFFFFF"/>
            </a:solidFill>
          </p:spPr>
          <p:txBody>
            <a:bodyPr/>
            <a:lstStyle/>
            <a:p>
              <a:endParaRPr lang="en-US"/>
            </a:p>
          </p:txBody>
        </p:sp>
        <p:sp>
          <p:nvSpPr>
            <p:cNvPr id="29" name="TextBox 29">
              <a:extLst>
                <a:ext uri="{FF2B5EF4-FFF2-40B4-BE49-F238E27FC236}">
                  <a16:creationId xmlns:a16="http://schemas.microsoft.com/office/drawing/2014/main" id="{2F6042C9-76D3-E06E-E911-E4DA4B100CA0}"/>
                </a:ext>
              </a:extLst>
            </p:cNvPr>
            <p:cNvSpPr txBox="1"/>
            <p:nvPr/>
          </p:nvSpPr>
          <p:spPr>
            <a:xfrm>
              <a:off x="0" y="-38100"/>
              <a:ext cx="1565772" cy="82907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Eliminates LLM hallucinations using RAG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 Grounds answers in verified legal documents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Ensures Sri Lanka–specific legal accuracy</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Provides scenario-based recommendations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Democratizes access to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knowledge</a:t>
              </a:r>
            </a:p>
          </p:txBody>
        </p:sp>
      </p:grpSp>
      <p:grpSp>
        <p:nvGrpSpPr>
          <p:cNvPr id="30" name="Group 30">
            <a:extLst>
              <a:ext uri="{FF2B5EF4-FFF2-40B4-BE49-F238E27FC236}">
                <a16:creationId xmlns:a16="http://schemas.microsoft.com/office/drawing/2014/main" id="{5A3EA68A-B70E-BA54-7B4A-0C4BDB519FE1}"/>
              </a:ext>
            </a:extLst>
          </p:cNvPr>
          <p:cNvGrpSpPr/>
          <p:nvPr/>
        </p:nvGrpSpPr>
        <p:grpSpPr>
          <a:xfrm>
            <a:off x="465844" y="888430"/>
            <a:ext cx="4869258" cy="2574083"/>
            <a:chOff x="0" y="0"/>
            <a:chExt cx="9738515" cy="5148166"/>
          </a:xfrm>
        </p:grpSpPr>
        <p:grpSp>
          <p:nvGrpSpPr>
            <p:cNvPr id="31" name="Group 31">
              <a:extLst>
                <a:ext uri="{FF2B5EF4-FFF2-40B4-BE49-F238E27FC236}">
                  <a16:creationId xmlns:a16="http://schemas.microsoft.com/office/drawing/2014/main" id="{B63C3252-0452-48D9-DDEC-02CD719A30D7}"/>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2A55F451-9FC0-09CC-4582-A49B4EEA9CA1}"/>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EF434501-A635-7532-38BA-6FF7630A013E}"/>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F16B82DC-AC47-D761-67CC-18D98386A49D}"/>
                </a:ext>
              </a:extLst>
            </p:cNvPr>
            <p:cNvGrpSpPr/>
            <p:nvPr/>
          </p:nvGrpSpPr>
          <p:grpSpPr>
            <a:xfrm>
              <a:off x="811736" y="855509"/>
              <a:ext cx="8926779" cy="4249471"/>
              <a:chOff x="0" y="0"/>
              <a:chExt cx="1688685" cy="803875"/>
            </a:xfrm>
          </p:grpSpPr>
          <p:sp>
            <p:nvSpPr>
              <p:cNvPr id="35" name="Freeform 35">
                <a:extLst>
                  <a:ext uri="{FF2B5EF4-FFF2-40B4-BE49-F238E27FC236}">
                    <a16:creationId xmlns:a16="http://schemas.microsoft.com/office/drawing/2014/main" id="{B3CD3FBF-0473-1BF0-54BC-34CC89ACA755}"/>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AB3F3278-E39A-5A78-EE59-3C588EB082C8}"/>
                  </a:ext>
                </a:extLst>
              </p:cNvPr>
              <p:cNvSpPr txBox="1"/>
              <p:nvPr/>
            </p:nvSpPr>
            <p:spPr>
              <a:xfrm>
                <a:off x="0" y="-38100"/>
                <a:ext cx="1688685" cy="841975"/>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General-purpose LLMs hallucinate legal information</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Responses lack Sri Lankan legal grounding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linkage between laws and court cases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Unsafe for real-world legal decision-making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Proven incorrect responses verified by a legal professional</a:t>
                </a:r>
              </a:p>
            </p:txBody>
          </p:sp>
        </p:grpSp>
        <p:sp>
          <p:nvSpPr>
            <p:cNvPr id="37" name="TextBox 37">
              <a:extLst>
                <a:ext uri="{FF2B5EF4-FFF2-40B4-BE49-F238E27FC236}">
                  <a16:creationId xmlns:a16="http://schemas.microsoft.com/office/drawing/2014/main" id="{2A0CC95E-89B0-6D17-9026-EE9B3D6A3DDF}"/>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EA82434F-C34C-A285-6BFF-5EA51EBF703A}"/>
              </a:ext>
            </a:extLst>
          </p:cNvPr>
          <p:cNvSpPr/>
          <p:nvPr/>
        </p:nvSpPr>
        <p:spPr>
          <a:xfrm>
            <a:off x="1657457" y="370210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Freeform 39">
            <a:extLst>
              <a:ext uri="{FF2B5EF4-FFF2-40B4-BE49-F238E27FC236}">
                <a16:creationId xmlns:a16="http://schemas.microsoft.com/office/drawing/2014/main" id="{CAB1C9C5-9705-F79C-559A-9F50EF41E82E}"/>
              </a:ext>
            </a:extLst>
          </p:cNvPr>
          <p:cNvSpPr/>
          <p:nvPr/>
        </p:nvSpPr>
        <p:spPr>
          <a:xfrm>
            <a:off x="7619255" y="818376"/>
            <a:ext cx="364789" cy="364789"/>
          </a:xfrm>
          <a:custGeom>
            <a:avLst/>
            <a:gdLst/>
            <a:ahLst/>
            <a:cxnLst/>
            <a:rect l="l" t="t" r="r" b="b"/>
            <a:pathLst>
              <a:path w="547183" h="547183">
                <a:moveTo>
                  <a:pt x="0" y="0"/>
                </a:moveTo>
                <a:lnTo>
                  <a:pt x="547182" y="0"/>
                </a:lnTo>
                <a:lnTo>
                  <a:pt x="547182" y="547183"/>
                </a:lnTo>
                <a:lnTo>
                  <a:pt x="0" y="5471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871C9B3A-DC97-8C02-CF0C-F9BDCF192AAF}"/>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1" name="Picture 41">
            <a:extLst>
              <a:ext uri="{FF2B5EF4-FFF2-40B4-BE49-F238E27FC236}">
                <a16:creationId xmlns:a16="http://schemas.microsoft.com/office/drawing/2014/main" id="{C4BF0C4F-CC37-42B1-3B78-3979A64C8727}"/>
              </a:ext>
            </a:extLst>
          </p:cNvPr>
          <p:cNvPicPr>
            <a:picLocks noChangeAspect="1"/>
          </p:cNvPicPr>
          <p:nvPr/>
        </p:nvPicPr>
        <p:blipFill>
          <a:blip r:embed="rId6"/>
          <a:srcRect/>
          <a:stretch>
            <a:fillRect/>
          </a:stretch>
        </p:blipFill>
        <p:spPr>
          <a:xfrm>
            <a:off x="6764898" y="3707194"/>
            <a:ext cx="337073" cy="337073"/>
          </a:xfrm>
          <a:prstGeom prst="rect">
            <a:avLst/>
          </a:prstGeom>
        </p:spPr>
      </p:pic>
      <p:sp>
        <p:nvSpPr>
          <p:cNvPr id="42" name="TextBox 42">
            <a:extLst>
              <a:ext uri="{FF2B5EF4-FFF2-40B4-BE49-F238E27FC236}">
                <a16:creationId xmlns:a16="http://schemas.microsoft.com/office/drawing/2014/main" id="{83DBB8CC-A2EF-69D0-1D09-41A4C7AFCBF3}"/>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2F327805-0245-E8C9-53B0-8462030DAF19}"/>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10</a:t>
            </a:r>
          </a:p>
        </p:txBody>
      </p:sp>
      <p:sp>
        <p:nvSpPr>
          <p:cNvPr id="44" name="TextBox 44">
            <a:extLst>
              <a:ext uri="{FF2B5EF4-FFF2-40B4-BE49-F238E27FC236}">
                <a16:creationId xmlns:a16="http://schemas.microsoft.com/office/drawing/2014/main" id="{C40DCF59-3759-138B-8816-CE1DA5A06692}"/>
              </a:ext>
            </a:extLst>
          </p:cNvPr>
          <p:cNvSpPr txBox="1"/>
          <p:nvPr/>
        </p:nvSpPr>
        <p:spPr>
          <a:xfrm>
            <a:off x="6359641" y="870750"/>
            <a:ext cx="4732005"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Proven Gap</a:t>
            </a:r>
          </a:p>
        </p:txBody>
      </p:sp>
      <p:sp>
        <p:nvSpPr>
          <p:cNvPr id="45" name="TextBox 45">
            <a:extLst>
              <a:ext uri="{FF2B5EF4-FFF2-40B4-BE49-F238E27FC236}">
                <a16:creationId xmlns:a16="http://schemas.microsoft.com/office/drawing/2014/main" id="{FB7F3B6E-E79D-FDCF-CC35-19BA2D617EC4}"/>
              </a:ext>
            </a:extLst>
          </p:cNvPr>
          <p:cNvSpPr txBox="1"/>
          <p:nvPr/>
        </p:nvSpPr>
        <p:spPr>
          <a:xfrm>
            <a:off x="600075" y="3732856"/>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E3225B3C-5445-0AFF-7292-02FF6B244A76}"/>
              </a:ext>
            </a:extLst>
          </p:cNvPr>
          <p:cNvSpPr txBox="1"/>
          <p:nvPr/>
        </p:nvSpPr>
        <p:spPr>
          <a:xfrm>
            <a:off x="6359641" y="3689402"/>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spTree>
    <p:extLst>
      <p:ext uri="{BB962C8B-B14F-4D97-AF65-F5344CB8AC3E}">
        <p14:creationId xmlns:p14="http://schemas.microsoft.com/office/powerpoint/2010/main" val="115897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801D35-0C20-9223-11B4-DA837171D09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6D866-8E88-4AA5-0979-D210D3D44BA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Design Excellence Architecture diagram</a:t>
            </a:r>
          </a:p>
        </p:txBody>
      </p:sp>
      <p:pic>
        <p:nvPicPr>
          <p:cNvPr id="5" name="Picture 4">
            <a:extLst>
              <a:ext uri="{FF2B5EF4-FFF2-40B4-BE49-F238E27FC236}">
                <a16:creationId xmlns:a16="http://schemas.microsoft.com/office/drawing/2014/main" id="{70789207-C1BA-AE76-75E9-D4261C627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783" y="643466"/>
            <a:ext cx="8253432" cy="5571067"/>
          </a:xfrm>
          <a:prstGeom prst="rect">
            <a:avLst/>
          </a:prstGeom>
        </p:spPr>
      </p:pic>
      <p:sp>
        <p:nvSpPr>
          <p:cNvPr id="7" name="TextBox 8">
            <a:extLst>
              <a:ext uri="{FF2B5EF4-FFF2-40B4-BE49-F238E27FC236}">
                <a16:creationId xmlns:a16="http://schemas.microsoft.com/office/drawing/2014/main" id="{E3428A55-9A4B-A94C-AD01-438DC0F331E5}"/>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11</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8" name="Group 8">
            <a:extLst>
              <a:ext uri="{FF2B5EF4-FFF2-40B4-BE49-F238E27FC236}">
                <a16:creationId xmlns:a16="http://schemas.microsoft.com/office/drawing/2014/main" id="{5CD697D4-3BE9-9F99-02F1-B66AC5FBAAF8}"/>
              </a:ext>
            </a:extLst>
          </p:cNvPr>
          <p:cNvGrpSpPr/>
          <p:nvPr/>
        </p:nvGrpSpPr>
        <p:grpSpPr>
          <a:xfrm>
            <a:off x="4476475" y="5990751"/>
            <a:ext cx="6816365" cy="1320167"/>
            <a:chOff x="0" y="0"/>
            <a:chExt cx="13632730" cy="2640335"/>
          </a:xfrm>
        </p:grpSpPr>
        <p:sp>
          <p:nvSpPr>
            <p:cNvPr id="9" name="Freeform 9">
              <a:extLst>
                <a:ext uri="{FF2B5EF4-FFF2-40B4-BE49-F238E27FC236}">
                  <a16:creationId xmlns:a16="http://schemas.microsoft.com/office/drawing/2014/main" id="{970D4256-7C15-D38B-EDFC-28600FAAF622}"/>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1" name="TextBox 10">
              <a:extLst>
                <a:ext uri="{FF2B5EF4-FFF2-40B4-BE49-F238E27FC236}">
                  <a16:creationId xmlns:a16="http://schemas.microsoft.com/office/drawing/2014/main" id="{E952F395-6B98-23BF-0CFC-A94B414673D4}"/>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   </a:t>
              </a:r>
              <a:r>
                <a:rPr lang="en-US" dirty="0">
                  <a:solidFill>
                    <a:srgbClr val="000000"/>
                  </a:solidFill>
                  <a:latin typeface="Cambria"/>
                  <a:ea typeface="Cambria"/>
                  <a:cs typeface="Cambria"/>
                  <a:sym typeface="Cambria"/>
                </a:rPr>
                <a:t>|    25-26J-240</a:t>
              </a:r>
            </a:p>
          </p:txBody>
        </p:sp>
      </p:grpSp>
      <p:sp>
        <p:nvSpPr>
          <p:cNvPr id="12" name="TextBox 42">
            <a:extLst>
              <a:ext uri="{FF2B5EF4-FFF2-40B4-BE49-F238E27FC236}">
                <a16:creationId xmlns:a16="http://schemas.microsoft.com/office/drawing/2014/main" id="{B59CB389-F419-DDA5-6620-F32D01FE2448}"/>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Tree>
    <p:extLst>
      <p:ext uri="{BB962C8B-B14F-4D97-AF65-F5344CB8AC3E}">
        <p14:creationId xmlns:p14="http://schemas.microsoft.com/office/powerpoint/2010/main" val="120692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p:cNvGrpSpPr/>
          <p:nvPr/>
        </p:nvGrpSpPr>
        <p:grpSpPr>
          <a:xfrm>
            <a:off x="3035798" y="5958372"/>
            <a:ext cx="6816365" cy="1320197"/>
            <a:chOff x="0" y="0"/>
            <a:chExt cx="13632730" cy="2640393"/>
          </a:xfrm>
        </p:grpSpPr>
        <p:sp>
          <p:nvSpPr>
            <p:cNvPr id="5" name="Freeform 5"/>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p:cNvSpPr txBox="1"/>
            <p:nvPr/>
          </p:nvSpPr>
          <p:spPr>
            <a:xfrm>
              <a:off x="0" y="-19050"/>
              <a:ext cx="13632730" cy="2659443"/>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Niruththika E |    25-26J-240</a:t>
              </a:r>
            </a:p>
          </p:txBody>
        </p:sp>
      </p:grpSp>
      <p:sp>
        <p:nvSpPr>
          <p:cNvPr id="7" name="TextBox 7"/>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12</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9" name="Group 9"/>
          <p:cNvGrpSpPr/>
          <p:nvPr/>
        </p:nvGrpSpPr>
        <p:grpSpPr>
          <a:xfrm>
            <a:off x="685800" y="3814187"/>
            <a:ext cx="4649301" cy="2559115"/>
            <a:chOff x="0" y="0"/>
            <a:chExt cx="1662261" cy="914958"/>
          </a:xfrm>
        </p:grpSpPr>
        <p:sp>
          <p:nvSpPr>
            <p:cNvPr id="10" name="Freeform 10"/>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1" name="TextBox 11"/>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6268884" y="960534"/>
            <a:ext cx="4740059" cy="2682427"/>
            <a:chOff x="0" y="0"/>
            <a:chExt cx="1694710" cy="853740"/>
          </a:xfrm>
        </p:grpSpPr>
        <p:sp>
          <p:nvSpPr>
            <p:cNvPr id="13" name="Freeform 13"/>
            <p:cNvSpPr/>
            <p:nvPr/>
          </p:nvSpPr>
          <p:spPr>
            <a:xfrm>
              <a:off x="0" y="0"/>
              <a:ext cx="1694710" cy="853740"/>
            </a:xfrm>
            <a:custGeom>
              <a:avLst/>
              <a:gdLst/>
              <a:ahLst/>
              <a:cxnLst/>
              <a:rect l="l" t="t" r="r" b="b"/>
              <a:pathLst>
                <a:path w="1694710" h="853740">
                  <a:moveTo>
                    <a:pt x="0" y="0"/>
                  </a:moveTo>
                  <a:lnTo>
                    <a:pt x="1694710" y="0"/>
                  </a:lnTo>
                  <a:lnTo>
                    <a:pt x="1694710" y="853740"/>
                  </a:lnTo>
                  <a:lnTo>
                    <a:pt x="0" y="853740"/>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p:cNvSpPr txBox="1"/>
            <p:nvPr/>
          </p:nvSpPr>
          <p:spPr>
            <a:xfrm>
              <a:off x="0" y="-38100"/>
              <a:ext cx="1694710" cy="89184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6268884" y="3762866"/>
            <a:ext cx="4740059" cy="2698623"/>
            <a:chOff x="0" y="0"/>
            <a:chExt cx="1694710" cy="964837"/>
          </a:xfrm>
        </p:grpSpPr>
        <p:sp>
          <p:nvSpPr>
            <p:cNvPr id="16" name="Freeform 16"/>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6629520" y="1335733"/>
            <a:ext cx="4379422" cy="2134507"/>
            <a:chOff x="0" y="0"/>
            <a:chExt cx="1565772" cy="763149"/>
          </a:xfrm>
        </p:grpSpPr>
        <p:sp>
          <p:nvSpPr>
            <p:cNvPr id="19" name="Freeform 19"/>
            <p:cNvSpPr/>
            <p:nvPr/>
          </p:nvSpPr>
          <p:spPr>
            <a:xfrm>
              <a:off x="0" y="0"/>
              <a:ext cx="1565772" cy="763149"/>
            </a:xfrm>
            <a:custGeom>
              <a:avLst/>
              <a:gdLst/>
              <a:ahLst/>
              <a:cxnLst/>
              <a:rect l="l" t="t" r="r" b="b"/>
              <a:pathLst>
                <a:path w="1565772" h="763149">
                  <a:moveTo>
                    <a:pt x="0" y="0"/>
                  </a:moveTo>
                  <a:lnTo>
                    <a:pt x="1565772" y="0"/>
                  </a:lnTo>
                  <a:lnTo>
                    <a:pt x="1565772" y="763149"/>
                  </a:lnTo>
                  <a:lnTo>
                    <a:pt x="0" y="763149"/>
                  </a:lnTo>
                  <a:close/>
                </a:path>
              </a:pathLst>
            </a:custGeom>
            <a:solidFill>
              <a:srgbClr val="FFFFFF"/>
            </a:solidFill>
          </p:spPr>
          <p:txBody>
            <a:bodyPr/>
            <a:lstStyle/>
            <a:p>
              <a:endParaRPr lang="en-US" dirty="0"/>
            </a:p>
          </p:txBody>
        </p:sp>
        <p:sp>
          <p:nvSpPr>
            <p:cNvPr id="20" name="TextBox 20"/>
            <p:cNvSpPr txBox="1"/>
            <p:nvPr/>
          </p:nvSpPr>
          <p:spPr>
            <a:xfrm>
              <a:off x="0" y="-38100"/>
              <a:ext cx="1565772" cy="801249"/>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Natural language legal query processing</a:t>
              </a:r>
            </a:p>
            <a:p>
              <a:pPr marL="316668" lvl="1" indent="-158334">
                <a:lnSpc>
                  <a:spcPts val="2053"/>
                </a:lnSpc>
                <a:buFont typeface="Arial"/>
                <a:buChar char="•"/>
              </a:pP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&amp; employment law scope enforcement</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Semantic search over legal documents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Law &amp; case citation generation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JSON-structured responses for frontend use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Fast and scalable backend API</a:t>
              </a:r>
            </a:p>
          </p:txBody>
        </p:sp>
      </p:grpSp>
      <p:grpSp>
        <p:nvGrpSpPr>
          <p:cNvPr id="21" name="Group 21"/>
          <p:cNvGrpSpPr/>
          <p:nvPr/>
        </p:nvGrpSpPr>
        <p:grpSpPr>
          <a:xfrm>
            <a:off x="955680" y="4059416"/>
            <a:ext cx="4379422" cy="2313886"/>
            <a:chOff x="0" y="0"/>
            <a:chExt cx="1565772" cy="827282"/>
          </a:xfrm>
        </p:grpSpPr>
        <p:sp>
          <p:nvSpPr>
            <p:cNvPr id="22" name="Freeform 22"/>
            <p:cNvSpPr/>
            <p:nvPr/>
          </p:nvSpPr>
          <p:spPr>
            <a:xfrm>
              <a:off x="0" y="0"/>
              <a:ext cx="1565772" cy="827282"/>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sp>
          <p:nvSpPr>
            <p:cNvPr id="23" name="TextBox 23"/>
            <p:cNvSpPr txBox="1"/>
            <p:nvPr/>
          </p:nvSpPr>
          <p:spPr>
            <a:xfrm>
              <a:off x="0" y="2601"/>
              <a:ext cx="1565772" cy="82468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Novel: Fine-tuned Small Language Model for Sri Lankan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Advanced NLP: Qwen3-4B + </a:t>
              </a:r>
              <a:r>
                <a:rPr lang="en-US" sz="1466" dirty="0" err="1">
                  <a:solidFill>
                    <a:srgbClr val="000000"/>
                  </a:solidFill>
                  <a:latin typeface="Canva Sans"/>
                  <a:ea typeface="Canva Sans"/>
                  <a:cs typeface="Canva Sans"/>
                  <a:sym typeface="Canva Sans"/>
                </a:rPr>
                <a:t>LoRA</a:t>
              </a:r>
              <a:r>
                <a:rPr lang="en-US" sz="1466" dirty="0">
                  <a:solidFill>
                    <a:srgbClr val="000000"/>
                  </a:solidFill>
                  <a:latin typeface="Canva Sans"/>
                  <a:ea typeface="Canva Sans"/>
                  <a:cs typeface="Canva Sans"/>
                  <a:sym typeface="Canva Sans"/>
                </a:rPr>
                <a:t> fine-tuning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Hybrid AI: Fine-tuned LLM combined with RAG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Safety-Aware: Explicit out-of-scope detection</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Cost-Efficient: CPU-based deployment using quantized models</a:t>
              </a:r>
            </a:p>
            <a:p>
              <a:pPr marL="316668" lvl="1" indent="-158334">
                <a:lnSpc>
                  <a:spcPts val="2053"/>
                </a:lnSpc>
                <a:buFont typeface="Arial"/>
                <a:buChar char="•"/>
              </a:pPr>
              <a:r>
                <a:rPr lang="en-US" sz="1470" dirty="0">
                  <a:latin typeface="Canva Sans"/>
                </a:rPr>
                <a:t>Improve accuracy, optimize deployment, implement admin panel, and complete full system integration</a:t>
              </a:r>
              <a:endParaRPr lang="en-US" sz="1470" dirty="0">
                <a:solidFill>
                  <a:srgbClr val="000000"/>
                </a:solidFill>
                <a:latin typeface="Canva Sans"/>
                <a:ea typeface="Canva Sans"/>
                <a:cs typeface="Canva Sans"/>
                <a:sym typeface="Canva Sans"/>
              </a:endParaRPr>
            </a:p>
          </p:txBody>
        </p:sp>
      </p:grpSp>
      <p:grpSp>
        <p:nvGrpSpPr>
          <p:cNvPr id="24" name="Group 24"/>
          <p:cNvGrpSpPr/>
          <p:nvPr/>
        </p:nvGrpSpPr>
        <p:grpSpPr>
          <a:xfrm>
            <a:off x="6359642" y="4082374"/>
            <a:ext cx="4693484" cy="2551729"/>
            <a:chOff x="-68016" y="-1813"/>
            <a:chExt cx="1678058" cy="912318"/>
          </a:xfrm>
        </p:grpSpPr>
        <p:sp>
          <p:nvSpPr>
            <p:cNvPr id="25" name="Freeform 25"/>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7" name="TextBox 27"/>
          <p:cNvSpPr txBox="1"/>
          <p:nvPr/>
        </p:nvSpPr>
        <p:spPr>
          <a:xfrm>
            <a:off x="6403825"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Functional Requirements</a:t>
            </a:r>
          </a:p>
        </p:txBody>
      </p:sp>
      <p:sp>
        <p:nvSpPr>
          <p:cNvPr id="28" name="TextBox 28"/>
          <p:cNvSpPr txBox="1"/>
          <p:nvPr/>
        </p:nvSpPr>
        <p:spPr>
          <a:xfrm>
            <a:off x="685800" y="3786366"/>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Design Excellence and contribution  </a:t>
            </a:r>
          </a:p>
        </p:txBody>
      </p:sp>
      <p:sp>
        <p:nvSpPr>
          <p:cNvPr id="29" name="TextBox 29"/>
          <p:cNvSpPr txBox="1"/>
          <p:nvPr/>
        </p:nvSpPr>
        <p:spPr>
          <a:xfrm>
            <a:off x="6359641" y="3783930"/>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grpSp>
        <p:nvGrpSpPr>
          <p:cNvPr id="30" name="Group 30"/>
          <p:cNvGrpSpPr/>
          <p:nvPr/>
        </p:nvGrpSpPr>
        <p:grpSpPr>
          <a:xfrm>
            <a:off x="595042" y="1015219"/>
            <a:ext cx="4740059" cy="2559115"/>
            <a:chOff x="0" y="0"/>
            <a:chExt cx="1662261" cy="790697"/>
          </a:xfrm>
        </p:grpSpPr>
        <p:sp>
          <p:nvSpPr>
            <p:cNvPr id="31" name="Freeform 31"/>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p:cNvGrpSpPr/>
          <p:nvPr/>
        </p:nvGrpSpPr>
        <p:grpSpPr>
          <a:xfrm>
            <a:off x="729979" y="1316937"/>
            <a:ext cx="4495530" cy="2396059"/>
            <a:chOff x="-41512" y="0"/>
            <a:chExt cx="1607284" cy="750961"/>
          </a:xfrm>
        </p:grpSpPr>
        <p:sp>
          <p:nvSpPr>
            <p:cNvPr id="35" name="Freeform 35"/>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Accurate Legal Guidance: Sri Lanka–specific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&amp; employment law</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Evidence-Based Answers: Laws and past court cases with citations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 Usage: Prevents out-of-scope or unsafe legal advice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Usable by workers, students, and professionals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pic>
        <p:nvPicPr>
          <p:cNvPr id="38" name="Picture 37">
            <a:extLst>
              <a:ext uri="{FF2B5EF4-FFF2-40B4-BE49-F238E27FC236}">
                <a16:creationId xmlns:a16="http://schemas.microsoft.com/office/drawing/2014/main" id="{BB427D60-468B-D58D-B32A-954490BCA199}"/>
              </a:ext>
            </a:extLst>
          </p:cNvPr>
          <p:cNvPicPr>
            <a:picLocks noChangeAspect="1"/>
          </p:cNvPicPr>
          <p:nvPr/>
        </p:nvPicPr>
        <p:blipFill>
          <a:blip r:embed="rId3"/>
          <a:stretch>
            <a:fillRect/>
          </a:stretch>
        </p:blipFill>
        <p:spPr>
          <a:xfrm>
            <a:off x="6816208" y="4213327"/>
            <a:ext cx="1807465" cy="2193400"/>
          </a:xfrm>
          <a:prstGeom prst="rect">
            <a:avLst/>
          </a:prstGeom>
          <a:ln>
            <a:solidFill>
              <a:schemeClr val="tx1"/>
            </a:solidFill>
          </a:ln>
        </p:spPr>
      </p:pic>
      <p:pic>
        <p:nvPicPr>
          <p:cNvPr id="39" name="Picture 38">
            <a:extLst>
              <a:ext uri="{FF2B5EF4-FFF2-40B4-BE49-F238E27FC236}">
                <a16:creationId xmlns:a16="http://schemas.microsoft.com/office/drawing/2014/main" id="{562265CE-D47E-BBDA-05C9-7670033CB207}"/>
              </a:ext>
            </a:extLst>
          </p:cNvPr>
          <p:cNvPicPr>
            <a:picLocks noChangeAspect="1"/>
          </p:cNvPicPr>
          <p:nvPr/>
        </p:nvPicPr>
        <p:blipFill>
          <a:blip r:embed="rId4"/>
          <a:stretch>
            <a:fillRect/>
          </a:stretch>
        </p:blipFill>
        <p:spPr>
          <a:xfrm>
            <a:off x="8714431" y="4194392"/>
            <a:ext cx="2123841" cy="2212335"/>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996C-92DD-62E3-EEAC-1D06EA3216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E7DA17-946A-5B59-0332-72EE1C726F77}"/>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0FA2DF09-9121-978B-3703-E09376BDE98A}"/>
              </a:ext>
            </a:extLst>
          </p:cNvPr>
          <p:cNvGrpSpPr/>
          <p:nvPr/>
        </p:nvGrpSpPr>
        <p:grpSpPr>
          <a:xfrm>
            <a:off x="-676672" y="3540772"/>
            <a:ext cx="7948527" cy="1236813"/>
            <a:chOff x="0" y="0"/>
            <a:chExt cx="2580798" cy="442197"/>
          </a:xfrm>
        </p:grpSpPr>
        <p:sp>
          <p:nvSpPr>
            <p:cNvPr id="4" name="Freeform 4">
              <a:extLst>
                <a:ext uri="{FF2B5EF4-FFF2-40B4-BE49-F238E27FC236}">
                  <a16:creationId xmlns:a16="http://schemas.microsoft.com/office/drawing/2014/main" id="{95FC8511-EB80-304B-F2AA-71479539E2A5}"/>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3CE2DCB6-D4B7-2345-E5F3-D380996583D7}"/>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3DB54F17-B817-FF95-D335-5462F8B14282}"/>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DF4E0369-3302-9ECF-FED6-5658489F1D56}"/>
              </a:ext>
            </a:extLst>
          </p:cNvPr>
          <p:cNvSpPr txBox="1"/>
          <p:nvPr/>
        </p:nvSpPr>
        <p:spPr>
          <a:xfrm>
            <a:off x="113415" y="3829499"/>
            <a:ext cx="6935971" cy="700705"/>
          </a:xfrm>
          <a:prstGeom prst="rect">
            <a:avLst/>
          </a:prstGeom>
        </p:spPr>
        <p:txBody>
          <a:bodyPr wrap="square" lIns="0" tIns="0" rIns="0" bIns="0" rtlCol="0" anchor="t">
            <a:spAutoFit/>
          </a:bodyPr>
          <a:lstStyle/>
          <a:p>
            <a:pPr>
              <a:lnSpc>
                <a:spcPts val="2745"/>
              </a:lnSpc>
              <a:spcBef>
                <a:spcPct val="0"/>
              </a:spcBef>
            </a:pPr>
            <a:r>
              <a:rPr lang="it-IT" sz="2800" b="1" dirty="0" err="1">
                <a:solidFill>
                  <a:schemeClr val="bg1"/>
                </a:solidFill>
                <a:latin typeface="Canva Sans Bold"/>
                <a:ea typeface="Canva Sans Bold"/>
                <a:cs typeface="Canva Sans Bold"/>
                <a:sym typeface="Canva Sans Bold"/>
              </a:rPr>
              <a:t>Judgment</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prediction</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based</a:t>
            </a:r>
            <a:r>
              <a:rPr lang="it-IT" sz="2800" b="1" dirty="0">
                <a:solidFill>
                  <a:schemeClr val="bg1"/>
                </a:solidFill>
                <a:latin typeface="Canva Sans Bold"/>
                <a:ea typeface="Canva Sans Bold"/>
                <a:cs typeface="Canva Sans Bold"/>
                <a:sym typeface="Canva Sans Bold"/>
              </a:rPr>
              <a:t> on </a:t>
            </a:r>
            <a:r>
              <a:rPr lang="it-IT" sz="2800" b="1" dirty="0" err="1">
                <a:solidFill>
                  <a:schemeClr val="bg1"/>
                </a:solidFill>
                <a:latin typeface="Canva Sans Bold"/>
                <a:ea typeface="Canva Sans Bold"/>
                <a:cs typeface="Canva Sans Bold"/>
                <a:sym typeface="Canva Sans Bold"/>
              </a:rPr>
              <a:t>past</a:t>
            </a:r>
            <a:r>
              <a:rPr lang="it-IT" sz="2800" b="1" dirty="0">
                <a:solidFill>
                  <a:schemeClr val="bg1"/>
                </a:solidFill>
                <a:latin typeface="Canva Sans Bold"/>
                <a:ea typeface="Canva Sans Bold"/>
                <a:cs typeface="Canva Sans Bold"/>
                <a:sym typeface="Canva Sans Bold"/>
              </a:rPr>
              <a:t> case studies </a:t>
            </a:r>
            <a:r>
              <a:rPr lang="it-IT" sz="2800" b="1" dirty="0" err="1">
                <a:solidFill>
                  <a:schemeClr val="bg1"/>
                </a:solidFill>
                <a:latin typeface="Canva Sans Bold"/>
                <a:ea typeface="Canva Sans Bold"/>
                <a:cs typeface="Canva Sans Bold"/>
                <a:sym typeface="Canva Sans Bold"/>
              </a:rPr>
              <a:t>regarding</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criminal</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cases</a:t>
            </a:r>
            <a:endParaRPr lang="en-US" sz="2800" b="1" dirty="0">
              <a:solidFill>
                <a:schemeClr val="bg1"/>
              </a:solidFill>
              <a:latin typeface="Canva Sans Bold"/>
              <a:ea typeface="Canva Sans Bold"/>
              <a:cs typeface="Canva Sans Bold"/>
              <a:sym typeface="Canva Sans Bold"/>
            </a:endParaRPr>
          </a:p>
        </p:txBody>
      </p:sp>
      <p:sp>
        <p:nvSpPr>
          <p:cNvPr id="8" name="TextBox 8">
            <a:extLst>
              <a:ext uri="{FF2B5EF4-FFF2-40B4-BE49-F238E27FC236}">
                <a16:creationId xmlns:a16="http://schemas.microsoft.com/office/drawing/2014/main" id="{499C3B91-B382-6ED5-5A05-466BC1DFE166}"/>
              </a:ext>
            </a:extLst>
          </p:cNvPr>
          <p:cNvSpPr txBox="1"/>
          <p:nvPr/>
        </p:nvSpPr>
        <p:spPr>
          <a:xfrm>
            <a:off x="194666" y="4982727"/>
            <a:ext cx="2711085"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926D40C5-25A9-E2CF-D557-5C994D1A48B6}"/>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04B21C57-81BA-A762-A2A7-109A8A679DF6}"/>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3"/>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36A88748-D065-D965-FCA3-C4EB5714CFA0}"/>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0865CD67-1F58-374E-F570-16F45C4853EB}"/>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59CCC4B6-9B78-0F0E-1781-0FCBCF0AAE81}"/>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sp>
        <p:nvSpPr>
          <p:cNvPr id="20" name="TextBox 20">
            <a:extLst>
              <a:ext uri="{FF2B5EF4-FFF2-40B4-BE49-F238E27FC236}">
                <a16:creationId xmlns:a16="http://schemas.microsoft.com/office/drawing/2014/main" id="{9221397F-1CDA-55BF-71DB-2F3FD882B0B0}"/>
              </a:ext>
            </a:extLst>
          </p:cNvPr>
          <p:cNvSpPr txBox="1"/>
          <p:nvPr/>
        </p:nvSpPr>
        <p:spPr>
          <a:xfrm>
            <a:off x="11886856" y="6583304"/>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13</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8F2F8822-5821-4E01-AC26-BDFE460551E7}"/>
              </a:ext>
            </a:extLst>
          </p:cNvPr>
          <p:cNvGrpSpPr/>
          <p:nvPr/>
        </p:nvGrpSpPr>
        <p:grpSpPr>
          <a:xfrm>
            <a:off x="3035798" y="5958373"/>
            <a:ext cx="6816365" cy="1320167"/>
            <a:chOff x="0" y="0"/>
            <a:chExt cx="13632730" cy="2640335"/>
          </a:xfrm>
        </p:grpSpPr>
        <p:sp>
          <p:nvSpPr>
            <p:cNvPr id="22" name="Freeform 22">
              <a:extLst>
                <a:ext uri="{FF2B5EF4-FFF2-40B4-BE49-F238E27FC236}">
                  <a16:creationId xmlns:a16="http://schemas.microsoft.com/office/drawing/2014/main" id="{BA6DC12C-22FC-EA26-CFF1-279352488291}"/>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207222AF-3524-2A01-D5AB-0E317F17A87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grpSp>
      <p:pic>
        <p:nvPicPr>
          <p:cNvPr id="24" name="Picture 23" descr="A close-up of a person&#10;&#10;AI-generated content may be incorrect.">
            <a:extLst>
              <a:ext uri="{FF2B5EF4-FFF2-40B4-BE49-F238E27FC236}">
                <a16:creationId xmlns:a16="http://schemas.microsoft.com/office/drawing/2014/main" id="{7B98E17D-CF29-FA58-90BB-5BB03BBD0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463" y="0"/>
            <a:ext cx="2813538" cy="2813538"/>
          </a:xfrm>
          <a:prstGeom prst="rect">
            <a:avLst/>
          </a:prstGeom>
          <a:ln w="57150">
            <a:solidFill>
              <a:schemeClr val="tx1"/>
            </a:solidFill>
          </a:ln>
        </p:spPr>
      </p:pic>
    </p:spTree>
    <p:extLst>
      <p:ext uri="{BB962C8B-B14F-4D97-AF65-F5344CB8AC3E}">
        <p14:creationId xmlns:p14="http://schemas.microsoft.com/office/powerpoint/2010/main" val="306914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9E500F9-57ED-6362-2AF1-5DB451B5A5D2}"/>
              </a:ext>
            </a:extLst>
          </p:cNvPr>
          <p:cNvGrpSpPr/>
          <p:nvPr/>
        </p:nvGrpSpPr>
        <p:grpSpPr>
          <a:xfrm>
            <a:off x="465845" y="3171588"/>
            <a:ext cx="6475730" cy="3573341"/>
            <a:chOff x="0" y="0"/>
            <a:chExt cx="1723560" cy="929034"/>
          </a:xfrm>
        </p:grpSpPr>
        <p:sp>
          <p:nvSpPr>
            <p:cNvPr id="3" name="Freeform 13">
              <a:extLst>
                <a:ext uri="{FF2B5EF4-FFF2-40B4-BE49-F238E27FC236}">
                  <a16:creationId xmlns:a16="http://schemas.microsoft.com/office/drawing/2014/main" id="{0A6D6C04-C91C-FA89-A3C0-A9CAC854E367}"/>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4" name="TextBox 14">
              <a:extLst>
                <a:ext uri="{FF2B5EF4-FFF2-40B4-BE49-F238E27FC236}">
                  <a16:creationId xmlns:a16="http://schemas.microsoft.com/office/drawing/2014/main" id="{1CDCF905-AB93-6780-ED06-1C7D2E1BBF46}"/>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5" name="Group 24">
            <a:extLst>
              <a:ext uri="{FF2B5EF4-FFF2-40B4-BE49-F238E27FC236}">
                <a16:creationId xmlns:a16="http://schemas.microsoft.com/office/drawing/2014/main" id="{F683E3FE-DC04-BD82-E5F2-950FF5EADE1E}"/>
              </a:ext>
            </a:extLst>
          </p:cNvPr>
          <p:cNvGrpSpPr/>
          <p:nvPr/>
        </p:nvGrpSpPr>
        <p:grpSpPr>
          <a:xfrm>
            <a:off x="955680" y="3461237"/>
            <a:ext cx="5901220" cy="3194797"/>
            <a:chOff x="0" y="-38100"/>
            <a:chExt cx="1565772" cy="825476"/>
          </a:xfrm>
        </p:grpSpPr>
        <p:sp>
          <p:nvSpPr>
            <p:cNvPr id="6" name="Freeform 25">
              <a:extLst>
                <a:ext uri="{FF2B5EF4-FFF2-40B4-BE49-F238E27FC236}">
                  <a16:creationId xmlns:a16="http://schemas.microsoft.com/office/drawing/2014/main" id="{6A0F30FE-0ABD-9FC5-0448-FE6718358487}"/>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7" name="TextBox 26">
              <a:extLst>
                <a:ext uri="{FF2B5EF4-FFF2-40B4-BE49-F238E27FC236}">
                  <a16:creationId xmlns:a16="http://schemas.microsoft.com/office/drawing/2014/main" id="{090F1DFF-587B-3523-4013-05C163FE9AF6}"/>
                </a:ext>
              </a:extLst>
            </p:cNvPr>
            <p:cNvSpPr txBox="1"/>
            <p:nvPr/>
          </p:nvSpPr>
          <p:spPr>
            <a:xfrm>
              <a:off x="0" y="-38100"/>
              <a:ext cx="771580" cy="825476"/>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8" name="Group 30">
            <a:extLst>
              <a:ext uri="{FF2B5EF4-FFF2-40B4-BE49-F238E27FC236}">
                <a16:creationId xmlns:a16="http://schemas.microsoft.com/office/drawing/2014/main" id="{5DCF7731-54E4-B8C1-8FCB-0BE12627A326}"/>
              </a:ext>
            </a:extLst>
          </p:cNvPr>
          <p:cNvGrpSpPr/>
          <p:nvPr/>
        </p:nvGrpSpPr>
        <p:grpSpPr>
          <a:xfrm>
            <a:off x="465844" y="787726"/>
            <a:ext cx="11372195" cy="2799173"/>
            <a:chOff x="0" y="-201405"/>
            <a:chExt cx="22744385" cy="5349571"/>
          </a:xfrm>
        </p:grpSpPr>
        <p:grpSp>
          <p:nvGrpSpPr>
            <p:cNvPr id="9" name="Group 31">
              <a:extLst>
                <a:ext uri="{FF2B5EF4-FFF2-40B4-BE49-F238E27FC236}">
                  <a16:creationId xmlns:a16="http://schemas.microsoft.com/office/drawing/2014/main" id="{32440BEE-F96A-6E77-1DC9-8B88601AA7E5}"/>
                </a:ext>
              </a:extLst>
            </p:cNvPr>
            <p:cNvGrpSpPr/>
            <p:nvPr/>
          </p:nvGrpSpPr>
          <p:grpSpPr>
            <a:xfrm>
              <a:off x="0" y="-201405"/>
              <a:ext cx="22744385" cy="5349571"/>
              <a:chOff x="0" y="-38100"/>
              <a:chExt cx="4302570" cy="1011982"/>
            </a:xfrm>
          </p:grpSpPr>
          <p:sp>
            <p:nvSpPr>
              <p:cNvPr id="14" name="Freeform 32">
                <a:extLst>
                  <a:ext uri="{FF2B5EF4-FFF2-40B4-BE49-F238E27FC236}">
                    <a16:creationId xmlns:a16="http://schemas.microsoft.com/office/drawing/2014/main" id="{3BF2C365-7261-A831-83E8-26A7D381878C}"/>
                  </a:ext>
                </a:extLst>
              </p:cNvPr>
              <p:cNvSpPr/>
              <p:nvPr/>
            </p:nvSpPr>
            <p:spPr>
              <a:xfrm>
                <a:off x="0" y="0"/>
                <a:ext cx="4302570" cy="796827"/>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5" name="TextBox 33">
                <a:extLst>
                  <a:ext uri="{FF2B5EF4-FFF2-40B4-BE49-F238E27FC236}">
                    <a16:creationId xmlns:a16="http://schemas.microsoft.com/office/drawing/2014/main" id="{AA98CAE0-3E7B-6A0A-7669-C89CD7A5F4C1}"/>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10" name="Group 34">
              <a:extLst>
                <a:ext uri="{FF2B5EF4-FFF2-40B4-BE49-F238E27FC236}">
                  <a16:creationId xmlns:a16="http://schemas.microsoft.com/office/drawing/2014/main" id="{BB68C886-299C-5345-5AD7-518839DC867E}"/>
                </a:ext>
              </a:extLst>
            </p:cNvPr>
            <p:cNvGrpSpPr/>
            <p:nvPr/>
          </p:nvGrpSpPr>
          <p:grpSpPr>
            <a:xfrm>
              <a:off x="811736" y="450266"/>
              <a:ext cx="21708883" cy="3547465"/>
              <a:chOff x="0" y="-76660"/>
              <a:chExt cx="4106684" cy="671076"/>
            </a:xfrm>
          </p:grpSpPr>
          <p:sp>
            <p:nvSpPr>
              <p:cNvPr id="12" name="Freeform 35">
                <a:extLst>
                  <a:ext uri="{FF2B5EF4-FFF2-40B4-BE49-F238E27FC236}">
                    <a16:creationId xmlns:a16="http://schemas.microsoft.com/office/drawing/2014/main" id="{8FC16A6F-A047-B088-7969-05AC4B2D58FF}"/>
                  </a:ext>
                </a:extLst>
              </p:cNvPr>
              <p:cNvSpPr/>
              <p:nvPr/>
            </p:nvSpPr>
            <p:spPr>
              <a:xfrm>
                <a:off x="0" y="0"/>
                <a:ext cx="4106684" cy="594416"/>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13" name="TextBox 36">
                <a:extLst>
                  <a:ext uri="{FF2B5EF4-FFF2-40B4-BE49-F238E27FC236}">
                    <a16:creationId xmlns:a16="http://schemas.microsoft.com/office/drawing/2014/main" id="{956054F9-6094-0EE3-F813-D0F88CEF2184}"/>
                  </a:ext>
                </a:extLst>
              </p:cNvPr>
              <p:cNvSpPr txBox="1"/>
              <p:nvPr/>
            </p:nvSpPr>
            <p:spPr>
              <a:xfrm>
                <a:off x="44368" y="-76660"/>
                <a:ext cx="3974448" cy="661604"/>
              </a:xfrm>
              <a:prstGeom prst="rect">
                <a:avLst/>
              </a:prstGeom>
            </p:spPr>
            <p:txBody>
              <a:bodyPr lIns="33867" tIns="33867" rIns="33867" bIns="33867" rtlCol="0" anchor="ctr"/>
              <a:lstStyle/>
              <a:p>
                <a:r>
                  <a:rPr lang="en-US" sz="1600" dirty="0"/>
                  <a:t>Sri Lankan criminal judgments contain rich legal reasoning on evidence evaluation, sentencing principles, and judicial discretion. However, there is no AI-based decision-support tool designed for legal professionals to analyze and predict judgment outcomes using structured criminal case facts. General AI tools such as ChatGPT and Gemini can provide general legal explanations, but they are not trained specifically on Sri Lankan criminal judgments and do not follow local judicial reasoning or sentencing patterns.</a:t>
                </a:r>
                <a:endParaRPr lang="en-US" sz="1600" b="1" dirty="0"/>
              </a:p>
            </p:txBody>
          </p:sp>
        </p:grpSp>
        <p:sp>
          <p:nvSpPr>
            <p:cNvPr id="11" name="TextBox 37">
              <a:extLst>
                <a:ext uri="{FF2B5EF4-FFF2-40B4-BE49-F238E27FC236}">
                  <a16:creationId xmlns:a16="http://schemas.microsoft.com/office/drawing/2014/main" id="{528A6F5E-D6A2-F8BE-8F9B-788A19BD1EA2}"/>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16" name="Freeform 38">
            <a:extLst>
              <a:ext uri="{FF2B5EF4-FFF2-40B4-BE49-F238E27FC236}">
                <a16:creationId xmlns:a16="http://schemas.microsoft.com/office/drawing/2014/main" id="{277B942D-0296-66B5-BFA4-960F3AEB7A7F}"/>
              </a:ext>
            </a:extLst>
          </p:cNvPr>
          <p:cNvSpPr/>
          <p:nvPr/>
        </p:nvSpPr>
        <p:spPr>
          <a:xfrm>
            <a:off x="1657457" y="322032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7" name="Freeform 40">
            <a:extLst>
              <a:ext uri="{FF2B5EF4-FFF2-40B4-BE49-F238E27FC236}">
                <a16:creationId xmlns:a16="http://schemas.microsoft.com/office/drawing/2014/main" id="{57D242E3-DC03-4E4F-9AC9-5262BFE1B5EC}"/>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45">
            <a:extLst>
              <a:ext uri="{FF2B5EF4-FFF2-40B4-BE49-F238E27FC236}">
                <a16:creationId xmlns:a16="http://schemas.microsoft.com/office/drawing/2014/main" id="{101B2E1C-0489-82D7-9BA5-5B5664F445FD}"/>
              </a:ext>
            </a:extLst>
          </p:cNvPr>
          <p:cNvSpPr txBox="1"/>
          <p:nvPr/>
        </p:nvSpPr>
        <p:spPr>
          <a:xfrm>
            <a:off x="600075" y="324124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Solution Approach</a:t>
            </a:r>
          </a:p>
        </p:txBody>
      </p:sp>
      <p:sp>
        <p:nvSpPr>
          <p:cNvPr id="22" name="TextBox 11">
            <a:extLst>
              <a:ext uri="{FF2B5EF4-FFF2-40B4-BE49-F238E27FC236}">
                <a16:creationId xmlns:a16="http://schemas.microsoft.com/office/drawing/2014/main" id="{F83AD1BB-37C3-6DF0-8AA0-524A0E14DC39}"/>
              </a:ext>
            </a:extLst>
          </p:cNvPr>
          <p:cNvSpPr txBox="1"/>
          <p:nvPr/>
        </p:nvSpPr>
        <p:spPr>
          <a:xfrm>
            <a:off x="465844" y="327379"/>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Sri Lankan Criminal Judgment Prediction</a:t>
            </a:r>
          </a:p>
        </p:txBody>
      </p:sp>
      <p:sp>
        <p:nvSpPr>
          <p:cNvPr id="25" name="TextBox 24">
            <a:extLst>
              <a:ext uri="{FF2B5EF4-FFF2-40B4-BE49-F238E27FC236}">
                <a16:creationId xmlns:a16="http://schemas.microsoft.com/office/drawing/2014/main" id="{7EE24E61-A9CA-C0BA-6891-ADE4D1652B66}"/>
              </a:ext>
            </a:extLst>
          </p:cNvPr>
          <p:cNvSpPr txBox="1"/>
          <p:nvPr/>
        </p:nvSpPr>
        <p:spPr>
          <a:xfrm>
            <a:off x="988981" y="3575056"/>
            <a:ext cx="5764002" cy="2862322"/>
          </a:xfrm>
          <a:prstGeom prst="rect">
            <a:avLst/>
          </a:prstGeom>
          <a:noFill/>
        </p:spPr>
        <p:txBody>
          <a:bodyPr wrap="square">
            <a:spAutoFit/>
          </a:bodyPr>
          <a:lstStyle/>
          <a:p>
            <a:pPr marL="171450" indent="-171450">
              <a:buFont typeface="Arial" panose="020B0604020202020204" pitchFamily="34" charset="0"/>
              <a:buChar char="•"/>
            </a:pPr>
            <a:r>
              <a:rPr lang="en-US" sz="1200" b="1" dirty="0"/>
              <a:t>Domain-Specific Legal AI Model</a:t>
            </a:r>
          </a:p>
          <a:p>
            <a:pPr marL="628650" lvl="1" indent="-171450">
              <a:buFont typeface="Arial" panose="020B0604020202020204" pitchFamily="34" charset="0"/>
              <a:buChar char="•"/>
            </a:pPr>
            <a:r>
              <a:rPr lang="en-US" sz="1200" dirty="0"/>
              <a:t>A fine-tuned BERT-based model trained exclusively on Sri Lankan criminal judgments, ensuring relevance to local law.</a:t>
            </a:r>
          </a:p>
          <a:p>
            <a:pPr marL="171450" indent="-171450">
              <a:buFont typeface="Arial" panose="020B0604020202020204" pitchFamily="34" charset="0"/>
              <a:buChar char="•"/>
            </a:pPr>
            <a:r>
              <a:rPr lang="en-US" sz="1200" b="1" dirty="0"/>
              <a:t>Fact-Oriented Case Representation</a:t>
            </a:r>
          </a:p>
          <a:p>
            <a:pPr marL="628650" lvl="1" indent="-171450">
              <a:buFont typeface="Arial" panose="020B0604020202020204" pitchFamily="34" charset="0"/>
              <a:buChar char="•"/>
            </a:pPr>
            <a:r>
              <a:rPr lang="en-US" sz="1200" dirty="0"/>
              <a:t>Criminal case details (offence, evidence, witnesses, medical findings, arguments) are structured to mirror judicial fact summaries.</a:t>
            </a:r>
          </a:p>
          <a:p>
            <a:pPr marL="171450" indent="-171450">
              <a:buFont typeface="Arial" panose="020B0604020202020204" pitchFamily="34" charset="0"/>
              <a:buChar char="•"/>
            </a:pPr>
            <a:r>
              <a:rPr lang="en-US" sz="1200" b="1" dirty="0"/>
              <a:t>Multi-Class Judgment Prediction</a:t>
            </a:r>
          </a:p>
          <a:p>
            <a:pPr marL="628650" lvl="1" indent="-171450">
              <a:buFont typeface="Arial" panose="020B0604020202020204" pitchFamily="34" charset="0"/>
              <a:buChar char="•"/>
            </a:pPr>
            <a:r>
              <a:rPr lang="en-US" sz="1200" dirty="0"/>
              <a:t>Predicts realistic legal outcomes such as acquittal, fines, imprisonment ranges, life imprisonment, and death penalty.</a:t>
            </a:r>
          </a:p>
          <a:p>
            <a:pPr marL="171450" indent="-171450">
              <a:buFont typeface="Arial" panose="020B0604020202020204" pitchFamily="34" charset="0"/>
              <a:buChar char="•"/>
            </a:pPr>
            <a:r>
              <a:rPr lang="en-US" sz="1200" b="1" dirty="0"/>
              <a:t>Prototype as a Legal Research Tool</a:t>
            </a:r>
          </a:p>
          <a:p>
            <a:pPr marL="628650" lvl="1" indent="-171450">
              <a:buFont typeface="Arial" panose="020B0604020202020204" pitchFamily="34" charset="0"/>
              <a:buChar char="•"/>
            </a:pPr>
            <a:r>
              <a:rPr lang="en-US" sz="1200" dirty="0"/>
              <a:t>Designed for law students, legal researchers, and practitioners, not for general public legal advice.</a:t>
            </a:r>
          </a:p>
          <a:p>
            <a:pPr marL="171450" indent="-171450">
              <a:buFont typeface="Arial" panose="020B0604020202020204" pitchFamily="34" charset="0"/>
              <a:buChar char="•"/>
            </a:pPr>
            <a:r>
              <a:rPr lang="en-US" sz="1200" b="1" dirty="0"/>
              <a:t>Explainable Outputs</a:t>
            </a:r>
          </a:p>
          <a:p>
            <a:pPr marL="628650" lvl="1" indent="-171450">
              <a:buFont typeface="Arial" panose="020B0604020202020204" pitchFamily="34" charset="0"/>
              <a:buChar char="•"/>
            </a:pPr>
            <a:r>
              <a:rPr lang="en-US" sz="1200" dirty="0"/>
              <a:t>Provides both the predicted judgment and the generated legal narrative, supporting interpretability.</a:t>
            </a:r>
          </a:p>
        </p:txBody>
      </p:sp>
      <p:pic>
        <p:nvPicPr>
          <p:cNvPr id="27" name="Picture 26" descr="A screenshot of a chat&#10;&#10;AI-generated content may be incorrect.">
            <a:extLst>
              <a:ext uri="{FF2B5EF4-FFF2-40B4-BE49-F238E27FC236}">
                <a16:creationId xmlns:a16="http://schemas.microsoft.com/office/drawing/2014/main" id="{B782C1C2-7299-3AA7-8FBE-E135099D677D}"/>
              </a:ext>
            </a:extLst>
          </p:cNvPr>
          <p:cNvPicPr>
            <a:picLocks noChangeAspect="1"/>
          </p:cNvPicPr>
          <p:nvPr/>
        </p:nvPicPr>
        <p:blipFill>
          <a:blip r:embed="rId4"/>
          <a:stretch>
            <a:fillRect/>
          </a:stretch>
        </p:blipFill>
        <p:spPr>
          <a:xfrm>
            <a:off x="6941575" y="3309204"/>
            <a:ext cx="5139131" cy="2526740"/>
          </a:xfrm>
          <a:prstGeom prst="rect">
            <a:avLst/>
          </a:prstGeom>
        </p:spPr>
      </p:pic>
      <p:sp>
        <p:nvSpPr>
          <p:cNvPr id="19" name="TextBox 23">
            <a:extLst>
              <a:ext uri="{FF2B5EF4-FFF2-40B4-BE49-F238E27FC236}">
                <a16:creationId xmlns:a16="http://schemas.microsoft.com/office/drawing/2014/main" id="{1F434838-843A-97F0-119A-62FCC78B7918}"/>
              </a:ext>
            </a:extLst>
          </p:cNvPr>
          <p:cNvSpPr txBox="1"/>
          <p:nvPr/>
        </p:nvSpPr>
        <p:spPr>
          <a:xfrm>
            <a:off x="3344800" y="5917253"/>
            <a:ext cx="6816365" cy="1329692"/>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sp>
        <p:nvSpPr>
          <p:cNvPr id="20" name="TextBox 11">
            <a:extLst>
              <a:ext uri="{FF2B5EF4-FFF2-40B4-BE49-F238E27FC236}">
                <a16:creationId xmlns:a16="http://schemas.microsoft.com/office/drawing/2014/main" id="{F000D509-FEEA-7F16-DC14-8685D04BA8C3}"/>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sp>
        <p:nvSpPr>
          <p:cNvPr id="21" name="TextBox 43">
            <a:extLst>
              <a:ext uri="{FF2B5EF4-FFF2-40B4-BE49-F238E27FC236}">
                <a16:creationId xmlns:a16="http://schemas.microsoft.com/office/drawing/2014/main" id="{DC9A906C-3C93-F6C7-2F98-A1976452A29D}"/>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14</a:t>
            </a:r>
          </a:p>
        </p:txBody>
      </p:sp>
    </p:spTree>
    <p:extLst>
      <p:ext uri="{BB962C8B-B14F-4D97-AF65-F5344CB8AC3E}">
        <p14:creationId xmlns:p14="http://schemas.microsoft.com/office/powerpoint/2010/main" val="232013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5AFD-FAB5-97D9-CCCE-4DBEE742282D}"/>
            </a:ext>
          </a:extLst>
        </p:cNvPr>
        <p:cNvGrpSpPr/>
        <p:nvPr/>
      </p:nvGrpSpPr>
      <p:grpSpPr>
        <a:xfrm>
          <a:off x="0" y="0"/>
          <a:ext cx="0" cy="0"/>
          <a:chOff x="0" y="0"/>
          <a:chExt cx="0" cy="0"/>
        </a:xfrm>
      </p:grpSpPr>
      <p:grpSp>
        <p:nvGrpSpPr>
          <p:cNvPr id="15" name="Group 9">
            <a:extLst>
              <a:ext uri="{FF2B5EF4-FFF2-40B4-BE49-F238E27FC236}">
                <a16:creationId xmlns:a16="http://schemas.microsoft.com/office/drawing/2014/main" id="{E0E1D2DA-674F-E7B3-8145-0D4C4D87BBA5}"/>
              </a:ext>
            </a:extLst>
          </p:cNvPr>
          <p:cNvGrpSpPr/>
          <p:nvPr/>
        </p:nvGrpSpPr>
        <p:grpSpPr>
          <a:xfrm>
            <a:off x="6193158" y="2269867"/>
            <a:ext cx="5512783" cy="3972962"/>
            <a:chOff x="0" y="0"/>
            <a:chExt cx="1662261" cy="914958"/>
          </a:xfrm>
        </p:grpSpPr>
        <p:sp>
          <p:nvSpPr>
            <p:cNvPr id="16" name="Freeform 10">
              <a:extLst>
                <a:ext uri="{FF2B5EF4-FFF2-40B4-BE49-F238E27FC236}">
                  <a16:creationId xmlns:a16="http://schemas.microsoft.com/office/drawing/2014/main" id="{F65DE8FA-08F2-786D-ECCB-D31755E68B06}"/>
                </a:ext>
              </a:extLst>
            </p:cNvPr>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1">
              <a:extLst>
                <a:ext uri="{FF2B5EF4-FFF2-40B4-BE49-F238E27FC236}">
                  <a16:creationId xmlns:a16="http://schemas.microsoft.com/office/drawing/2014/main" id="{ADFCEEFF-96D7-1916-2109-8158804B9EC3}"/>
                </a:ext>
              </a:extLst>
            </p:cNvPr>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sp>
        <p:nvSpPr>
          <p:cNvPr id="18" name="Freeform 22">
            <a:extLst>
              <a:ext uri="{FF2B5EF4-FFF2-40B4-BE49-F238E27FC236}">
                <a16:creationId xmlns:a16="http://schemas.microsoft.com/office/drawing/2014/main" id="{575188E2-141D-DA0F-E844-7399001768F0}"/>
              </a:ext>
            </a:extLst>
          </p:cNvPr>
          <p:cNvSpPr/>
          <p:nvPr/>
        </p:nvSpPr>
        <p:spPr>
          <a:xfrm>
            <a:off x="6463037" y="2764660"/>
            <a:ext cx="5192781" cy="3342685"/>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sp>
        <p:nvSpPr>
          <p:cNvPr id="19" name="TextBox 18">
            <a:extLst>
              <a:ext uri="{FF2B5EF4-FFF2-40B4-BE49-F238E27FC236}">
                <a16:creationId xmlns:a16="http://schemas.microsoft.com/office/drawing/2014/main" id="{43A06A54-11CE-AFA5-BBF5-F2488FFFB91F}"/>
              </a:ext>
            </a:extLst>
          </p:cNvPr>
          <p:cNvSpPr txBox="1"/>
          <p:nvPr/>
        </p:nvSpPr>
        <p:spPr>
          <a:xfrm>
            <a:off x="6914353" y="2336644"/>
            <a:ext cx="4673600" cy="369332"/>
          </a:xfrm>
          <a:prstGeom prst="rect">
            <a:avLst/>
          </a:prstGeom>
          <a:noFill/>
        </p:spPr>
        <p:txBody>
          <a:bodyPr wrap="square" rtlCol="0">
            <a:spAutoFit/>
          </a:bodyPr>
          <a:lstStyle/>
          <a:p>
            <a:r>
              <a:rPr lang="en-US" b="1" dirty="0">
                <a:solidFill>
                  <a:schemeClr val="bg1"/>
                </a:solidFill>
              </a:rPr>
              <a:t>User Feedback on Prototype</a:t>
            </a:r>
          </a:p>
        </p:txBody>
      </p:sp>
      <p:grpSp>
        <p:nvGrpSpPr>
          <p:cNvPr id="2" name="Group 9">
            <a:extLst>
              <a:ext uri="{FF2B5EF4-FFF2-40B4-BE49-F238E27FC236}">
                <a16:creationId xmlns:a16="http://schemas.microsoft.com/office/drawing/2014/main" id="{D2B1CB57-E806-D68A-0FEC-F90BF23DD3D9}"/>
              </a:ext>
            </a:extLst>
          </p:cNvPr>
          <p:cNvGrpSpPr/>
          <p:nvPr/>
        </p:nvGrpSpPr>
        <p:grpSpPr>
          <a:xfrm>
            <a:off x="410496" y="481051"/>
            <a:ext cx="5512783" cy="3972962"/>
            <a:chOff x="0" y="0"/>
            <a:chExt cx="1662261" cy="914958"/>
          </a:xfrm>
        </p:grpSpPr>
        <p:sp>
          <p:nvSpPr>
            <p:cNvPr id="4" name="Freeform 10">
              <a:extLst>
                <a:ext uri="{FF2B5EF4-FFF2-40B4-BE49-F238E27FC236}">
                  <a16:creationId xmlns:a16="http://schemas.microsoft.com/office/drawing/2014/main" id="{E4671ED8-54B4-8CE7-2EC1-D07C324F263B}"/>
                </a:ext>
              </a:extLst>
            </p:cNvPr>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11">
              <a:extLst>
                <a:ext uri="{FF2B5EF4-FFF2-40B4-BE49-F238E27FC236}">
                  <a16:creationId xmlns:a16="http://schemas.microsoft.com/office/drawing/2014/main" id="{5CAAB048-E21A-9D19-A706-5FDCB71A1182}"/>
                </a:ext>
              </a:extLst>
            </p:cNvPr>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sp>
        <p:nvSpPr>
          <p:cNvPr id="12" name="Freeform 22">
            <a:extLst>
              <a:ext uri="{FF2B5EF4-FFF2-40B4-BE49-F238E27FC236}">
                <a16:creationId xmlns:a16="http://schemas.microsoft.com/office/drawing/2014/main" id="{F00D7E86-95A8-3C46-33CA-7E23DA581934}"/>
              </a:ext>
            </a:extLst>
          </p:cNvPr>
          <p:cNvSpPr/>
          <p:nvPr/>
        </p:nvSpPr>
        <p:spPr>
          <a:xfrm>
            <a:off x="680375" y="975844"/>
            <a:ext cx="5192781" cy="3342685"/>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grpSp>
        <p:nvGrpSpPr>
          <p:cNvPr id="6" name="Group 6">
            <a:extLst>
              <a:ext uri="{FF2B5EF4-FFF2-40B4-BE49-F238E27FC236}">
                <a16:creationId xmlns:a16="http://schemas.microsoft.com/office/drawing/2014/main" id="{662CBB79-6CEE-00BA-540A-81EC20254299}"/>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5FFA3B19-6B56-A932-C541-7652C4B4F896}"/>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C875970A-F33D-8820-842A-82AB636873E2}"/>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D98722A7-C1C0-B462-EBF3-143517981F0F}"/>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35FEABAF-7B75-3B54-CDB5-A703D2A88418}"/>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grpSp>
      <p:sp>
        <p:nvSpPr>
          <p:cNvPr id="42" name="TextBox 42">
            <a:extLst>
              <a:ext uri="{FF2B5EF4-FFF2-40B4-BE49-F238E27FC236}">
                <a16:creationId xmlns:a16="http://schemas.microsoft.com/office/drawing/2014/main" id="{CB2B2D90-8238-9650-0C99-54463411818D}"/>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5A279C6E-D1C7-E314-A01A-69DDABC2E3AD}"/>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15</a:t>
            </a:r>
          </a:p>
        </p:txBody>
      </p:sp>
      <p:sp>
        <p:nvSpPr>
          <p:cNvPr id="49" name="TextBox 48">
            <a:extLst>
              <a:ext uri="{FF2B5EF4-FFF2-40B4-BE49-F238E27FC236}">
                <a16:creationId xmlns:a16="http://schemas.microsoft.com/office/drawing/2014/main" id="{AFB8B870-BB7C-608E-B9A4-B713CCD4920F}"/>
              </a:ext>
            </a:extLst>
          </p:cNvPr>
          <p:cNvSpPr txBox="1"/>
          <p:nvPr/>
        </p:nvSpPr>
        <p:spPr>
          <a:xfrm>
            <a:off x="630252" y="1067148"/>
            <a:ext cx="4958080"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Domain-specific legal AI solution tailored for Sri Lankan criminal judgments.</a:t>
            </a:r>
          </a:p>
          <a:p>
            <a:pPr marL="285750" indent="-285750">
              <a:buFont typeface="Arial" panose="020B0604020202020204" pitchFamily="34" charset="0"/>
              <a:buChar char="•"/>
            </a:pPr>
            <a:r>
              <a:rPr lang="en-US" sz="1600" dirty="0"/>
              <a:t>Introduced a fact-based judgment prediction approach, avoiding court, judge, or procedural bias.</a:t>
            </a:r>
          </a:p>
          <a:p>
            <a:pPr marL="285750" indent="-285750">
              <a:buFont typeface="Arial" panose="020B0604020202020204" pitchFamily="34" charset="0"/>
              <a:buChar char="•"/>
            </a:pPr>
            <a:r>
              <a:rPr lang="en-US" sz="1600" dirty="0"/>
              <a:t>Effective use of fine-tuned BERT model for capturing legal context and sentencing patterns.</a:t>
            </a:r>
          </a:p>
          <a:p>
            <a:pPr marL="285750" indent="-285750">
              <a:buFont typeface="Arial" panose="020B0604020202020204" pitchFamily="34" charset="0"/>
              <a:buChar char="•"/>
            </a:pPr>
            <a:r>
              <a:rPr lang="en-US" sz="1600" dirty="0"/>
              <a:t>Designed a modular and scalable architecture (Frontend, API, Prompt Builder, Model).</a:t>
            </a:r>
          </a:p>
          <a:p>
            <a:pPr marL="285750" indent="-285750">
              <a:buFont typeface="Arial" panose="020B0604020202020204" pitchFamily="34" charset="0"/>
              <a:buChar char="•"/>
            </a:pPr>
            <a:r>
              <a:rPr lang="en-US" sz="1600" dirty="0"/>
              <a:t>Implemented multi-class judgment outcome prediction beyond simple guilty/not guilty.</a:t>
            </a:r>
          </a:p>
        </p:txBody>
      </p:sp>
      <p:sp>
        <p:nvSpPr>
          <p:cNvPr id="50" name="TextBox 49">
            <a:extLst>
              <a:ext uri="{FF2B5EF4-FFF2-40B4-BE49-F238E27FC236}">
                <a16:creationId xmlns:a16="http://schemas.microsoft.com/office/drawing/2014/main" id="{BB2F5BE5-D3BD-A59C-D54B-85FA016D04D4}"/>
              </a:ext>
            </a:extLst>
          </p:cNvPr>
          <p:cNvSpPr txBox="1"/>
          <p:nvPr/>
        </p:nvSpPr>
        <p:spPr>
          <a:xfrm>
            <a:off x="1131691" y="547828"/>
            <a:ext cx="4673600" cy="369332"/>
          </a:xfrm>
          <a:prstGeom prst="rect">
            <a:avLst/>
          </a:prstGeom>
          <a:noFill/>
        </p:spPr>
        <p:txBody>
          <a:bodyPr wrap="square" rtlCol="0">
            <a:spAutoFit/>
          </a:bodyPr>
          <a:lstStyle/>
          <a:p>
            <a:r>
              <a:rPr lang="en-US" b="1" dirty="0">
                <a:solidFill>
                  <a:schemeClr val="bg1"/>
                </a:solidFill>
              </a:rPr>
              <a:t>Design Excellence / Contribution</a:t>
            </a:r>
            <a:endParaRPr lang="en-US" dirty="0">
              <a:solidFill>
                <a:schemeClr val="bg1"/>
              </a:solidFill>
            </a:endParaRPr>
          </a:p>
        </p:txBody>
      </p:sp>
      <p:sp>
        <p:nvSpPr>
          <p:cNvPr id="56" name="TextBox 55">
            <a:extLst>
              <a:ext uri="{FF2B5EF4-FFF2-40B4-BE49-F238E27FC236}">
                <a16:creationId xmlns:a16="http://schemas.microsoft.com/office/drawing/2014/main" id="{DDA0EB19-CBBB-6174-7324-E1029F5B0094}"/>
              </a:ext>
            </a:extLst>
          </p:cNvPr>
          <p:cNvSpPr txBox="1"/>
          <p:nvPr/>
        </p:nvSpPr>
        <p:spPr>
          <a:xfrm>
            <a:off x="6489701" y="3060167"/>
            <a:ext cx="4820922" cy="2308324"/>
          </a:xfrm>
          <a:prstGeom prst="rect">
            <a:avLst/>
          </a:prstGeom>
          <a:noFill/>
        </p:spPr>
        <p:txBody>
          <a:bodyPr wrap="square">
            <a:spAutoFit/>
          </a:bodyPr>
          <a:lstStyle/>
          <a:p>
            <a:pPr marL="285750" indent="-285750">
              <a:buFont typeface="Arial" panose="020B0604020202020204" pitchFamily="34" charset="0"/>
              <a:buChar char="•"/>
            </a:pPr>
            <a:r>
              <a:rPr lang="en-US" sz="1600" dirty="0"/>
              <a:t>The system is very user-friendly and easy to understand.</a:t>
            </a:r>
          </a:p>
          <a:p>
            <a:pPr marL="285750" indent="-285750">
              <a:buFont typeface="Arial" panose="020B0604020202020204" pitchFamily="34" charset="0"/>
              <a:buChar char="•"/>
            </a:pPr>
            <a:r>
              <a:rPr lang="en-US" sz="1600" dirty="0"/>
              <a:t>The inputs resemble real criminal case facts used in judgments.</a:t>
            </a:r>
          </a:p>
          <a:p>
            <a:pPr marL="285750" indent="-285750">
              <a:buFont typeface="Arial" panose="020B0604020202020204" pitchFamily="34" charset="0"/>
              <a:buChar char="•"/>
            </a:pPr>
            <a:r>
              <a:rPr lang="en-US" sz="1600" dirty="0"/>
              <a:t>Prediction results are clear and meaningful.</a:t>
            </a:r>
          </a:p>
          <a:p>
            <a:pPr marL="285750" indent="-285750">
              <a:buFont typeface="Arial" panose="020B0604020202020204" pitchFamily="34" charset="0"/>
              <a:buChar char="•"/>
            </a:pPr>
            <a:r>
              <a:rPr lang="en-US" sz="1600" dirty="0"/>
              <a:t>Helpful for legal education and research purposes.</a:t>
            </a:r>
          </a:p>
          <a:p>
            <a:pPr marL="285750" indent="-285750">
              <a:buFont typeface="Arial" panose="020B0604020202020204" pitchFamily="34" charset="0"/>
              <a:buChar char="•"/>
            </a:pPr>
            <a:r>
              <a:rPr lang="en-US" sz="1600" dirty="0"/>
              <a:t>The interface is simple and avoids unnecessary legal complexity.</a:t>
            </a:r>
          </a:p>
        </p:txBody>
      </p:sp>
    </p:spTree>
    <p:extLst>
      <p:ext uri="{BB962C8B-B14F-4D97-AF65-F5344CB8AC3E}">
        <p14:creationId xmlns:p14="http://schemas.microsoft.com/office/powerpoint/2010/main" val="238966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0EB61A9-C8CC-9343-4C3B-8667171D7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089"/>
            <a:ext cx="12192000" cy="4159822"/>
          </a:xfrm>
          <a:prstGeom prst="rect">
            <a:avLst/>
          </a:prstGeom>
        </p:spPr>
      </p:pic>
      <p:sp>
        <p:nvSpPr>
          <p:cNvPr id="4" name="Title 1">
            <a:extLst>
              <a:ext uri="{FF2B5EF4-FFF2-40B4-BE49-F238E27FC236}">
                <a16:creationId xmlns:a16="http://schemas.microsoft.com/office/drawing/2014/main" id="{9DF402E2-52AA-5758-2110-5D309E313DED}"/>
              </a:ext>
            </a:extLst>
          </p:cNvPr>
          <p:cNvSpPr txBox="1">
            <a:spLocks/>
          </p:cNvSpPr>
          <p:nvPr/>
        </p:nvSpPr>
        <p:spPr>
          <a:xfrm>
            <a:off x="3533130" y="225467"/>
            <a:ext cx="5349614" cy="8174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t>Design Excellence Architecture diagram</a:t>
            </a:r>
            <a:endParaRPr lang="en-US" sz="2400" dirty="0"/>
          </a:p>
        </p:txBody>
      </p:sp>
      <p:sp>
        <p:nvSpPr>
          <p:cNvPr id="2" name="TextBox 23">
            <a:extLst>
              <a:ext uri="{FF2B5EF4-FFF2-40B4-BE49-F238E27FC236}">
                <a16:creationId xmlns:a16="http://schemas.microsoft.com/office/drawing/2014/main" id="{461E41A5-469C-C98C-F9A9-4952C043F989}"/>
              </a:ext>
            </a:extLst>
          </p:cNvPr>
          <p:cNvSpPr txBox="1"/>
          <p:nvPr/>
        </p:nvSpPr>
        <p:spPr>
          <a:xfrm>
            <a:off x="3035798" y="5948848"/>
            <a:ext cx="6816365" cy="1329692"/>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pic>
        <p:nvPicPr>
          <p:cNvPr id="6" name="Picture 5">
            <a:extLst>
              <a:ext uri="{FF2B5EF4-FFF2-40B4-BE49-F238E27FC236}">
                <a16:creationId xmlns:a16="http://schemas.microsoft.com/office/drawing/2014/main" id="{01B39BA4-8A15-F13B-4D64-E3363542A5D4}"/>
              </a:ext>
            </a:extLst>
          </p:cNvPr>
          <p:cNvPicPr>
            <a:picLocks noChangeAspect="1"/>
          </p:cNvPicPr>
          <p:nvPr/>
        </p:nvPicPr>
        <p:blipFill>
          <a:blip r:embed="rId3"/>
          <a:stretch>
            <a:fillRect/>
          </a:stretch>
        </p:blipFill>
        <p:spPr>
          <a:xfrm>
            <a:off x="9676765" y="6408906"/>
            <a:ext cx="1047750" cy="409575"/>
          </a:xfrm>
          <a:prstGeom prst="rect">
            <a:avLst/>
          </a:prstGeom>
        </p:spPr>
      </p:pic>
      <p:sp>
        <p:nvSpPr>
          <p:cNvPr id="7" name="TextBox 43">
            <a:extLst>
              <a:ext uri="{FF2B5EF4-FFF2-40B4-BE49-F238E27FC236}">
                <a16:creationId xmlns:a16="http://schemas.microsoft.com/office/drawing/2014/main" id="{FC188C01-5847-81F9-F25D-7F3A84A07B4E}"/>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16</a:t>
            </a:r>
          </a:p>
        </p:txBody>
      </p:sp>
    </p:spTree>
    <p:extLst>
      <p:ext uri="{BB962C8B-B14F-4D97-AF65-F5344CB8AC3E}">
        <p14:creationId xmlns:p14="http://schemas.microsoft.com/office/powerpoint/2010/main" val="14618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512325" y="-184302"/>
            <a:ext cx="3385327" cy="338532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6" name="Group 6"/>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11" name="Group 11"/>
          <p:cNvGrpSpPr/>
          <p:nvPr/>
        </p:nvGrpSpPr>
        <p:grpSpPr>
          <a:xfrm>
            <a:off x="514351" y="3663203"/>
            <a:ext cx="4820751" cy="2598483"/>
            <a:chOff x="0" y="0"/>
            <a:chExt cx="1723560" cy="929034"/>
          </a:xfrm>
        </p:grpSpPr>
        <p:sp>
          <p:nvSpPr>
            <p:cNvPr id="12" name="Freeform 12"/>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3" name="TextBox 13"/>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6276937" y="323329"/>
            <a:ext cx="5388619" cy="3105671"/>
            <a:chOff x="0" y="0"/>
            <a:chExt cx="1926589" cy="1110368"/>
          </a:xfrm>
        </p:grpSpPr>
        <p:sp>
          <p:nvSpPr>
            <p:cNvPr id="15" name="Freeform 15"/>
            <p:cNvSpPr/>
            <p:nvPr/>
          </p:nvSpPr>
          <p:spPr>
            <a:xfrm>
              <a:off x="0" y="0"/>
              <a:ext cx="1926589" cy="1110368"/>
            </a:xfrm>
            <a:custGeom>
              <a:avLst/>
              <a:gdLst/>
              <a:ahLst/>
              <a:cxnLst/>
              <a:rect l="l" t="t" r="r" b="b"/>
              <a:pathLst>
                <a:path w="1926589" h="1110368">
                  <a:moveTo>
                    <a:pt x="0" y="0"/>
                  </a:moveTo>
                  <a:lnTo>
                    <a:pt x="1926589" y="0"/>
                  </a:lnTo>
                  <a:lnTo>
                    <a:pt x="1926589" y="1110368"/>
                  </a:lnTo>
                  <a:lnTo>
                    <a:pt x="0" y="111036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6" name="TextBox 16"/>
            <p:cNvSpPr txBox="1"/>
            <p:nvPr/>
          </p:nvSpPr>
          <p:spPr>
            <a:xfrm>
              <a:off x="0" y="-38100"/>
              <a:ext cx="1926589" cy="1148468"/>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6205217" y="3643414"/>
            <a:ext cx="5388619" cy="2598483"/>
            <a:chOff x="0" y="0"/>
            <a:chExt cx="1926589" cy="929034"/>
          </a:xfrm>
        </p:grpSpPr>
        <p:sp>
          <p:nvSpPr>
            <p:cNvPr id="18" name="Freeform 18"/>
            <p:cNvSpPr/>
            <p:nvPr/>
          </p:nvSpPr>
          <p:spPr>
            <a:xfrm>
              <a:off x="0" y="0"/>
              <a:ext cx="1926589" cy="929034"/>
            </a:xfrm>
            <a:custGeom>
              <a:avLst/>
              <a:gdLst/>
              <a:ahLst/>
              <a:cxnLst/>
              <a:rect l="l" t="t" r="r" b="b"/>
              <a:pathLst>
                <a:path w="1926589" h="929034">
                  <a:moveTo>
                    <a:pt x="0" y="0"/>
                  </a:moveTo>
                  <a:lnTo>
                    <a:pt x="1926589" y="0"/>
                  </a:lnTo>
                  <a:lnTo>
                    <a:pt x="1926589"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dirty="0"/>
            </a:p>
          </p:txBody>
        </p:sp>
        <p:sp>
          <p:nvSpPr>
            <p:cNvPr id="19" name="TextBox 19"/>
            <p:cNvSpPr txBox="1"/>
            <p:nvPr/>
          </p:nvSpPr>
          <p:spPr>
            <a:xfrm>
              <a:off x="0" y="-38100"/>
              <a:ext cx="1926589" cy="967134"/>
            </a:xfrm>
            <a:prstGeom prst="rect">
              <a:avLst/>
            </a:prstGeom>
          </p:spPr>
          <p:txBody>
            <a:bodyPr lIns="33867" tIns="33867" rIns="33867" bIns="33867" rtlCol="0" anchor="ctr"/>
            <a:lstStyle/>
            <a:p>
              <a:pPr algn="ctr">
                <a:lnSpc>
                  <a:spcPts val="1773"/>
                </a:lnSpc>
              </a:pPr>
              <a:endParaRPr sz="1200"/>
            </a:p>
          </p:txBody>
        </p:sp>
      </p:grpSp>
      <p:grpSp>
        <p:nvGrpSpPr>
          <p:cNvPr id="20" name="Group 20"/>
          <p:cNvGrpSpPr/>
          <p:nvPr/>
        </p:nvGrpSpPr>
        <p:grpSpPr>
          <a:xfrm>
            <a:off x="6359641" y="685800"/>
            <a:ext cx="5103365" cy="2684295"/>
            <a:chOff x="0" y="0"/>
            <a:chExt cx="1824603" cy="959714"/>
          </a:xfrm>
        </p:grpSpPr>
        <p:sp>
          <p:nvSpPr>
            <p:cNvPr id="21" name="Freeform 21"/>
            <p:cNvSpPr/>
            <p:nvPr/>
          </p:nvSpPr>
          <p:spPr>
            <a:xfrm>
              <a:off x="0" y="0"/>
              <a:ext cx="1824603" cy="959714"/>
            </a:xfrm>
            <a:custGeom>
              <a:avLst/>
              <a:gdLst/>
              <a:ahLst/>
              <a:cxnLst/>
              <a:rect l="l" t="t" r="r" b="b"/>
              <a:pathLst>
                <a:path w="1824603" h="959714">
                  <a:moveTo>
                    <a:pt x="0" y="0"/>
                  </a:moveTo>
                  <a:lnTo>
                    <a:pt x="1824603" y="0"/>
                  </a:lnTo>
                  <a:lnTo>
                    <a:pt x="1824603" y="959714"/>
                  </a:lnTo>
                  <a:lnTo>
                    <a:pt x="0" y="959714"/>
                  </a:lnTo>
                  <a:close/>
                </a:path>
              </a:pathLst>
            </a:custGeom>
            <a:solidFill>
              <a:srgbClr val="FFFFFF"/>
            </a:solidFill>
          </p:spPr>
          <p:txBody>
            <a:bodyPr/>
            <a:lstStyle/>
            <a:p>
              <a:endParaRPr lang="en-US"/>
            </a:p>
          </p:txBody>
        </p:sp>
        <p:sp>
          <p:nvSpPr>
            <p:cNvPr id="22" name="TextBox 22"/>
            <p:cNvSpPr txBox="1"/>
            <p:nvPr/>
          </p:nvSpPr>
          <p:spPr>
            <a:xfrm>
              <a:off x="0" y="-38100"/>
              <a:ext cx="1824603" cy="997814"/>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23" name="Group 23"/>
          <p:cNvGrpSpPr/>
          <p:nvPr/>
        </p:nvGrpSpPr>
        <p:grpSpPr>
          <a:xfrm>
            <a:off x="685800" y="4059416"/>
            <a:ext cx="4649301" cy="2202270"/>
            <a:chOff x="0" y="0"/>
            <a:chExt cx="1662261" cy="787376"/>
          </a:xfrm>
        </p:grpSpPr>
        <p:sp>
          <p:nvSpPr>
            <p:cNvPr id="24" name="Freeform 24"/>
            <p:cNvSpPr/>
            <p:nvPr/>
          </p:nvSpPr>
          <p:spPr>
            <a:xfrm>
              <a:off x="0" y="0"/>
              <a:ext cx="1662261" cy="787376"/>
            </a:xfrm>
            <a:custGeom>
              <a:avLst/>
              <a:gdLst/>
              <a:ahLst/>
              <a:cxnLst/>
              <a:rect l="l" t="t" r="r" b="b"/>
              <a:pathLst>
                <a:path w="1662261" h="787376">
                  <a:moveTo>
                    <a:pt x="0" y="0"/>
                  </a:moveTo>
                  <a:lnTo>
                    <a:pt x="1662261" y="0"/>
                  </a:lnTo>
                  <a:lnTo>
                    <a:pt x="1662261" y="787376"/>
                  </a:lnTo>
                  <a:lnTo>
                    <a:pt x="0" y="787376"/>
                  </a:lnTo>
                  <a:close/>
                </a:path>
              </a:pathLst>
            </a:custGeom>
            <a:solidFill>
              <a:srgbClr val="FFFFFF"/>
            </a:solidFill>
          </p:spPr>
          <p:txBody>
            <a:bodyPr/>
            <a:lstStyle/>
            <a:p>
              <a:endParaRPr lang="en-US"/>
            </a:p>
          </p:txBody>
        </p:sp>
        <p:sp>
          <p:nvSpPr>
            <p:cNvPr id="25" name="TextBox 25"/>
            <p:cNvSpPr txBox="1"/>
            <p:nvPr/>
          </p:nvSpPr>
          <p:spPr>
            <a:xfrm>
              <a:off x="0" y="-38100"/>
              <a:ext cx="1662261" cy="825476"/>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26" name="Group 26"/>
          <p:cNvGrpSpPr/>
          <p:nvPr/>
        </p:nvGrpSpPr>
        <p:grpSpPr>
          <a:xfrm>
            <a:off x="6359641" y="4049360"/>
            <a:ext cx="5103365" cy="2212326"/>
            <a:chOff x="0" y="0"/>
            <a:chExt cx="1824603" cy="790971"/>
          </a:xfrm>
        </p:grpSpPr>
        <p:sp>
          <p:nvSpPr>
            <p:cNvPr id="27" name="Freeform 27"/>
            <p:cNvSpPr/>
            <p:nvPr/>
          </p:nvSpPr>
          <p:spPr>
            <a:xfrm>
              <a:off x="0" y="0"/>
              <a:ext cx="1824603" cy="790971"/>
            </a:xfrm>
            <a:custGeom>
              <a:avLst/>
              <a:gdLst/>
              <a:ahLst/>
              <a:cxnLst/>
              <a:rect l="l" t="t" r="r" b="b"/>
              <a:pathLst>
                <a:path w="1824603" h="790971">
                  <a:moveTo>
                    <a:pt x="0" y="0"/>
                  </a:moveTo>
                  <a:lnTo>
                    <a:pt x="1824603" y="0"/>
                  </a:lnTo>
                  <a:lnTo>
                    <a:pt x="1824603" y="790971"/>
                  </a:lnTo>
                  <a:lnTo>
                    <a:pt x="0" y="790971"/>
                  </a:lnTo>
                  <a:close/>
                </a:path>
              </a:pathLst>
            </a:custGeom>
            <a:solidFill>
              <a:srgbClr val="FFFFFF"/>
            </a:solidFill>
          </p:spPr>
          <p:txBody>
            <a:bodyPr/>
            <a:lstStyle/>
            <a:p>
              <a:r>
                <a:rPr lang="en-US" dirty="0"/>
                <a:t>Designed for Sri Lankan </a:t>
              </a:r>
              <a:r>
                <a:rPr lang="en-US" dirty="0" err="1"/>
                <a:t>labour</a:t>
              </a:r>
              <a:r>
                <a:rPr lang="en-US" dirty="0"/>
                <a:t> law with easy expansion to other legal domains, jurisdictions, and white-label deployments.</a:t>
              </a:r>
            </a:p>
            <a:p>
              <a:endParaRPr lang="en-US" dirty="0"/>
            </a:p>
          </p:txBody>
        </p:sp>
        <p:sp>
          <p:nvSpPr>
            <p:cNvPr id="28" name="TextBox 28"/>
            <p:cNvSpPr txBox="1"/>
            <p:nvPr/>
          </p:nvSpPr>
          <p:spPr>
            <a:xfrm>
              <a:off x="0" y="-38100"/>
              <a:ext cx="1824603" cy="829071"/>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29" name="Group 29"/>
          <p:cNvGrpSpPr/>
          <p:nvPr/>
        </p:nvGrpSpPr>
        <p:grpSpPr>
          <a:xfrm>
            <a:off x="398301" y="624570"/>
            <a:ext cx="4869257" cy="2574083"/>
            <a:chOff x="0" y="0"/>
            <a:chExt cx="9738514" cy="5148166"/>
          </a:xfrm>
        </p:grpSpPr>
        <p:grpSp>
          <p:nvGrpSpPr>
            <p:cNvPr id="30" name="Group 30"/>
            <p:cNvGrpSpPr/>
            <p:nvPr/>
          </p:nvGrpSpPr>
          <p:grpSpPr>
            <a:xfrm>
              <a:off x="0" y="0"/>
              <a:ext cx="9738514" cy="5148166"/>
              <a:chOff x="0" y="0"/>
              <a:chExt cx="1842241" cy="973882"/>
            </a:xfrm>
          </p:grpSpPr>
          <p:sp>
            <p:nvSpPr>
              <p:cNvPr id="31" name="Freeform 31"/>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dirty="0"/>
              </a:p>
            </p:txBody>
          </p:sp>
          <p:sp>
            <p:nvSpPr>
              <p:cNvPr id="32" name="TextBox 32"/>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465456" y="654104"/>
              <a:ext cx="9273058" cy="4450876"/>
              <a:chOff x="-65506" y="-38100"/>
              <a:chExt cx="1754191" cy="841975"/>
            </a:xfrm>
          </p:grpSpPr>
          <p:sp>
            <p:nvSpPr>
              <p:cNvPr id="34" name="Freeform 34"/>
              <p:cNvSpPr/>
              <p:nvPr/>
            </p:nvSpPr>
            <p:spPr>
              <a:xfrm>
                <a:off x="-65506" y="-13608"/>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5" name="TextBox 35"/>
              <p:cNvSpPr txBox="1"/>
              <p:nvPr/>
            </p:nvSpPr>
            <p:spPr>
              <a:xfrm>
                <a:off x="0" y="-38100"/>
                <a:ext cx="1688685" cy="841975"/>
              </a:xfrm>
              <a:prstGeom prst="rect">
                <a:avLst/>
              </a:prstGeom>
            </p:spPr>
            <p:txBody>
              <a:bodyPr lIns="33867" tIns="33867" rIns="33867" bIns="33867" rtlCol="0" anchor="ctr"/>
              <a:lstStyle/>
              <a:p>
                <a:pPr>
                  <a:lnSpc>
                    <a:spcPts val="2053"/>
                  </a:lnSpc>
                </a:pPr>
                <a:endParaRPr sz="1200"/>
              </a:p>
              <a:p>
                <a:pPr>
                  <a:lnSpc>
                    <a:spcPts val="2053"/>
                  </a:lnSpc>
                </a:pPr>
                <a:endParaRPr sz="1200"/>
              </a:p>
              <a:p>
                <a:pPr>
                  <a:lnSpc>
                    <a:spcPts val="2053"/>
                  </a:lnSpc>
                </a:pPr>
                <a:endParaRPr sz="1200"/>
              </a:p>
              <a:p>
                <a:pPr>
                  <a:lnSpc>
                    <a:spcPts val="1773"/>
                  </a:lnSpc>
                </a:pPr>
                <a:endParaRPr sz="1200"/>
              </a:p>
            </p:txBody>
          </p:sp>
        </p:grpSp>
        <p:sp>
          <p:nvSpPr>
            <p:cNvPr id="36" name="TextBox 36"/>
            <p:cNvSpPr txBox="1"/>
            <p:nvPr/>
          </p:nvSpPr>
          <p:spPr>
            <a:xfrm>
              <a:off x="811736" y="97872"/>
              <a:ext cx="8787099" cy="505010"/>
            </a:xfrm>
            <a:prstGeom prst="rect">
              <a:avLst/>
            </a:prstGeom>
          </p:spPr>
          <p:txBody>
            <a:bodyPr lIns="0" tIns="0" rIns="0" bIns="0" rtlCol="0" anchor="t">
              <a:spAutoFit/>
            </a:bodyPr>
            <a:lstStyle/>
            <a:p>
              <a:pPr algn="ctr">
                <a:lnSpc>
                  <a:spcPts val="2080"/>
                </a:lnSpc>
                <a:spcBef>
                  <a:spcPct val="0"/>
                </a:spcBef>
              </a:pPr>
              <a:r>
                <a:rPr lang="en-US" sz="1733">
                  <a:solidFill>
                    <a:srgbClr val="FFFFFF"/>
                  </a:solidFill>
                  <a:latin typeface="Cambria"/>
                  <a:ea typeface="Cambria"/>
                  <a:cs typeface="Cambria"/>
                  <a:sym typeface="Cambria"/>
                </a:rPr>
                <a:t>Custom Persona</a:t>
              </a:r>
            </a:p>
          </p:txBody>
        </p:sp>
      </p:grpSp>
      <p:sp>
        <p:nvSpPr>
          <p:cNvPr id="37" name="Freeform 37"/>
          <p:cNvSpPr/>
          <p:nvPr/>
        </p:nvSpPr>
        <p:spPr>
          <a:xfrm>
            <a:off x="1651521" y="623084"/>
            <a:ext cx="420184" cy="420184"/>
          </a:xfrm>
          <a:custGeom>
            <a:avLst/>
            <a:gdLst/>
            <a:ahLst/>
            <a:cxnLst/>
            <a:rect l="l" t="t" r="r" b="b"/>
            <a:pathLst>
              <a:path w="630276" h="630276">
                <a:moveTo>
                  <a:pt x="0" y="0"/>
                </a:moveTo>
                <a:lnTo>
                  <a:pt x="630276" y="0"/>
                </a:lnTo>
                <a:lnTo>
                  <a:pt x="630276" y="630275"/>
                </a:lnTo>
                <a:lnTo>
                  <a:pt x="0" y="6302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8" name="Freeform 38"/>
          <p:cNvSpPr/>
          <p:nvPr/>
        </p:nvSpPr>
        <p:spPr>
          <a:xfrm>
            <a:off x="7785314" y="399829"/>
            <a:ext cx="218635" cy="218635"/>
          </a:xfrm>
          <a:custGeom>
            <a:avLst/>
            <a:gdLst/>
            <a:ahLst/>
            <a:cxnLst/>
            <a:rect l="l" t="t" r="r" b="b"/>
            <a:pathLst>
              <a:path w="327953" h="327953">
                <a:moveTo>
                  <a:pt x="0" y="0"/>
                </a:moveTo>
                <a:lnTo>
                  <a:pt x="327953" y="0"/>
                </a:lnTo>
                <a:lnTo>
                  <a:pt x="327953" y="327953"/>
                </a:lnTo>
                <a:lnTo>
                  <a:pt x="0" y="3279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9" name="Freeform 39"/>
          <p:cNvSpPr/>
          <p:nvPr/>
        </p:nvSpPr>
        <p:spPr>
          <a:xfrm>
            <a:off x="1690856" y="3687823"/>
            <a:ext cx="341515" cy="341515"/>
          </a:xfrm>
          <a:custGeom>
            <a:avLst/>
            <a:gdLst/>
            <a:ahLst/>
            <a:cxnLst/>
            <a:rect l="l" t="t" r="r" b="b"/>
            <a:pathLst>
              <a:path w="512273" h="512273">
                <a:moveTo>
                  <a:pt x="0" y="0"/>
                </a:moveTo>
                <a:lnTo>
                  <a:pt x="512273" y="0"/>
                </a:lnTo>
                <a:lnTo>
                  <a:pt x="512273" y="512273"/>
                </a:lnTo>
                <a:lnTo>
                  <a:pt x="0" y="512273"/>
                </a:lnTo>
                <a:lnTo>
                  <a:pt x="0" y="0"/>
                </a:lnTo>
                <a:close/>
              </a:path>
            </a:pathLst>
          </a:custGeom>
          <a:blipFill>
            <a:blip r:embed="rId5"/>
            <a:stretch>
              <a:fillRect/>
            </a:stretch>
          </a:blipFill>
        </p:spPr>
        <p:txBody>
          <a:bodyPr/>
          <a:lstStyle/>
          <a:p>
            <a:endParaRPr lang="en-US"/>
          </a:p>
        </p:txBody>
      </p:sp>
      <p:sp>
        <p:nvSpPr>
          <p:cNvPr id="40" name="Freeform 40"/>
          <p:cNvSpPr/>
          <p:nvPr/>
        </p:nvSpPr>
        <p:spPr>
          <a:xfrm>
            <a:off x="7441275" y="3693858"/>
            <a:ext cx="329443" cy="329443"/>
          </a:xfrm>
          <a:custGeom>
            <a:avLst/>
            <a:gdLst/>
            <a:ahLst/>
            <a:cxnLst/>
            <a:rect l="l" t="t" r="r" b="b"/>
            <a:pathLst>
              <a:path w="494164" h="494164">
                <a:moveTo>
                  <a:pt x="0" y="0"/>
                </a:moveTo>
                <a:lnTo>
                  <a:pt x="494163" y="0"/>
                </a:lnTo>
                <a:lnTo>
                  <a:pt x="494163" y="494164"/>
                </a:lnTo>
                <a:lnTo>
                  <a:pt x="0" y="49416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TextBox 41"/>
          <p:cNvSpPr txBox="1"/>
          <p:nvPr/>
        </p:nvSpPr>
        <p:spPr>
          <a:xfrm>
            <a:off x="184461" y="179906"/>
            <a:ext cx="5583774"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Commercialization/Sustainability of Solution</a:t>
            </a:r>
          </a:p>
        </p:txBody>
      </p:sp>
      <p:sp>
        <p:nvSpPr>
          <p:cNvPr id="42" name="TextBox 42"/>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a:solidFill>
                  <a:srgbClr val="000000"/>
                </a:solidFill>
                <a:latin typeface="Cambria Bold"/>
                <a:ea typeface="Cambria Bold"/>
                <a:cs typeface="Cambria Bold"/>
                <a:sym typeface="Cambria Bold"/>
              </a:rPr>
              <a:t>6/1/2026</a:t>
            </a:r>
          </a:p>
        </p:txBody>
      </p:sp>
      <p:sp>
        <p:nvSpPr>
          <p:cNvPr id="43" name="TextBox 43"/>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17</a:t>
            </a:r>
          </a:p>
        </p:txBody>
      </p:sp>
      <p:sp>
        <p:nvSpPr>
          <p:cNvPr id="44" name="TextBox 44"/>
          <p:cNvSpPr txBox="1"/>
          <p:nvPr/>
        </p:nvSpPr>
        <p:spPr>
          <a:xfrm>
            <a:off x="6384836" y="397866"/>
            <a:ext cx="4732005"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Market Size</a:t>
            </a:r>
          </a:p>
        </p:txBody>
      </p:sp>
      <p:sp>
        <p:nvSpPr>
          <p:cNvPr id="45" name="TextBox 45"/>
          <p:cNvSpPr txBox="1"/>
          <p:nvPr/>
        </p:nvSpPr>
        <p:spPr>
          <a:xfrm>
            <a:off x="820740" y="3715705"/>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What makes it unique</a:t>
            </a:r>
          </a:p>
        </p:txBody>
      </p:sp>
      <p:sp>
        <p:nvSpPr>
          <p:cNvPr id="46" name="TextBox 46"/>
          <p:cNvSpPr txBox="1"/>
          <p:nvPr/>
        </p:nvSpPr>
        <p:spPr>
          <a:xfrm>
            <a:off x="6359641" y="3720014"/>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Cost Recovery</a:t>
            </a:r>
          </a:p>
        </p:txBody>
      </p:sp>
      <p:sp>
        <p:nvSpPr>
          <p:cNvPr id="48" name="TextBox 47">
            <a:extLst>
              <a:ext uri="{FF2B5EF4-FFF2-40B4-BE49-F238E27FC236}">
                <a16:creationId xmlns:a16="http://schemas.microsoft.com/office/drawing/2014/main" id="{D9B6305E-B99C-EA57-B7AC-C0A4636CBBC0}"/>
              </a:ext>
            </a:extLst>
          </p:cNvPr>
          <p:cNvSpPr txBox="1"/>
          <p:nvPr/>
        </p:nvSpPr>
        <p:spPr>
          <a:xfrm>
            <a:off x="6486104" y="859944"/>
            <a:ext cx="4901727" cy="2308324"/>
          </a:xfrm>
          <a:prstGeom prst="rect">
            <a:avLst/>
          </a:prstGeom>
          <a:noFill/>
        </p:spPr>
        <p:txBody>
          <a:bodyPr wrap="square">
            <a:spAutoFit/>
          </a:bodyPr>
          <a:lstStyle/>
          <a:p>
            <a:r>
              <a:rPr lang="en-US" dirty="0"/>
              <a:t>Sri Lanka’s complex and evolving </a:t>
            </a:r>
            <a:r>
              <a:rPr lang="en-US" dirty="0" err="1"/>
              <a:t>labour</a:t>
            </a:r>
            <a:r>
              <a:rPr lang="en-US" dirty="0"/>
              <a:t> laws create strong demand for an AI-driven, accurate legal recommendation system.</a:t>
            </a:r>
          </a:p>
          <a:p>
            <a:endParaRPr lang="en-US" dirty="0"/>
          </a:p>
          <a:p>
            <a:r>
              <a:rPr lang="en-US" dirty="0"/>
              <a:t>The platform serves lawyers, businesses, government bodies, courts, universities, and the general public.</a:t>
            </a:r>
          </a:p>
          <a:p>
            <a:endParaRPr lang="en-US" dirty="0"/>
          </a:p>
        </p:txBody>
      </p:sp>
      <p:sp>
        <p:nvSpPr>
          <p:cNvPr id="50" name="TextBox 49">
            <a:extLst>
              <a:ext uri="{FF2B5EF4-FFF2-40B4-BE49-F238E27FC236}">
                <a16:creationId xmlns:a16="http://schemas.microsoft.com/office/drawing/2014/main" id="{B780D8D2-A371-D472-69B1-69FB237AFA45}"/>
              </a:ext>
            </a:extLst>
          </p:cNvPr>
          <p:cNvSpPr txBox="1"/>
          <p:nvPr/>
        </p:nvSpPr>
        <p:spPr>
          <a:xfrm>
            <a:off x="947194" y="4318986"/>
            <a:ext cx="3386102" cy="1200329"/>
          </a:xfrm>
          <a:prstGeom prst="rect">
            <a:avLst/>
          </a:prstGeom>
          <a:noFill/>
        </p:spPr>
        <p:txBody>
          <a:bodyPr wrap="square">
            <a:spAutoFit/>
          </a:bodyPr>
          <a:lstStyle/>
          <a:p>
            <a:r>
              <a:rPr lang="en-US" dirty="0"/>
              <a:t>A fine-tuned small language model with RAG delivers exact law sections, enactment years, scenarios, and case references.</a:t>
            </a:r>
          </a:p>
        </p:txBody>
      </p:sp>
      <p:sp>
        <p:nvSpPr>
          <p:cNvPr id="52" name="TextBox 51">
            <a:extLst>
              <a:ext uri="{FF2B5EF4-FFF2-40B4-BE49-F238E27FC236}">
                <a16:creationId xmlns:a16="http://schemas.microsoft.com/office/drawing/2014/main" id="{358CBC61-6EE1-9011-48CC-F88642DE3FA6}"/>
              </a:ext>
            </a:extLst>
          </p:cNvPr>
          <p:cNvSpPr txBox="1"/>
          <p:nvPr/>
        </p:nvSpPr>
        <p:spPr>
          <a:xfrm>
            <a:off x="900906" y="1241159"/>
            <a:ext cx="3713153" cy="1477328"/>
          </a:xfrm>
          <a:prstGeom prst="rect">
            <a:avLst/>
          </a:prstGeom>
          <a:noFill/>
        </p:spPr>
        <p:txBody>
          <a:bodyPr wrap="square">
            <a:spAutoFit/>
          </a:bodyPr>
          <a:lstStyle/>
          <a:p>
            <a:r>
              <a:rPr lang="en-US" dirty="0"/>
              <a:t>Monetization includes subscriptions, government licenses, freemium upgrades, API access, and custom enterprise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98DF-B1B8-BED9-4F71-E980D1B30D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4E2400-0862-23EC-E7F5-F401BC39815B}"/>
              </a:ext>
            </a:extLst>
          </p:cNvPr>
          <p:cNvGrpSpPr/>
          <p:nvPr/>
        </p:nvGrpSpPr>
        <p:grpSpPr>
          <a:xfrm>
            <a:off x="10013406" y="1737139"/>
            <a:ext cx="3385327" cy="3385327"/>
            <a:chOff x="0" y="0"/>
            <a:chExt cx="812800" cy="812800"/>
          </a:xfrm>
        </p:grpSpPr>
        <p:sp>
          <p:nvSpPr>
            <p:cNvPr id="3" name="Freeform 3">
              <a:extLst>
                <a:ext uri="{FF2B5EF4-FFF2-40B4-BE49-F238E27FC236}">
                  <a16:creationId xmlns:a16="http://schemas.microsoft.com/office/drawing/2014/main" id="{4BCB8AB9-4DC4-4B92-86D7-1B30FC1570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F808FE74-280D-3172-03E9-27E59B06B3AC}"/>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CE160C1A-C22C-A47B-6283-9A7B883BAFA9}"/>
              </a:ext>
            </a:extLst>
          </p:cNvPr>
          <p:cNvGrpSpPr/>
          <p:nvPr/>
        </p:nvGrpSpPr>
        <p:grpSpPr>
          <a:xfrm rot="-2165946">
            <a:off x="5705574" y="338076"/>
            <a:ext cx="6181905" cy="6061570"/>
            <a:chOff x="0" y="0"/>
            <a:chExt cx="812800" cy="796978"/>
          </a:xfrm>
        </p:grpSpPr>
        <p:sp>
          <p:nvSpPr>
            <p:cNvPr id="6" name="Freeform 6">
              <a:extLst>
                <a:ext uri="{FF2B5EF4-FFF2-40B4-BE49-F238E27FC236}">
                  <a16:creationId xmlns:a16="http://schemas.microsoft.com/office/drawing/2014/main" id="{8FDBAE73-D161-8AFA-2559-79F682794771}"/>
                </a:ext>
              </a:extLst>
            </p:cNvPr>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5540FF">
                      <a:alpha val="100000"/>
                    </a:srgbClr>
                  </a:gs>
                </a:gsLst>
                <a:lin ang="0"/>
              </a:gradFill>
              <a:prstDash val="solid"/>
              <a:miter/>
            </a:ln>
          </p:spPr>
          <p:txBody>
            <a:bodyPr/>
            <a:lstStyle/>
            <a:p>
              <a:endParaRPr lang="en-US"/>
            </a:p>
          </p:txBody>
        </p:sp>
        <p:sp>
          <p:nvSpPr>
            <p:cNvPr id="7" name="TextBox 7">
              <a:extLst>
                <a:ext uri="{FF2B5EF4-FFF2-40B4-BE49-F238E27FC236}">
                  <a16:creationId xmlns:a16="http://schemas.microsoft.com/office/drawing/2014/main" id="{B721435A-1744-8BF4-532F-9728A3A012BA}"/>
                </a:ext>
              </a:extLst>
            </p:cNvPr>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a:extLst>
              <a:ext uri="{FF2B5EF4-FFF2-40B4-BE49-F238E27FC236}">
                <a16:creationId xmlns:a16="http://schemas.microsoft.com/office/drawing/2014/main" id="{5472067C-9D92-840F-DF19-F1C08FF5B32B}"/>
              </a:ext>
            </a:extLst>
          </p:cNvPr>
          <p:cNvGrpSpPr/>
          <p:nvPr/>
        </p:nvGrpSpPr>
        <p:grpSpPr>
          <a:xfrm rot="-10694109">
            <a:off x="6083972" y="749450"/>
            <a:ext cx="5342825" cy="5238823"/>
            <a:chOff x="0" y="0"/>
            <a:chExt cx="812800" cy="796978"/>
          </a:xfrm>
        </p:grpSpPr>
        <p:sp>
          <p:nvSpPr>
            <p:cNvPr id="9" name="Freeform 9">
              <a:extLst>
                <a:ext uri="{FF2B5EF4-FFF2-40B4-BE49-F238E27FC236}">
                  <a16:creationId xmlns:a16="http://schemas.microsoft.com/office/drawing/2014/main" id="{FEBF0545-2E4B-4F0E-6206-EF4BB58BBB4E}"/>
                </a:ext>
              </a:extLst>
            </p:cNvPr>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C6BFFF">
                      <a:alpha val="100000"/>
                    </a:srgbClr>
                  </a:gs>
                </a:gsLst>
                <a:lin ang="0"/>
              </a:gradFill>
              <a:prstDash val="solid"/>
              <a:miter/>
            </a:ln>
          </p:spPr>
          <p:txBody>
            <a:bodyPr/>
            <a:lstStyle/>
            <a:p>
              <a:endParaRPr lang="en-US"/>
            </a:p>
          </p:txBody>
        </p:sp>
        <p:sp>
          <p:nvSpPr>
            <p:cNvPr id="10" name="TextBox 10">
              <a:extLst>
                <a:ext uri="{FF2B5EF4-FFF2-40B4-BE49-F238E27FC236}">
                  <a16:creationId xmlns:a16="http://schemas.microsoft.com/office/drawing/2014/main" id="{4E5CE025-919D-3E7F-39F0-D6AB141C5613}"/>
                </a:ext>
              </a:extLst>
            </p:cNvPr>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a:extLst>
              <a:ext uri="{FF2B5EF4-FFF2-40B4-BE49-F238E27FC236}">
                <a16:creationId xmlns:a16="http://schemas.microsoft.com/office/drawing/2014/main" id="{37DAF162-C272-61A2-9090-D868312AAFE6}"/>
              </a:ext>
            </a:extLst>
          </p:cNvPr>
          <p:cNvSpPr/>
          <p:nvPr/>
        </p:nvSpPr>
        <p:spPr>
          <a:xfrm>
            <a:off x="-7240890" y="3065353"/>
            <a:ext cx="10202915" cy="10202915"/>
          </a:xfrm>
          <a:custGeom>
            <a:avLst/>
            <a:gdLst/>
            <a:ahLst/>
            <a:cxnLst/>
            <a:rect l="l" t="t" r="r" b="b"/>
            <a:pathLst>
              <a:path w="15304372" h="15304372">
                <a:moveTo>
                  <a:pt x="0" y="0"/>
                </a:moveTo>
                <a:lnTo>
                  <a:pt x="15304372" y="0"/>
                </a:lnTo>
                <a:lnTo>
                  <a:pt x="15304372" y="15304372"/>
                </a:lnTo>
                <a:lnTo>
                  <a:pt x="0" y="15304372"/>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23380D4A-2CA8-C641-D713-CA9E13E4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387" y="1684376"/>
            <a:ext cx="3730222" cy="3238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 3">
            <a:extLst>
              <a:ext uri="{FF2B5EF4-FFF2-40B4-BE49-F238E27FC236}">
                <a16:creationId xmlns:a16="http://schemas.microsoft.com/office/drawing/2014/main" id="{BEBEF951-E5EE-BE78-A468-A27B63275669}"/>
              </a:ext>
            </a:extLst>
          </p:cNvPr>
          <p:cNvGrpSpPr/>
          <p:nvPr/>
        </p:nvGrpSpPr>
        <p:grpSpPr>
          <a:xfrm>
            <a:off x="1892844" y="5622467"/>
            <a:ext cx="4057453" cy="639671"/>
            <a:chOff x="0" y="0"/>
            <a:chExt cx="2580798" cy="442197"/>
          </a:xfrm>
        </p:grpSpPr>
        <p:sp>
          <p:nvSpPr>
            <p:cNvPr id="13" name="Freeform 4">
              <a:extLst>
                <a:ext uri="{FF2B5EF4-FFF2-40B4-BE49-F238E27FC236}">
                  <a16:creationId xmlns:a16="http://schemas.microsoft.com/office/drawing/2014/main" id="{41B84002-90A6-E44C-5E74-07974748E735}"/>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5">
              <a:extLst>
                <a:ext uri="{FF2B5EF4-FFF2-40B4-BE49-F238E27FC236}">
                  <a16:creationId xmlns:a16="http://schemas.microsoft.com/office/drawing/2014/main" id="{11489C92-9D22-5C82-433D-A5572AC9A7A0}"/>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19" name="TextBox 18">
            <a:extLst>
              <a:ext uri="{FF2B5EF4-FFF2-40B4-BE49-F238E27FC236}">
                <a16:creationId xmlns:a16="http://schemas.microsoft.com/office/drawing/2014/main" id="{8731E11B-F01F-E3F8-9C74-7C9CEEFC667A}"/>
              </a:ext>
            </a:extLst>
          </p:cNvPr>
          <p:cNvSpPr txBox="1"/>
          <p:nvPr/>
        </p:nvSpPr>
        <p:spPr>
          <a:xfrm>
            <a:off x="2577941" y="5784067"/>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Supervisor</a:t>
            </a:r>
            <a:endParaRPr lang="en-US" sz="2000" b="1" dirty="0"/>
          </a:p>
        </p:txBody>
      </p:sp>
      <p:grpSp>
        <p:nvGrpSpPr>
          <p:cNvPr id="18" name="Group 3">
            <a:extLst>
              <a:ext uri="{FF2B5EF4-FFF2-40B4-BE49-F238E27FC236}">
                <a16:creationId xmlns:a16="http://schemas.microsoft.com/office/drawing/2014/main" id="{DB22B0A8-3B2D-2E98-C017-8B846B094FAC}"/>
              </a:ext>
            </a:extLst>
          </p:cNvPr>
          <p:cNvGrpSpPr/>
          <p:nvPr/>
        </p:nvGrpSpPr>
        <p:grpSpPr>
          <a:xfrm>
            <a:off x="1885130" y="2789329"/>
            <a:ext cx="4057453" cy="639671"/>
            <a:chOff x="0" y="0"/>
            <a:chExt cx="2580798" cy="442197"/>
          </a:xfrm>
        </p:grpSpPr>
        <p:sp>
          <p:nvSpPr>
            <p:cNvPr id="20" name="Freeform 4">
              <a:extLst>
                <a:ext uri="{FF2B5EF4-FFF2-40B4-BE49-F238E27FC236}">
                  <a16:creationId xmlns:a16="http://schemas.microsoft.com/office/drawing/2014/main" id="{44167B67-2002-0284-095B-8B9CFAD8DF80}"/>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1" name="TextBox 5">
              <a:extLst>
                <a:ext uri="{FF2B5EF4-FFF2-40B4-BE49-F238E27FC236}">
                  <a16:creationId xmlns:a16="http://schemas.microsoft.com/office/drawing/2014/main" id="{AAC77C2D-40D6-D3BD-5CCD-11AA53313345}"/>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23" name="TextBox 22">
            <a:extLst>
              <a:ext uri="{FF2B5EF4-FFF2-40B4-BE49-F238E27FC236}">
                <a16:creationId xmlns:a16="http://schemas.microsoft.com/office/drawing/2014/main" id="{0BFD6EC3-15BA-E87E-138F-93FC3D003FC7}"/>
              </a:ext>
            </a:extLst>
          </p:cNvPr>
          <p:cNvSpPr txBox="1"/>
          <p:nvPr/>
        </p:nvSpPr>
        <p:spPr>
          <a:xfrm>
            <a:off x="2570227" y="2950929"/>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Supervisor</a:t>
            </a:r>
            <a:endParaRPr lang="en-US" sz="2000" b="1" dirty="0"/>
          </a:p>
        </p:txBody>
      </p:sp>
      <p:sp>
        <p:nvSpPr>
          <p:cNvPr id="24" name="AutoShape 2">
            <a:extLst>
              <a:ext uri="{FF2B5EF4-FFF2-40B4-BE49-F238E27FC236}">
                <a16:creationId xmlns:a16="http://schemas.microsoft.com/office/drawing/2014/main" id="{0E6B7D85-EDE0-D9B9-6946-C5157077E4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a:extLst>
              <a:ext uri="{FF2B5EF4-FFF2-40B4-BE49-F238E27FC236}">
                <a16:creationId xmlns:a16="http://schemas.microsoft.com/office/drawing/2014/main" id="{82E32229-6C8D-E17F-7BF8-1A2C93ECB130}"/>
              </a:ext>
            </a:extLst>
          </p:cNvPr>
          <p:cNvPicPr>
            <a:picLocks noChangeAspect="1"/>
          </p:cNvPicPr>
          <p:nvPr/>
        </p:nvPicPr>
        <p:blipFill>
          <a:blip r:embed="rId4"/>
          <a:stretch>
            <a:fillRect/>
          </a:stretch>
        </p:blipFill>
        <p:spPr>
          <a:xfrm>
            <a:off x="2629156" y="3535481"/>
            <a:ext cx="1880337" cy="2083017"/>
          </a:xfrm>
          <a:prstGeom prst="rect">
            <a:avLst/>
          </a:prstGeom>
        </p:spPr>
      </p:pic>
      <p:pic>
        <p:nvPicPr>
          <p:cNvPr id="26" name="Picture 25">
            <a:extLst>
              <a:ext uri="{FF2B5EF4-FFF2-40B4-BE49-F238E27FC236}">
                <a16:creationId xmlns:a16="http://schemas.microsoft.com/office/drawing/2014/main" id="{BFAF7E88-75C0-C11D-095A-EFF9635C08F4}"/>
              </a:ext>
            </a:extLst>
          </p:cNvPr>
          <p:cNvPicPr>
            <a:picLocks noChangeAspect="1"/>
          </p:cNvPicPr>
          <p:nvPr/>
        </p:nvPicPr>
        <p:blipFill>
          <a:blip r:embed="rId5"/>
          <a:stretch>
            <a:fillRect/>
          </a:stretch>
        </p:blipFill>
        <p:spPr>
          <a:xfrm>
            <a:off x="2572483" y="423069"/>
            <a:ext cx="2441116" cy="2375460"/>
          </a:xfrm>
          <a:prstGeom prst="rect">
            <a:avLst/>
          </a:prstGeom>
        </p:spPr>
      </p:pic>
    </p:spTree>
    <p:extLst>
      <p:ext uri="{BB962C8B-B14F-4D97-AF65-F5344CB8AC3E}">
        <p14:creationId xmlns:p14="http://schemas.microsoft.com/office/powerpoint/2010/main" val="305327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ccept">
            <a:extLst>
              <a:ext uri="{FF2B5EF4-FFF2-40B4-BE49-F238E27FC236}">
                <a16:creationId xmlns:a16="http://schemas.microsoft.com/office/drawing/2014/main" id="{A2C14FC2-5AFD-B75D-5F53-C4B99ED0A9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675" y="1410905"/>
            <a:ext cx="4032621" cy="4032621"/>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EB66D-3B6B-5C34-5DD7-33BBCB323BA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Thank You</a:t>
            </a:r>
          </a:p>
        </p:txBody>
      </p:sp>
    </p:spTree>
    <p:extLst>
      <p:ext uri="{BB962C8B-B14F-4D97-AF65-F5344CB8AC3E}">
        <p14:creationId xmlns:p14="http://schemas.microsoft.com/office/powerpoint/2010/main" val="68339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0207-F720-421C-E41C-B5AE0A6C3B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9970C7-FADD-659F-79E1-3355933D8756}"/>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B6229A2E-9FB4-6F51-59FB-220806EE6F1C}"/>
              </a:ext>
            </a:extLst>
          </p:cNvPr>
          <p:cNvGrpSpPr/>
          <p:nvPr/>
        </p:nvGrpSpPr>
        <p:grpSpPr>
          <a:xfrm>
            <a:off x="0" y="3252713"/>
            <a:ext cx="9976176" cy="2158015"/>
            <a:chOff x="0" y="0"/>
            <a:chExt cx="2580798" cy="442197"/>
          </a:xfrm>
        </p:grpSpPr>
        <p:sp>
          <p:nvSpPr>
            <p:cNvPr id="4" name="Freeform 4">
              <a:extLst>
                <a:ext uri="{FF2B5EF4-FFF2-40B4-BE49-F238E27FC236}">
                  <a16:creationId xmlns:a16="http://schemas.microsoft.com/office/drawing/2014/main" id="{D2A85354-269F-0D18-8618-AF6CA7531011}"/>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ACBE8B12-C31B-DC28-AB6E-23BA3CFF13DE}"/>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AFF4B323-7C72-DBC9-5599-740E3444CD1D}"/>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FC95E3B3-D7C9-A03B-8F7E-C37D6A805108}"/>
              </a:ext>
            </a:extLst>
          </p:cNvPr>
          <p:cNvSpPr txBox="1"/>
          <p:nvPr/>
        </p:nvSpPr>
        <p:spPr>
          <a:xfrm>
            <a:off x="364820" y="3175833"/>
            <a:ext cx="9042787" cy="1861535"/>
          </a:xfrm>
          <a:prstGeom prst="rect">
            <a:avLst/>
          </a:prstGeom>
        </p:spPr>
        <p:txBody>
          <a:bodyPr wrap="square" lIns="0" tIns="0" rIns="0" bIns="0" rtlCol="0" anchor="t">
            <a:spAutoFit/>
          </a:bodyPr>
          <a:lstStyle/>
          <a:p>
            <a:pPr>
              <a:lnSpc>
                <a:spcPct val="150000"/>
              </a:lnSpc>
              <a:spcBef>
                <a:spcPct val="0"/>
              </a:spcBef>
            </a:pPr>
            <a:r>
              <a:rPr lang="en-US" sz="2800" b="1" dirty="0">
                <a:solidFill>
                  <a:srgbClr val="FFFFFF"/>
                </a:solidFill>
                <a:latin typeface="Times New Roman Bold"/>
                <a:ea typeface="Times New Roman Bold"/>
                <a:cs typeface="Times New Roman Bold"/>
                <a:sym typeface="Times New Roman Bold"/>
              </a:rPr>
              <a:t>Fine-tuning an SLM to provide end-to-end,</a:t>
            </a:r>
            <a:r>
              <a:rPr lang="en-US" sz="2800" b="1" dirty="0">
                <a:solidFill>
                  <a:srgbClr val="EDDCC6"/>
                </a:solidFill>
                <a:latin typeface="Times New Roman Bold"/>
                <a:ea typeface="Times New Roman Bold"/>
                <a:cs typeface="Times New Roman Bold"/>
                <a:sym typeface="Times New Roman Bold"/>
              </a:rPr>
              <a:t> step-by-step guidance for resolving user problems in Sri Lankan Property Law and Family Law.</a:t>
            </a:r>
          </a:p>
        </p:txBody>
      </p:sp>
      <p:sp>
        <p:nvSpPr>
          <p:cNvPr id="8" name="TextBox 8">
            <a:extLst>
              <a:ext uri="{FF2B5EF4-FFF2-40B4-BE49-F238E27FC236}">
                <a16:creationId xmlns:a16="http://schemas.microsoft.com/office/drawing/2014/main" id="{65F7707F-A4EC-6439-19F8-E223EC875D73}"/>
              </a:ext>
            </a:extLst>
          </p:cNvPr>
          <p:cNvSpPr txBox="1"/>
          <p:nvPr/>
        </p:nvSpPr>
        <p:spPr>
          <a:xfrm>
            <a:off x="201971" y="5554741"/>
            <a:ext cx="3251919" cy="326051"/>
          </a:xfrm>
          <a:prstGeom prst="rect">
            <a:avLst/>
          </a:prstGeom>
        </p:spPr>
        <p:txBody>
          <a:bodyPr wrap="square"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A8F88D93-2493-8629-1587-11895CE4676B}"/>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E2E39FC7-E50B-92A3-EF22-676DE16C3C09}"/>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3"/>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55336A12-7621-D465-A0E2-762538766C41}"/>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C5FB1521-9356-F334-C780-8F0B0E717E71}"/>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F20F73C1-2ABE-87C8-903C-7BDFBB85A78F}"/>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a:extLst>
              <a:ext uri="{FF2B5EF4-FFF2-40B4-BE49-F238E27FC236}">
                <a16:creationId xmlns:a16="http://schemas.microsoft.com/office/drawing/2014/main" id="{8D315DDF-B80F-612E-9850-F04E852D128D}"/>
              </a:ext>
            </a:extLst>
          </p:cNvPr>
          <p:cNvGrpSpPr/>
          <p:nvPr/>
        </p:nvGrpSpPr>
        <p:grpSpPr>
          <a:xfrm>
            <a:off x="9367355" y="0"/>
            <a:ext cx="2824645" cy="3059993"/>
            <a:chOff x="0" y="0"/>
            <a:chExt cx="4013200" cy="4622800"/>
          </a:xfrm>
        </p:grpSpPr>
        <p:sp>
          <p:nvSpPr>
            <p:cNvPr id="15" name="Freeform 15">
              <a:extLst>
                <a:ext uri="{FF2B5EF4-FFF2-40B4-BE49-F238E27FC236}">
                  <a16:creationId xmlns:a16="http://schemas.microsoft.com/office/drawing/2014/main" id="{261E10B6-A79C-37B7-01D5-8BB2A705457C}"/>
                </a:ext>
              </a:extLst>
            </p:cNvPr>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a:extLst>
                <a:ext uri="{FF2B5EF4-FFF2-40B4-BE49-F238E27FC236}">
                  <a16:creationId xmlns:a16="http://schemas.microsoft.com/office/drawing/2014/main" id="{4AA0AD39-EEEF-05BA-DAC6-92923B1775B6}"/>
                </a:ext>
              </a:extLst>
            </p:cNvPr>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a:extLst>
                <a:ext uri="{FF2B5EF4-FFF2-40B4-BE49-F238E27FC236}">
                  <a16:creationId xmlns:a16="http://schemas.microsoft.com/office/drawing/2014/main" id="{FF8AF799-952B-16D4-4C32-0E510CFBBAD4}"/>
                </a:ext>
              </a:extLst>
            </p:cNvPr>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a:extLst>
                <a:ext uri="{FF2B5EF4-FFF2-40B4-BE49-F238E27FC236}">
                  <a16:creationId xmlns:a16="http://schemas.microsoft.com/office/drawing/2014/main" id="{AFD95190-A13F-D58E-2CA2-341F128FB6BE}"/>
                </a:ext>
              </a:extLst>
            </p:cNvPr>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a:extLst>
              <a:ext uri="{FF2B5EF4-FFF2-40B4-BE49-F238E27FC236}">
                <a16:creationId xmlns:a16="http://schemas.microsoft.com/office/drawing/2014/main" id="{390417D3-6C12-0CAE-9EF7-6054B35A0492}"/>
              </a:ext>
            </a:extLst>
          </p:cNvPr>
          <p:cNvSpPr txBox="1"/>
          <p:nvPr/>
        </p:nvSpPr>
        <p:spPr>
          <a:xfrm>
            <a:off x="11886856" y="6583304"/>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41</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F60D9AA2-BB11-4264-6C5D-C29B089D6933}"/>
              </a:ext>
            </a:extLst>
          </p:cNvPr>
          <p:cNvGrpSpPr/>
          <p:nvPr/>
        </p:nvGrpSpPr>
        <p:grpSpPr>
          <a:xfrm>
            <a:off x="3035798" y="5958373"/>
            <a:ext cx="6816365" cy="1320167"/>
            <a:chOff x="0" y="0"/>
            <a:chExt cx="13632730" cy="2640335"/>
          </a:xfrm>
        </p:grpSpPr>
        <p:sp>
          <p:nvSpPr>
            <p:cNvPr id="22" name="Freeform 22">
              <a:extLst>
                <a:ext uri="{FF2B5EF4-FFF2-40B4-BE49-F238E27FC236}">
                  <a16:creationId xmlns:a16="http://schemas.microsoft.com/office/drawing/2014/main" id="{00B27DDE-5FF7-2207-FFAD-746A8C63FBB3}"/>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3BEE96DE-500B-061B-73B5-C75C335F34A2}"/>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dirty="0" err="1">
                  <a:solidFill>
                    <a:srgbClr val="000000"/>
                  </a:solidFill>
                  <a:latin typeface="Cambria"/>
                  <a:ea typeface="Cambria"/>
                  <a:cs typeface="Cambria"/>
                  <a:sym typeface="Cambria"/>
                </a:rPr>
                <a:t>Mathusigan</a:t>
              </a:r>
              <a:r>
                <a:rPr lang="en-US" dirty="0">
                  <a:solidFill>
                    <a:srgbClr val="000000"/>
                  </a:solidFill>
                  <a:latin typeface="Cambria"/>
                  <a:ea typeface="Cambria"/>
                  <a:cs typeface="Cambria"/>
                  <a:sym typeface="Cambria"/>
                </a:rPr>
                <a:t> </a:t>
              </a:r>
              <a:r>
                <a:rPr lang="en-US" b="1" dirty="0">
                  <a:solidFill>
                    <a:srgbClr val="000000"/>
                  </a:solidFill>
                  <a:latin typeface="Cambria Bold"/>
                  <a:ea typeface="Cambria Bold"/>
                  <a:cs typeface="Cambria Bold"/>
                  <a:sym typeface="Cambria Bold"/>
                </a:rPr>
                <a:t>E.S </a:t>
              </a:r>
              <a:r>
                <a:rPr lang="en-US" dirty="0">
                  <a:solidFill>
                    <a:srgbClr val="000000"/>
                  </a:solidFill>
                  <a:latin typeface="Cambria"/>
                  <a:ea typeface="Cambria"/>
                  <a:cs typeface="Cambria"/>
                  <a:sym typeface="Cambria"/>
                </a:rPr>
                <a:t>|    25-26J-240</a:t>
              </a:r>
            </a:p>
          </p:txBody>
        </p:sp>
      </p:grpSp>
      <p:pic>
        <p:nvPicPr>
          <p:cNvPr id="24" name="Picture 23">
            <a:extLst>
              <a:ext uri="{FF2B5EF4-FFF2-40B4-BE49-F238E27FC236}">
                <a16:creationId xmlns:a16="http://schemas.microsoft.com/office/drawing/2014/main" id="{7D7C5076-25CA-71C4-32D4-792C4B4EF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355" y="0"/>
            <a:ext cx="2824645" cy="3062524"/>
          </a:xfrm>
          <a:prstGeom prst="rect">
            <a:avLst/>
          </a:prstGeom>
          <a:ln w="57150">
            <a:solidFill>
              <a:schemeClr val="tx1"/>
            </a:solidFill>
          </a:ln>
        </p:spPr>
      </p:pic>
    </p:spTree>
    <p:extLst>
      <p:ext uri="{BB962C8B-B14F-4D97-AF65-F5344CB8AC3E}">
        <p14:creationId xmlns:p14="http://schemas.microsoft.com/office/powerpoint/2010/main" val="347329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6CCE-623B-26E4-0409-A63DDD78AC96}"/>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DC88AB6B-8013-B822-228B-B8382CEAC59F}"/>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7DC97D03-A16D-288A-4602-773C08D39AF0}"/>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B53F48AC-C6C9-BDFB-2FE2-F8D2A462FBAA}"/>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ED056ABA-4520-C0E2-2060-6B10F61474BD}"/>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02D1DA3-4604-8F68-673D-7BD85441DFA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b="1" dirty="0" err="1">
                  <a:solidFill>
                    <a:srgbClr val="000000"/>
                  </a:solidFill>
                  <a:latin typeface="Cambria Bold"/>
                  <a:ea typeface="Cambria Bold"/>
                  <a:cs typeface="Cambria Bold"/>
                  <a:sym typeface="Cambria Bold"/>
                </a:rPr>
                <a:t>Mathusigan</a:t>
              </a:r>
              <a:r>
                <a:rPr lang="en-US" b="1" dirty="0">
                  <a:solidFill>
                    <a:srgbClr val="000000"/>
                  </a:solidFill>
                  <a:latin typeface="Cambria Bold"/>
                  <a:ea typeface="Cambria Bold"/>
                  <a:cs typeface="Cambria Bold"/>
                  <a:sym typeface="Cambria Bold"/>
                </a:rPr>
                <a:t> E.S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F3DD90D2-C548-33F0-D8BF-F57D9BC33FFC}"/>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B7DD4182-FAC4-B81C-0456-4F6E6635C403}"/>
              </a:ext>
            </a:extLst>
          </p:cNvPr>
          <p:cNvGrpSpPr/>
          <p:nvPr/>
        </p:nvGrpSpPr>
        <p:grpSpPr>
          <a:xfrm>
            <a:off x="514351" y="3663203"/>
            <a:ext cx="4820751" cy="2598483"/>
            <a:chOff x="0" y="0"/>
            <a:chExt cx="1723560" cy="929034"/>
          </a:xfrm>
        </p:grpSpPr>
        <p:sp>
          <p:nvSpPr>
            <p:cNvPr id="13" name="Freeform 13">
              <a:extLst>
                <a:ext uri="{FF2B5EF4-FFF2-40B4-BE49-F238E27FC236}">
                  <a16:creationId xmlns:a16="http://schemas.microsoft.com/office/drawing/2014/main" id="{D294E342-C2B0-8795-F93B-7FC05D03780D}"/>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31BBCA20-0079-410E-2C62-6E09851DC8BA}"/>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C689BE9F-F697-CAFD-184A-423B9EB2F5C3}"/>
              </a:ext>
            </a:extLst>
          </p:cNvPr>
          <p:cNvGrpSpPr/>
          <p:nvPr/>
        </p:nvGrpSpPr>
        <p:grpSpPr>
          <a:xfrm>
            <a:off x="955680" y="3952851"/>
            <a:ext cx="4379422" cy="2308835"/>
            <a:chOff x="0" y="-38100"/>
            <a:chExt cx="1565772" cy="825476"/>
          </a:xfrm>
        </p:grpSpPr>
        <p:sp>
          <p:nvSpPr>
            <p:cNvPr id="25" name="Freeform 25">
              <a:extLst>
                <a:ext uri="{FF2B5EF4-FFF2-40B4-BE49-F238E27FC236}">
                  <a16:creationId xmlns:a16="http://schemas.microsoft.com/office/drawing/2014/main" id="{EF64A896-0118-31A4-83F1-49D967D40626}"/>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26" name="TextBox 26">
              <a:extLst>
                <a:ext uri="{FF2B5EF4-FFF2-40B4-BE49-F238E27FC236}">
                  <a16:creationId xmlns:a16="http://schemas.microsoft.com/office/drawing/2014/main" id="{CA1820BC-384D-7D56-1C6E-1E34C24CCC7A}"/>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Domain-specific SLM fine-tuning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Rag architecture SLM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Rag architecture SLM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User friendly validated Structured outputs</a:t>
              </a: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30" name="Group 30">
            <a:extLst>
              <a:ext uri="{FF2B5EF4-FFF2-40B4-BE49-F238E27FC236}">
                <a16:creationId xmlns:a16="http://schemas.microsoft.com/office/drawing/2014/main" id="{B8DFE092-5548-E728-C534-F79C6B4DDE95}"/>
              </a:ext>
            </a:extLst>
          </p:cNvPr>
          <p:cNvGrpSpPr/>
          <p:nvPr/>
        </p:nvGrpSpPr>
        <p:grpSpPr>
          <a:xfrm>
            <a:off x="465844" y="888430"/>
            <a:ext cx="5340175" cy="2574083"/>
            <a:chOff x="0" y="0"/>
            <a:chExt cx="10680348" cy="5148166"/>
          </a:xfrm>
        </p:grpSpPr>
        <p:grpSp>
          <p:nvGrpSpPr>
            <p:cNvPr id="31" name="Group 31">
              <a:extLst>
                <a:ext uri="{FF2B5EF4-FFF2-40B4-BE49-F238E27FC236}">
                  <a16:creationId xmlns:a16="http://schemas.microsoft.com/office/drawing/2014/main" id="{81BB6E83-58E1-F7FF-F495-A0D8CA22A56B}"/>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72620B43-B4F7-1361-C45F-68756C16FDAB}"/>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379A9250-0FAE-E32D-3C16-86C4B5E228B8}"/>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A77FE51E-0153-5C7E-FC46-2CCF127492C5}"/>
                </a:ext>
              </a:extLst>
            </p:cNvPr>
            <p:cNvGrpSpPr/>
            <p:nvPr/>
          </p:nvGrpSpPr>
          <p:grpSpPr>
            <a:xfrm>
              <a:off x="811736" y="855509"/>
              <a:ext cx="9868612" cy="4249471"/>
              <a:chOff x="0" y="0"/>
              <a:chExt cx="1866852" cy="803875"/>
            </a:xfrm>
          </p:grpSpPr>
          <p:sp>
            <p:nvSpPr>
              <p:cNvPr id="35" name="Freeform 35">
                <a:extLst>
                  <a:ext uri="{FF2B5EF4-FFF2-40B4-BE49-F238E27FC236}">
                    <a16:creationId xmlns:a16="http://schemas.microsoft.com/office/drawing/2014/main" id="{F0010938-7373-54A1-0FB0-7881BD03BBC4}"/>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A992BF53-FB18-B9F8-1B79-B676F195F06D}"/>
                  </a:ext>
                </a:extLst>
              </p:cNvPr>
              <p:cNvSpPr txBox="1"/>
              <p:nvPr/>
            </p:nvSpPr>
            <p:spPr>
              <a:xfrm>
                <a:off x="24611" y="209175"/>
                <a:ext cx="1842241" cy="309032"/>
              </a:xfrm>
              <a:prstGeom prst="rect">
                <a:avLst/>
              </a:prstGeom>
            </p:spPr>
            <p:txBody>
              <a:bodyPr lIns="33867" tIns="33867" rIns="33867" bIns="33867" rtlCol="0" anchor="ctr"/>
              <a:lstStyle/>
              <a:p>
                <a:endParaRPr lang="en-US" sz="1600" dirty="0"/>
              </a:p>
              <a:p>
                <a:endParaRPr lang="en-US" sz="1600" dirty="0"/>
              </a:p>
              <a:p>
                <a:endParaRPr lang="en-US" sz="1600" dirty="0"/>
              </a:p>
              <a:p>
                <a:r>
                  <a:rPr lang="en-US" sz="1600" dirty="0"/>
                  <a:t>Although Sri Lankan Property Law and Family Law are well documented in books and Acts, there is no Accurate AI-based system that provides reliable, step-by-step guidance tailored to real-world Sri Lankan legal problems. As a result, citizens facing land or family-related issues usually need to consult lawyers, which is time-consuming and costly. While general AI tools such as ChatGPT and Gemini can offer but it’s not accurate.</a:t>
                </a:r>
                <a:br>
                  <a:rPr lang="en-US" sz="1600" dirty="0"/>
                </a:br>
                <a:br>
                  <a:rPr lang="en-US" sz="1600" dirty="0"/>
                </a:br>
                <a:endParaRPr lang="en-US" sz="1600" b="1" dirty="0"/>
              </a:p>
            </p:txBody>
          </p:sp>
        </p:grpSp>
        <p:sp>
          <p:nvSpPr>
            <p:cNvPr id="37" name="TextBox 37">
              <a:extLst>
                <a:ext uri="{FF2B5EF4-FFF2-40B4-BE49-F238E27FC236}">
                  <a16:creationId xmlns:a16="http://schemas.microsoft.com/office/drawing/2014/main" id="{C8819F37-D3A1-9049-8CEB-64B664242A4F}"/>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438E17C9-F141-728F-C921-C75A888689AA}"/>
              </a:ext>
            </a:extLst>
          </p:cNvPr>
          <p:cNvSpPr/>
          <p:nvPr/>
        </p:nvSpPr>
        <p:spPr>
          <a:xfrm>
            <a:off x="1657457" y="370210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291CC149-7A86-B402-711F-6313FDB80790}"/>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2" name="TextBox 42">
            <a:extLst>
              <a:ext uri="{FF2B5EF4-FFF2-40B4-BE49-F238E27FC236}">
                <a16:creationId xmlns:a16="http://schemas.microsoft.com/office/drawing/2014/main" id="{0234C0C6-6C0A-4F53-334F-F0EAE6C997A8}"/>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4F7B7EF0-9342-B999-1176-BDC359D137DC}"/>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2</a:t>
            </a:r>
          </a:p>
        </p:txBody>
      </p:sp>
      <p:sp>
        <p:nvSpPr>
          <p:cNvPr id="45" name="TextBox 45">
            <a:extLst>
              <a:ext uri="{FF2B5EF4-FFF2-40B4-BE49-F238E27FC236}">
                <a16:creationId xmlns:a16="http://schemas.microsoft.com/office/drawing/2014/main" id="{9CF87A81-6705-124A-849B-7D69B932889C}"/>
              </a:ext>
            </a:extLst>
          </p:cNvPr>
          <p:cNvSpPr txBox="1"/>
          <p:nvPr/>
        </p:nvSpPr>
        <p:spPr>
          <a:xfrm>
            <a:off x="600075" y="3732856"/>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0B010023-8454-2E44-843B-6E48B0917601}"/>
              </a:ext>
            </a:extLst>
          </p:cNvPr>
          <p:cNvSpPr txBox="1"/>
          <p:nvPr/>
        </p:nvSpPr>
        <p:spPr>
          <a:xfrm>
            <a:off x="6359641" y="3689402"/>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sp>
        <p:nvSpPr>
          <p:cNvPr id="5" name="Freeform 17">
            <a:extLst>
              <a:ext uri="{FF2B5EF4-FFF2-40B4-BE49-F238E27FC236}">
                <a16:creationId xmlns:a16="http://schemas.microsoft.com/office/drawing/2014/main" id="{20457B31-51AA-FA41-F610-FF9972325C61}"/>
              </a:ext>
            </a:extLst>
          </p:cNvPr>
          <p:cNvSpPr/>
          <p:nvPr/>
        </p:nvSpPr>
        <p:spPr>
          <a:xfrm>
            <a:off x="6248884" y="942129"/>
            <a:ext cx="5285167" cy="2552132"/>
          </a:xfrm>
          <a:custGeom>
            <a:avLst/>
            <a:gdLst/>
            <a:ahLst/>
            <a:cxnLst/>
            <a:rect l="l" t="t" r="r" b="b"/>
            <a:pathLst>
              <a:path w="1772513" h="812800">
                <a:moveTo>
                  <a:pt x="0" y="0"/>
                </a:moveTo>
                <a:lnTo>
                  <a:pt x="1772513" y="0"/>
                </a:lnTo>
                <a:lnTo>
                  <a:pt x="1772513" y="812800"/>
                </a:lnTo>
                <a:lnTo>
                  <a:pt x="0" y="812800"/>
                </a:lnTo>
                <a:close/>
              </a:path>
            </a:pathLst>
          </a:custGeom>
          <a:blipFill>
            <a:blip r:embed="rId5"/>
            <a:stretch>
              <a:fillRect l="-848" r="-848"/>
            </a:stretch>
          </a:blipFill>
        </p:spPr>
        <p:txBody>
          <a:bodyPr/>
          <a:lstStyle/>
          <a:p>
            <a:endParaRPr lang="en-US" dirty="0"/>
          </a:p>
        </p:txBody>
      </p:sp>
      <p:sp>
        <p:nvSpPr>
          <p:cNvPr id="18" name="Freeform 15">
            <a:extLst>
              <a:ext uri="{FF2B5EF4-FFF2-40B4-BE49-F238E27FC236}">
                <a16:creationId xmlns:a16="http://schemas.microsoft.com/office/drawing/2014/main" id="{255022EB-F627-9C5C-A360-6D61404674A6}"/>
              </a:ext>
            </a:extLst>
          </p:cNvPr>
          <p:cNvSpPr/>
          <p:nvPr/>
        </p:nvSpPr>
        <p:spPr>
          <a:xfrm>
            <a:off x="6249340" y="3675840"/>
            <a:ext cx="5468173" cy="2507474"/>
          </a:xfrm>
          <a:custGeom>
            <a:avLst/>
            <a:gdLst/>
            <a:ahLst/>
            <a:cxnLst/>
            <a:rect l="l" t="t" r="r" b="b"/>
            <a:pathLst>
              <a:path w="1772513" h="812800">
                <a:moveTo>
                  <a:pt x="0" y="0"/>
                </a:moveTo>
                <a:lnTo>
                  <a:pt x="1772513" y="0"/>
                </a:lnTo>
                <a:lnTo>
                  <a:pt x="1772513" y="812800"/>
                </a:lnTo>
                <a:lnTo>
                  <a:pt x="0" y="812800"/>
                </a:lnTo>
                <a:close/>
              </a:path>
            </a:pathLst>
          </a:custGeom>
          <a:blipFill>
            <a:blip r:embed="rId6"/>
            <a:stretch>
              <a:fillRect l="-2108" r="-2108"/>
            </a:stretch>
          </a:blipFill>
        </p:spPr>
        <p:txBody>
          <a:bodyPr/>
          <a:lstStyle/>
          <a:p>
            <a:endParaRPr lang="en-US"/>
          </a:p>
        </p:txBody>
      </p:sp>
    </p:spTree>
    <p:extLst>
      <p:ext uri="{BB962C8B-B14F-4D97-AF65-F5344CB8AC3E}">
        <p14:creationId xmlns:p14="http://schemas.microsoft.com/office/powerpoint/2010/main" val="395796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395B-2A97-0547-3D00-13C481ADF6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DC4E14-7D9D-95A5-8408-CC031833F519}"/>
              </a:ext>
            </a:extLst>
          </p:cNvPr>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a:extLst>
                <a:ext uri="{FF2B5EF4-FFF2-40B4-BE49-F238E27FC236}">
                  <a16:creationId xmlns:a16="http://schemas.microsoft.com/office/drawing/2014/main" id="{A749A1D1-DDA3-11B0-39F2-5D9D39EC07FC}"/>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a:extLst>
              <a:ext uri="{FF2B5EF4-FFF2-40B4-BE49-F238E27FC236}">
                <a16:creationId xmlns:a16="http://schemas.microsoft.com/office/drawing/2014/main" id="{33DED1F6-A547-D25A-188F-DAD66B2A8416}"/>
              </a:ext>
            </a:extLst>
          </p:cNvPr>
          <p:cNvGrpSpPr/>
          <p:nvPr/>
        </p:nvGrpSpPr>
        <p:grpSpPr>
          <a:xfrm>
            <a:off x="3035798" y="5958372"/>
            <a:ext cx="6816365" cy="1320197"/>
            <a:chOff x="0" y="0"/>
            <a:chExt cx="13632730" cy="2640393"/>
          </a:xfrm>
        </p:grpSpPr>
        <p:sp>
          <p:nvSpPr>
            <p:cNvPr id="5" name="Freeform 5">
              <a:extLst>
                <a:ext uri="{FF2B5EF4-FFF2-40B4-BE49-F238E27FC236}">
                  <a16:creationId xmlns:a16="http://schemas.microsoft.com/office/drawing/2014/main" id="{1E6A5C8F-4C08-66BC-0049-5572D1C66D2D}"/>
                </a:ext>
              </a:extLst>
            </p:cNvPr>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a:extLst>
                <a:ext uri="{FF2B5EF4-FFF2-40B4-BE49-F238E27FC236}">
                  <a16:creationId xmlns:a16="http://schemas.microsoft.com/office/drawing/2014/main" id="{08AB05AA-A3C1-6DB0-CC3B-7F1DC091D1AD}"/>
                </a:ext>
              </a:extLst>
            </p:cNvPr>
            <p:cNvSpPr txBox="1"/>
            <p:nvPr/>
          </p:nvSpPr>
          <p:spPr>
            <a:xfrm>
              <a:off x="0" y="-19050"/>
              <a:ext cx="13632730" cy="2659443"/>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a:t>
              </a:r>
              <a:r>
                <a:rPr lang="en-US" dirty="0" err="1">
                  <a:solidFill>
                    <a:srgbClr val="000000"/>
                  </a:solidFill>
                  <a:latin typeface="Cambria"/>
                  <a:ea typeface="Cambria"/>
                  <a:cs typeface="Cambria"/>
                  <a:sym typeface="Cambria"/>
                </a:rPr>
                <a:t>Mathusigan</a:t>
              </a:r>
              <a:r>
                <a:rPr lang="en-US" dirty="0">
                  <a:solidFill>
                    <a:srgbClr val="000000"/>
                  </a:solidFill>
                  <a:latin typeface="Cambria"/>
                  <a:ea typeface="Cambria"/>
                  <a:cs typeface="Cambria"/>
                  <a:sym typeface="Cambria"/>
                </a:rPr>
                <a:t> E.S |    25-26J-240</a:t>
              </a:r>
            </a:p>
          </p:txBody>
        </p:sp>
      </p:grpSp>
      <p:sp>
        <p:nvSpPr>
          <p:cNvPr id="7" name="TextBox 7">
            <a:extLst>
              <a:ext uri="{FF2B5EF4-FFF2-40B4-BE49-F238E27FC236}">
                <a16:creationId xmlns:a16="http://schemas.microsoft.com/office/drawing/2014/main" id="{FA98F9C8-5F65-2985-85A5-564AD047624B}"/>
              </a:ext>
            </a:extLst>
          </p:cNvPr>
          <p:cNvSpPr txBox="1"/>
          <p:nvPr/>
        </p:nvSpPr>
        <p:spPr>
          <a:xfrm>
            <a:off x="10773558" y="6613708"/>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a:extLst>
              <a:ext uri="{FF2B5EF4-FFF2-40B4-BE49-F238E27FC236}">
                <a16:creationId xmlns:a16="http://schemas.microsoft.com/office/drawing/2014/main" id="{310EAC01-56C8-0F10-FD80-8E64EA6DF222}"/>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3</a:t>
            </a:r>
          </a:p>
        </p:txBody>
      </p:sp>
      <p:grpSp>
        <p:nvGrpSpPr>
          <p:cNvPr id="30" name="Group 30">
            <a:extLst>
              <a:ext uri="{FF2B5EF4-FFF2-40B4-BE49-F238E27FC236}">
                <a16:creationId xmlns:a16="http://schemas.microsoft.com/office/drawing/2014/main" id="{44BABAFC-642B-A3A0-8839-EC9ADC5DED3E}"/>
              </a:ext>
            </a:extLst>
          </p:cNvPr>
          <p:cNvGrpSpPr/>
          <p:nvPr/>
        </p:nvGrpSpPr>
        <p:grpSpPr>
          <a:xfrm>
            <a:off x="595040" y="1117636"/>
            <a:ext cx="4740061" cy="2456698"/>
            <a:chOff x="0" y="0"/>
            <a:chExt cx="1662261" cy="790697"/>
          </a:xfrm>
        </p:grpSpPr>
        <p:sp>
          <p:nvSpPr>
            <p:cNvPr id="31" name="Freeform 31">
              <a:extLst>
                <a:ext uri="{FF2B5EF4-FFF2-40B4-BE49-F238E27FC236}">
                  <a16:creationId xmlns:a16="http://schemas.microsoft.com/office/drawing/2014/main" id="{ECC30407-D345-E3CA-F8F3-45B65B4C5799}"/>
                </a:ext>
              </a:extLst>
            </p:cNvPr>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a:extLst>
                <a:ext uri="{FF2B5EF4-FFF2-40B4-BE49-F238E27FC236}">
                  <a16:creationId xmlns:a16="http://schemas.microsoft.com/office/drawing/2014/main" id="{F5AE27EB-718E-E068-7935-0E86441435EE}"/>
                </a:ext>
              </a:extLst>
            </p:cNvPr>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a:extLst>
              <a:ext uri="{FF2B5EF4-FFF2-40B4-BE49-F238E27FC236}">
                <a16:creationId xmlns:a16="http://schemas.microsoft.com/office/drawing/2014/main" id="{5A57C11C-0996-E872-B641-039FFE26BA50}"/>
              </a:ext>
            </a:extLst>
          </p:cNvPr>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a:extLst>
              <a:ext uri="{FF2B5EF4-FFF2-40B4-BE49-F238E27FC236}">
                <a16:creationId xmlns:a16="http://schemas.microsoft.com/office/drawing/2014/main" id="{40E926B6-B797-F3B6-EEE1-A1E167159F4C}"/>
              </a:ext>
            </a:extLst>
          </p:cNvPr>
          <p:cNvGrpSpPr/>
          <p:nvPr/>
        </p:nvGrpSpPr>
        <p:grpSpPr>
          <a:xfrm>
            <a:off x="729979" y="1316937"/>
            <a:ext cx="4495530" cy="2396059"/>
            <a:chOff x="-41512" y="0"/>
            <a:chExt cx="1607284" cy="750961"/>
          </a:xfrm>
        </p:grpSpPr>
        <p:sp>
          <p:nvSpPr>
            <p:cNvPr id="35" name="Freeform 35">
              <a:extLst>
                <a:ext uri="{FF2B5EF4-FFF2-40B4-BE49-F238E27FC236}">
                  <a16:creationId xmlns:a16="http://schemas.microsoft.com/office/drawing/2014/main" id="{D0739B05-5296-C6AF-0B8D-A5E6C864CE8A}"/>
                </a:ext>
              </a:extLst>
            </p:cNvPr>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38ABBC4F-9AB7-3A6C-85AA-50C2A3D195CB}"/>
                </a:ext>
              </a:extLst>
            </p:cNvPr>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600" dirty="0"/>
                <a:t>Legally Accurate Responses</a:t>
              </a:r>
            </a:p>
            <a:p>
              <a:pPr marL="316668" lvl="1" indent="-158334">
                <a:lnSpc>
                  <a:spcPts val="2053"/>
                </a:lnSpc>
                <a:buFont typeface="Arial"/>
                <a:buChar char="•"/>
              </a:pPr>
              <a:r>
                <a:rPr lang="en-US" sz="1600" dirty="0"/>
                <a:t>Step-by-Step Legal Reasoning</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 Usage: Prevents out-of-scope or unsafe legal advice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Usable by workers, students, and professionals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a:extLst>
              <a:ext uri="{FF2B5EF4-FFF2-40B4-BE49-F238E27FC236}">
                <a16:creationId xmlns:a16="http://schemas.microsoft.com/office/drawing/2014/main" id="{27B4677E-9976-38E5-3C7F-95D282A89611}"/>
              </a:ext>
            </a:extLst>
          </p:cNvPr>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grpSp>
        <p:nvGrpSpPr>
          <p:cNvPr id="15" name="Group 15">
            <a:extLst>
              <a:ext uri="{FF2B5EF4-FFF2-40B4-BE49-F238E27FC236}">
                <a16:creationId xmlns:a16="http://schemas.microsoft.com/office/drawing/2014/main" id="{4C585714-4306-E948-2AB4-43CCA5A063AB}"/>
              </a:ext>
            </a:extLst>
          </p:cNvPr>
          <p:cNvGrpSpPr/>
          <p:nvPr/>
        </p:nvGrpSpPr>
        <p:grpSpPr>
          <a:xfrm>
            <a:off x="5586147" y="1316937"/>
            <a:ext cx="4740059" cy="2698623"/>
            <a:chOff x="0" y="0"/>
            <a:chExt cx="1694710" cy="964837"/>
          </a:xfrm>
        </p:grpSpPr>
        <p:sp>
          <p:nvSpPr>
            <p:cNvPr id="16" name="Freeform 16">
              <a:extLst>
                <a:ext uri="{FF2B5EF4-FFF2-40B4-BE49-F238E27FC236}">
                  <a16:creationId xmlns:a16="http://schemas.microsoft.com/office/drawing/2014/main" id="{47DAEBFB-AE08-66AC-EC4A-FD8B5526F499}"/>
                </a:ext>
              </a:extLst>
            </p:cNvPr>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219A62DE-DC1C-2208-D2F8-B9D66FC9D183}"/>
                </a:ext>
              </a:extLst>
            </p:cNvPr>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3040C192-A8EB-6FA9-3B39-F636BD5B6297}"/>
              </a:ext>
            </a:extLst>
          </p:cNvPr>
          <p:cNvGrpSpPr/>
          <p:nvPr/>
        </p:nvGrpSpPr>
        <p:grpSpPr>
          <a:xfrm>
            <a:off x="5676905" y="1636445"/>
            <a:ext cx="4693484" cy="2551729"/>
            <a:chOff x="-68016" y="-1813"/>
            <a:chExt cx="1678058" cy="912318"/>
          </a:xfrm>
        </p:grpSpPr>
        <p:sp>
          <p:nvSpPr>
            <p:cNvPr id="25" name="Freeform 25">
              <a:extLst>
                <a:ext uri="{FF2B5EF4-FFF2-40B4-BE49-F238E27FC236}">
                  <a16:creationId xmlns:a16="http://schemas.microsoft.com/office/drawing/2014/main" id="{6A185140-F792-44A9-30D4-B39834F972F3}"/>
                </a:ext>
              </a:extLst>
            </p:cNvPr>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BFC4AD6A-20D2-B20B-77C1-C0DCDEABABAB}"/>
                </a:ext>
              </a:extLst>
            </p:cNvPr>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9" name="TextBox 29">
            <a:extLst>
              <a:ext uri="{FF2B5EF4-FFF2-40B4-BE49-F238E27FC236}">
                <a16:creationId xmlns:a16="http://schemas.microsoft.com/office/drawing/2014/main" id="{14E499A7-FE54-AC7E-E6A3-C5D827ACE871}"/>
              </a:ext>
            </a:extLst>
          </p:cNvPr>
          <p:cNvSpPr txBox="1"/>
          <p:nvPr/>
        </p:nvSpPr>
        <p:spPr>
          <a:xfrm>
            <a:off x="5676904" y="1338001"/>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pic>
        <p:nvPicPr>
          <p:cNvPr id="42" name="Picture 41">
            <a:extLst>
              <a:ext uri="{FF2B5EF4-FFF2-40B4-BE49-F238E27FC236}">
                <a16:creationId xmlns:a16="http://schemas.microsoft.com/office/drawing/2014/main" id="{D79F8DF1-7014-EBC1-5725-6F15B1AC3715}"/>
              </a:ext>
            </a:extLst>
          </p:cNvPr>
          <p:cNvPicPr>
            <a:picLocks noChangeAspect="1"/>
          </p:cNvPicPr>
          <p:nvPr/>
        </p:nvPicPr>
        <p:blipFill>
          <a:blip r:embed="rId3"/>
          <a:stretch>
            <a:fillRect/>
          </a:stretch>
        </p:blipFill>
        <p:spPr>
          <a:xfrm>
            <a:off x="5811847" y="1636445"/>
            <a:ext cx="5334000" cy="4067175"/>
          </a:xfrm>
          <a:prstGeom prst="rect">
            <a:avLst/>
          </a:prstGeom>
        </p:spPr>
      </p:pic>
    </p:spTree>
    <p:extLst>
      <p:ext uri="{BB962C8B-B14F-4D97-AF65-F5344CB8AC3E}">
        <p14:creationId xmlns:p14="http://schemas.microsoft.com/office/powerpoint/2010/main" val="407767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757C33-4979-6322-E85F-E5B4F7316B9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9A88-C37B-1E1E-F4BA-70A1E0A604A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Design Excellence Architecture diagram</a:t>
            </a:r>
          </a:p>
        </p:txBody>
      </p:sp>
      <p:pic>
        <p:nvPicPr>
          <p:cNvPr id="10" name="Content Placeholder 9">
            <a:extLst>
              <a:ext uri="{FF2B5EF4-FFF2-40B4-BE49-F238E27FC236}">
                <a16:creationId xmlns:a16="http://schemas.microsoft.com/office/drawing/2014/main" id="{627FB2A1-9A33-F8B5-896D-41977771A68D}"/>
              </a:ext>
            </a:extLst>
          </p:cNvPr>
          <p:cNvPicPr>
            <a:picLocks noGrp="1" noChangeAspect="1"/>
          </p:cNvPicPr>
          <p:nvPr>
            <p:ph sz="half" idx="2"/>
          </p:nvPr>
        </p:nvPicPr>
        <p:blipFill>
          <a:blip r:embed="rId2"/>
          <a:stretch>
            <a:fillRect/>
          </a:stretch>
        </p:blipFill>
        <p:spPr>
          <a:xfrm>
            <a:off x="4038600" y="1684167"/>
            <a:ext cx="7188199" cy="3486276"/>
          </a:xfrm>
          <a:prstGeom prst="rect">
            <a:avLst/>
          </a:prstGeom>
        </p:spPr>
      </p:pic>
      <p:grpSp>
        <p:nvGrpSpPr>
          <p:cNvPr id="3" name="Group 8">
            <a:extLst>
              <a:ext uri="{FF2B5EF4-FFF2-40B4-BE49-F238E27FC236}">
                <a16:creationId xmlns:a16="http://schemas.microsoft.com/office/drawing/2014/main" id="{15D1C40B-63BC-C18E-9445-9DE0C6B1A0C6}"/>
              </a:ext>
            </a:extLst>
          </p:cNvPr>
          <p:cNvGrpSpPr/>
          <p:nvPr/>
        </p:nvGrpSpPr>
        <p:grpSpPr>
          <a:xfrm>
            <a:off x="3035798" y="5958373"/>
            <a:ext cx="6816365" cy="1320167"/>
            <a:chOff x="0" y="0"/>
            <a:chExt cx="13632730" cy="2640335"/>
          </a:xfrm>
        </p:grpSpPr>
        <p:sp>
          <p:nvSpPr>
            <p:cNvPr id="4" name="Freeform 9">
              <a:extLst>
                <a:ext uri="{FF2B5EF4-FFF2-40B4-BE49-F238E27FC236}">
                  <a16:creationId xmlns:a16="http://schemas.microsoft.com/office/drawing/2014/main" id="{458C3960-A60E-10A4-BC78-1E92CE377799}"/>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5" name="TextBox 10">
              <a:extLst>
                <a:ext uri="{FF2B5EF4-FFF2-40B4-BE49-F238E27FC236}">
                  <a16:creationId xmlns:a16="http://schemas.microsoft.com/office/drawing/2014/main" id="{5287F5E0-1C0B-FD92-97A7-B6E7B17DF3F6}"/>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b="1" dirty="0" err="1">
                  <a:solidFill>
                    <a:srgbClr val="000000"/>
                  </a:solidFill>
                  <a:latin typeface="Cambria Bold"/>
                  <a:ea typeface="Cambria Bold"/>
                  <a:cs typeface="Cambria Bold"/>
                  <a:sym typeface="Cambria Bold"/>
                </a:rPr>
                <a:t>Mathusigan</a:t>
              </a:r>
              <a:r>
                <a:rPr lang="en-US" b="1" dirty="0">
                  <a:solidFill>
                    <a:srgbClr val="000000"/>
                  </a:solidFill>
                  <a:latin typeface="Cambria Bold"/>
                  <a:ea typeface="Cambria Bold"/>
                  <a:cs typeface="Cambria Bold"/>
                  <a:sym typeface="Cambria Bold"/>
                </a:rPr>
                <a:t> E.S  </a:t>
              </a:r>
              <a:r>
                <a:rPr lang="en-US" dirty="0">
                  <a:solidFill>
                    <a:srgbClr val="000000"/>
                  </a:solidFill>
                  <a:latin typeface="Cambria"/>
                  <a:ea typeface="Cambria"/>
                  <a:cs typeface="Cambria"/>
                  <a:sym typeface="Cambria"/>
                </a:rPr>
                <a:t>|    25-26J-240</a:t>
              </a:r>
            </a:p>
          </p:txBody>
        </p:sp>
      </p:grpSp>
      <p:sp>
        <p:nvSpPr>
          <p:cNvPr id="6" name="TextBox 42">
            <a:extLst>
              <a:ext uri="{FF2B5EF4-FFF2-40B4-BE49-F238E27FC236}">
                <a16:creationId xmlns:a16="http://schemas.microsoft.com/office/drawing/2014/main" id="{0BC7A0DC-82D0-A4C8-B322-85AE585EC851}"/>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7" name="TextBox 43">
            <a:extLst>
              <a:ext uri="{FF2B5EF4-FFF2-40B4-BE49-F238E27FC236}">
                <a16:creationId xmlns:a16="http://schemas.microsoft.com/office/drawing/2014/main" id="{BB65FF8B-DB50-5D3E-D61B-117C1376199A}"/>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4</a:t>
            </a:r>
          </a:p>
        </p:txBody>
      </p:sp>
    </p:spTree>
    <p:extLst>
      <p:ext uri="{BB962C8B-B14F-4D97-AF65-F5344CB8AC3E}">
        <p14:creationId xmlns:p14="http://schemas.microsoft.com/office/powerpoint/2010/main" val="27215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62E8-3F46-BB85-3B13-4B3039D509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D7E082-7BB0-03C8-B839-3E78516B0F51}"/>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a:alphaModFix amt="32999"/>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C1129510-D472-F245-602B-2F13D99B8F35}"/>
              </a:ext>
            </a:extLst>
          </p:cNvPr>
          <p:cNvGrpSpPr/>
          <p:nvPr/>
        </p:nvGrpSpPr>
        <p:grpSpPr>
          <a:xfrm>
            <a:off x="0" y="3252713"/>
            <a:ext cx="9976176" cy="2158015"/>
            <a:chOff x="0" y="0"/>
            <a:chExt cx="2580798" cy="442197"/>
          </a:xfrm>
        </p:grpSpPr>
        <p:sp>
          <p:nvSpPr>
            <p:cNvPr id="4" name="Freeform 4">
              <a:extLst>
                <a:ext uri="{FF2B5EF4-FFF2-40B4-BE49-F238E27FC236}">
                  <a16:creationId xmlns:a16="http://schemas.microsoft.com/office/drawing/2014/main" id="{72A4CD06-B29A-C3E2-0E7A-1EAEB5131626}"/>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1F3CB088-5268-8DEF-7247-759C88BD219D}"/>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E6748BFC-26F9-D474-AC93-F4C56ED7019B}"/>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98B387A1-9060-BD15-FA55-66127971FD01}"/>
              </a:ext>
            </a:extLst>
          </p:cNvPr>
          <p:cNvSpPr txBox="1"/>
          <p:nvPr/>
        </p:nvSpPr>
        <p:spPr>
          <a:xfrm>
            <a:off x="364820" y="3175833"/>
            <a:ext cx="9042787" cy="1227131"/>
          </a:xfrm>
          <a:prstGeom prst="rect">
            <a:avLst/>
          </a:prstGeom>
        </p:spPr>
        <p:txBody>
          <a:bodyPr wrap="square" lIns="0" tIns="0" rIns="0" bIns="0" rtlCol="0" anchor="t">
            <a:spAutoFit/>
          </a:bodyPr>
          <a:lstStyle/>
          <a:p>
            <a:pPr>
              <a:lnSpc>
                <a:spcPct val="150000"/>
              </a:lnSpc>
              <a:spcBef>
                <a:spcPct val="0"/>
              </a:spcBef>
            </a:pPr>
            <a:r>
              <a:rPr lang="en-US" sz="2800" b="1" dirty="0">
                <a:solidFill>
                  <a:srgbClr val="FFFFFF"/>
                </a:solidFill>
                <a:latin typeface="Times New Roman Bold"/>
                <a:ea typeface="Times New Roman Bold"/>
                <a:cs typeface="Times New Roman Bold"/>
                <a:sym typeface="Times New Roman Bold"/>
              </a:rPr>
              <a:t>Using a Small Language Model to Templates Matching and Provide Recommendation</a:t>
            </a:r>
            <a:endParaRPr lang="en-US" sz="2800" b="1" dirty="0">
              <a:solidFill>
                <a:srgbClr val="EDDCC6"/>
              </a:solidFill>
              <a:latin typeface="Times New Roman Bold"/>
              <a:ea typeface="Times New Roman Bold"/>
              <a:cs typeface="Times New Roman Bold"/>
              <a:sym typeface="Times New Roman Bold"/>
            </a:endParaRPr>
          </a:p>
        </p:txBody>
      </p:sp>
      <p:sp>
        <p:nvSpPr>
          <p:cNvPr id="8" name="TextBox 8">
            <a:extLst>
              <a:ext uri="{FF2B5EF4-FFF2-40B4-BE49-F238E27FC236}">
                <a16:creationId xmlns:a16="http://schemas.microsoft.com/office/drawing/2014/main" id="{69D6DF0D-6D8D-D11D-712E-7DA72A6FA62A}"/>
              </a:ext>
            </a:extLst>
          </p:cNvPr>
          <p:cNvSpPr txBox="1"/>
          <p:nvPr/>
        </p:nvSpPr>
        <p:spPr>
          <a:xfrm>
            <a:off x="194666" y="4982727"/>
            <a:ext cx="3251919" cy="326051"/>
          </a:xfrm>
          <a:prstGeom prst="rect">
            <a:avLst/>
          </a:prstGeom>
        </p:spPr>
        <p:txBody>
          <a:bodyPr wrap="square"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B008A90E-5D80-3097-3529-323F1E11C8FA}"/>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33BE6BC2-6317-4AE0-8CEE-EB84D776C002}"/>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3"/>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57533E5B-F6C5-D6E4-6F0C-96BE0EA57956}"/>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4459FAA5-E616-3828-5BD1-7E5765021E4F}"/>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C66A0DAA-9C89-E88E-1501-579704F16094}"/>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a:extLst>
              <a:ext uri="{FF2B5EF4-FFF2-40B4-BE49-F238E27FC236}">
                <a16:creationId xmlns:a16="http://schemas.microsoft.com/office/drawing/2014/main" id="{201A4618-C9AB-3163-2B8E-9D5DA87232C8}"/>
              </a:ext>
            </a:extLst>
          </p:cNvPr>
          <p:cNvGrpSpPr/>
          <p:nvPr/>
        </p:nvGrpSpPr>
        <p:grpSpPr>
          <a:xfrm>
            <a:off x="9976176" y="23177"/>
            <a:ext cx="2215824" cy="3036816"/>
            <a:chOff x="0" y="0"/>
            <a:chExt cx="4013200" cy="4622800"/>
          </a:xfrm>
        </p:grpSpPr>
        <p:sp>
          <p:nvSpPr>
            <p:cNvPr id="15" name="Freeform 15">
              <a:extLst>
                <a:ext uri="{FF2B5EF4-FFF2-40B4-BE49-F238E27FC236}">
                  <a16:creationId xmlns:a16="http://schemas.microsoft.com/office/drawing/2014/main" id="{E04D735C-745E-D321-8382-9A66A6A7153F}"/>
                </a:ext>
              </a:extLst>
            </p:cNvPr>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a:extLst>
                <a:ext uri="{FF2B5EF4-FFF2-40B4-BE49-F238E27FC236}">
                  <a16:creationId xmlns:a16="http://schemas.microsoft.com/office/drawing/2014/main" id="{ED34CC15-BB7C-BE75-E78C-53258804BD4C}"/>
                </a:ext>
              </a:extLst>
            </p:cNvPr>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a:extLst>
                <a:ext uri="{FF2B5EF4-FFF2-40B4-BE49-F238E27FC236}">
                  <a16:creationId xmlns:a16="http://schemas.microsoft.com/office/drawing/2014/main" id="{1FF53CF9-1D5E-1CEB-5097-7FFB4D5EF3D0}"/>
                </a:ext>
              </a:extLst>
            </p:cNvPr>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a:extLst>
                <a:ext uri="{FF2B5EF4-FFF2-40B4-BE49-F238E27FC236}">
                  <a16:creationId xmlns:a16="http://schemas.microsoft.com/office/drawing/2014/main" id="{733D9353-4C4B-476E-EDFB-353DC404D76C}"/>
                </a:ext>
              </a:extLst>
            </p:cNvPr>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a:extLst>
              <a:ext uri="{FF2B5EF4-FFF2-40B4-BE49-F238E27FC236}">
                <a16:creationId xmlns:a16="http://schemas.microsoft.com/office/drawing/2014/main" id="{7A859801-9818-E756-0B29-19720A263839}"/>
              </a:ext>
            </a:extLst>
          </p:cNvPr>
          <p:cNvSpPr txBox="1"/>
          <p:nvPr/>
        </p:nvSpPr>
        <p:spPr>
          <a:xfrm>
            <a:off x="11886856" y="6583304"/>
            <a:ext cx="944880" cy="538609"/>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5</a:t>
            </a:r>
          </a:p>
          <a:p>
            <a:pPr>
              <a:lnSpc>
                <a:spcPts val="1440"/>
              </a:lnSpc>
            </a:pPr>
            <a:endParaRPr lang="en-US" sz="1200" b="1" dirty="0">
              <a:solidFill>
                <a:srgbClr val="000000"/>
              </a:solidFill>
              <a:latin typeface="Cambria Bold"/>
              <a:ea typeface="Cambria Bold"/>
              <a:cs typeface="Cambria Bold"/>
              <a:sym typeface="Cambria Bold"/>
            </a:endParaRP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A7B64634-D3A6-43A3-F0C1-71835E7B4395}"/>
              </a:ext>
            </a:extLst>
          </p:cNvPr>
          <p:cNvGrpSpPr/>
          <p:nvPr/>
        </p:nvGrpSpPr>
        <p:grpSpPr>
          <a:xfrm>
            <a:off x="3035798" y="5969948"/>
            <a:ext cx="6816365" cy="1320167"/>
            <a:chOff x="0" y="0"/>
            <a:chExt cx="13632730" cy="2640335"/>
          </a:xfrm>
        </p:grpSpPr>
        <p:sp>
          <p:nvSpPr>
            <p:cNvPr id="22" name="Freeform 22">
              <a:extLst>
                <a:ext uri="{FF2B5EF4-FFF2-40B4-BE49-F238E27FC236}">
                  <a16:creationId xmlns:a16="http://schemas.microsoft.com/office/drawing/2014/main" id="{1C9D5086-EFE3-CC6E-ECDD-C980D68AE2AC}"/>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F90CC768-C6CA-BA6F-E540-8411E8AE8F83}"/>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grpSp>
        <p:nvGrpSpPr>
          <p:cNvPr id="19" name="Group 10">
            <a:extLst>
              <a:ext uri="{FF2B5EF4-FFF2-40B4-BE49-F238E27FC236}">
                <a16:creationId xmlns:a16="http://schemas.microsoft.com/office/drawing/2014/main" id="{48E5702C-F734-272B-0934-1AE487DC653F}"/>
              </a:ext>
            </a:extLst>
          </p:cNvPr>
          <p:cNvGrpSpPr/>
          <p:nvPr/>
        </p:nvGrpSpPr>
        <p:grpSpPr>
          <a:xfrm>
            <a:off x="10007614" y="29961"/>
            <a:ext cx="2112800" cy="3013346"/>
            <a:chOff x="85549" y="0"/>
            <a:chExt cx="487262" cy="975740"/>
          </a:xfrm>
        </p:grpSpPr>
        <p:sp>
          <p:nvSpPr>
            <p:cNvPr id="25" name="Freeform 11">
              <a:extLst>
                <a:ext uri="{FF2B5EF4-FFF2-40B4-BE49-F238E27FC236}">
                  <a16:creationId xmlns:a16="http://schemas.microsoft.com/office/drawing/2014/main" id="{F619D690-36BE-ED15-8B4A-7665279A6E43}"/>
                </a:ext>
              </a:extLst>
            </p:cNvPr>
            <p:cNvSpPr/>
            <p:nvPr/>
          </p:nvSpPr>
          <p:spPr>
            <a:xfrm>
              <a:off x="85549" y="0"/>
              <a:ext cx="487262" cy="975740"/>
            </a:xfrm>
            <a:custGeom>
              <a:avLst/>
              <a:gdLst/>
              <a:ahLst/>
              <a:cxnLst/>
              <a:rect l="l" t="t" r="r" b="b"/>
              <a:pathLst>
                <a:path w="572811" h="975740">
                  <a:moveTo>
                    <a:pt x="0" y="0"/>
                  </a:moveTo>
                  <a:lnTo>
                    <a:pt x="572811" y="0"/>
                  </a:lnTo>
                  <a:lnTo>
                    <a:pt x="572811" y="975740"/>
                  </a:lnTo>
                  <a:lnTo>
                    <a:pt x="0" y="975740"/>
                  </a:lnTo>
                  <a:close/>
                </a:path>
              </a:pathLst>
            </a:custGeom>
            <a:blipFill>
              <a:blip r:embed="rId4"/>
              <a:stretch>
                <a:fillRect l="-17393" r="-17393" b="-40670"/>
              </a:stretch>
            </a:blipFill>
          </p:spPr>
          <p:txBody>
            <a:bodyPr/>
            <a:lstStyle/>
            <a:p>
              <a:endParaRPr lang="en-US"/>
            </a:p>
          </p:txBody>
        </p:sp>
      </p:grpSp>
    </p:spTree>
    <p:extLst>
      <p:ext uri="{BB962C8B-B14F-4D97-AF65-F5344CB8AC3E}">
        <p14:creationId xmlns:p14="http://schemas.microsoft.com/office/powerpoint/2010/main" val="160619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DABC2-BB7B-570D-10CA-C97FD2351707}"/>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88E51A17-B8B9-D88A-0976-63B7284D4700}"/>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3CD726F8-ACC9-8FAE-F275-FE6250B7662D}"/>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F24D1EDB-5A3F-85C8-8BEB-672926C9518C}"/>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16FF617C-60EB-15B9-BEE6-33B699E18AAE}"/>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9EAC981-15ED-FAED-9488-41E6B72BC37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3A508974-DD75-53A6-B19A-198C5CCF1860}"/>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44ED8762-EFD2-4E2B-B884-5553C947CFED}"/>
              </a:ext>
            </a:extLst>
          </p:cNvPr>
          <p:cNvGrpSpPr/>
          <p:nvPr/>
        </p:nvGrpSpPr>
        <p:grpSpPr>
          <a:xfrm>
            <a:off x="338241" y="3791024"/>
            <a:ext cx="4820751" cy="2598483"/>
            <a:chOff x="0" y="0"/>
            <a:chExt cx="1723560" cy="929034"/>
          </a:xfrm>
        </p:grpSpPr>
        <p:sp>
          <p:nvSpPr>
            <p:cNvPr id="13" name="Freeform 13">
              <a:extLst>
                <a:ext uri="{FF2B5EF4-FFF2-40B4-BE49-F238E27FC236}">
                  <a16:creationId xmlns:a16="http://schemas.microsoft.com/office/drawing/2014/main" id="{3BE8EAB4-A35F-EEBA-52FA-28BE085D6ED8}"/>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0BADC370-464A-391B-BC6D-B77D4C90E00C}"/>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2003CDC4-4A6C-E6D8-2412-18CC1B3B5633}"/>
              </a:ext>
            </a:extLst>
          </p:cNvPr>
          <p:cNvGrpSpPr/>
          <p:nvPr/>
        </p:nvGrpSpPr>
        <p:grpSpPr>
          <a:xfrm>
            <a:off x="450714" y="3765050"/>
            <a:ext cx="4543850" cy="2586454"/>
            <a:chOff x="-58788" y="-38100"/>
            <a:chExt cx="1624560" cy="924733"/>
          </a:xfrm>
        </p:grpSpPr>
        <p:sp>
          <p:nvSpPr>
            <p:cNvPr id="25" name="Freeform 25">
              <a:extLst>
                <a:ext uri="{FF2B5EF4-FFF2-40B4-BE49-F238E27FC236}">
                  <a16:creationId xmlns:a16="http://schemas.microsoft.com/office/drawing/2014/main" id="{045E1B6B-2FFE-32DC-934B-916611917DBE}"/>
                </a:ext>
              </a:extLst>
            </p:cNvPr>
            <p:cNvSpPr/>
            <p:nvPr/>
          </p:nvSpPr>
          <p:spPr>
            <a:xfrm>
              <a:off x="-58788" y="99257"/>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26" name="TextBox 26">
              <a:extLst>
                <a:ext uri="{FF2B5EF4-FFF2-40B4-BE49-F238E27FC236}">
                  <a16:creationId xmlns:a16="http://schemas.microsoft.com/office/drawing/2014/main" id="{F8908F52-C4AD-D9A2-51DD-90D27D54EC9A}"/>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Deed type classification</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Algorithm </a:t>
              </a:r>
              <a:r>
                <a:rPr lang="en-US" sz="1466" dirty="0" err="1">
                  <a:solidFill>
                    <a:srgbClr val="000000"/>
                  </a:solidFill>
                  <a:latin typeface="Canva Sans Medium"/>
                  <a:ea typeface="Canva Sans Medium"/>
                  <a:cs typeface="Canva Sans Medium"/>
                  <a:sym typeface="Canva Sans Medium"/>
                </a:rPr>
                <a:t>writed</a:t>
              </a:r>
              <a:r>
                <a:rPr lang="en-US" sz="1466" dirty="0">
                  <a:solidFill>
                    <a:srgbClr val="000000"/>
                  </a:solidFill>
                  <a:latin typeface="Canva Sans Medium"/>
                  <a:ea typeface="Canva Sans Medium"/>
                  <a:cs typeface="Canva Sans Medium"/>
                  <a:sym typeface="Canva Sans Medium"/>
                </a:rPr>
                <a:t> inside the </a:t>
              </a:r>
              <a:r>
                <a:rPr lang="en-US" sz="1466" dirty="0" err="1">
                  <a:solidFill>
                    <a:srgbClr val="000000"/>
                  </a:solidFill>
                  <a:latin typeface="Canva Sans Medium"/>
                  <a:ea typeface="Canva Sans Medium"/>
                  <a:cs typeface="Canva Sans Medium"/>
                  <a:sym typeface="Canva Sans Medium"/>
                </a:rPr>
                <a:t>Slm</a:t>
              </a:r>
              <a:endParaRPr lang="en-US" sz="1466" dirty="0">
                <a:solidFill>
                  <a:srgbClr val="000000"/>
                </a:solidFill>
                <a:latin typeface="Canva Sans Medium"/>
                <a:ea typeface="Canva Sans Medium"/>
                <a:cs typeface="Canva Sans Medium"/>
                <a:sym typeface="Canva Sans Medium"/>
              </a:endParaRPr>
            </a:p>
            <a:p>
              <a:pPr marL="316668" lvl="1" indent="-158334">
                <a:lnSpc>
                  <a:spcPts val="2053"/>
                </a:lnSpc>
                <a:buFont typeface="Arial"/>
                <a:buChar char="•"/>
              </a:pPr>
              <a:r>
                <a:rPr lang="en-US" sz="1600" dirty="0"/>
                <a:t>Issue detection + severity</a:t>
              </a:r>
              <a:endParaRPr lang="en-US" sz="1466" dirty="0">
                <a:solidFill>
                  <a:srgbClr val="000000"/>
                </a:solidFill>
                <a:latin typeface="Canva Sans Medium"/>
                <a:ea typeface="Canva Sans Medium"/>
                <a:cs typeface="Canva Sans Medium"/>
                <a:sym typeface="Canva Sans Medium"/>
              </a:endParaRP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User friendly validated Structured outputs</a:t>
              </a: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30" name="Group 30">
            <a:extLst>
              <a:ext uri="{FF2B5EF4-FFF2-40B4-BE49-F238E27FC236}">
                <a16:creationId xmlns:a16="http://schemas.microsoft.com/office/drawing/2014/main" id="{B50ABF53-3648-1E77-F4FB-87DB91AC4C8E}"/>
              </a:ext>
            </a:extLst>
          </p:cNvPr>
          <p:cNvGrpSpPr/>
          <p:nvPr/>
        </p:nvGrpSpPr>
        <p:grpSpPr>
          <a:xfrm>
            <a:off x="115018" y="1021962"/>
            <a:ext cx="5738852" cy="2598483"/>
            <a:chOff x="0" y="0"/>
            <a:chExt cx="10550249" cy="5148166"/>
          </a:xfrm>
        </p:grpSpPr>
        <p:grpSp>
          <p:nvGrpSpPr>
            <p:cNvPr id="31" name="Group 31">
              <a:extLst>
                <a:ext uri="{FF2B5EF4-FFF2-40B4-BE49-F238E27FC236}">
                  <a16:creationId xmlns:a16="http://schemas.microsoft.com/office/drawing/2014/main" id="{B3785395-F54A-0DE8-483D-7C1459E87DD6}"/>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AE301B67-8313-237F-4566-D23A094F928F}"/>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79EED89F-8A16-487D-FD19-7234C7544BF0}"/>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12F67EFB-2D70-E0FA-B646-9EC0F71852E3}"/>
                </a:ext>
              </a:extLst>
            </p:cNvPr>
            <p:cNvGrpSpPr/>
            <p:nvPr/>
          </p:nvGrpSpPr>
          <p:grpSpPr>
            <a:xfrm>
              <a:off x="811736" y="838556"/>
              <a:ext cx="9738513" cy="4266424"/>
              <a:chOff x="0" y="-3207"/>
              <a:chExt cx="1842241" cy="807082"/>
            </a:xfrm>
          </p:grpSpPr>
          <p:sp>
            <p:nvSpPr>
              <p:cNvPr id="35" name="Freeform 35">
                <a:extLst>
                  <a:ext uri="{FF2B5EF4-FFF2-40B4-BE49-F238E27FC236}">
                    <a16:creationId xmlns:a16="http://schemas.microsoft.com/office/drawing/2014/main" id="{2F4A32EF-7CFC-BA0B-8C45-2FA11CBCFE4F}"/>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0EBF4AAD-6C18-F147-FA15-E811D8D5D09B}"/>
                  </a:ext>
                </a:extLst>
              </p:cNvPr>
              <p:cNvSpPr txBox="1"/>
              <p:nvPr/>
            </p:nvSpPr>
            <p:spPr>
              <a:xfrm>
                <a:off x="0" y="-3207"/>
                <a:ext cx="1842241" cy="640887"/>
              </a:xfrm>
              <a:prstGeom prst="rect">
                <a:avLst/>
              </a:prstGeom>
            </p:spPr>
            <p:txBody>
              <a:bodyPr lIns="33867" tIns="33867" rIns="33867" bIns="33867" rtlCol="0" anchor="ctr"/>
              <a:lstStyle/>
              <a:p>
                <a:r>
                  <a:rPr lang="en-US" sz="1600" dirty="0"/>
                  <a:t>deed checking is currently done manually buy lawyers. It’s takes long time and may cause human errors and small mistakes such as missing sections, wrong clause , in order can make deed invalid there is no accurately specified automated system in </a:t>
                </a:r>
                <a:r>
                  <a:rPr lang="en-US" sz="1600" dirty="0" err="1"/>
                  <a:t>sri</a:t>
                </a:r>
                <a:r>
                  <a:rPr lang="en-US" sz="1600" dirty="0"/>
                  <a:t> </a:t>
                </a:r>
                <a:r>
                  <a:rPr lang="en-US" sz="1600" dirty="0" err="1"/>
                  <a:t>lanka</a:t>
                </a:r>
                <a:endParaRPr lang="en-US" sz="1600" b="1" dirty="0"/>
              </a:p>
            </p:txBody>
          </p:sp>
        </p:grpSp>
        <p:sp>
          <p:nvSpPr>
            <p:cNvPr id="37" name="TextBox 37">
              <a:extLst>
                <a:ext uri="{FF2B5EF4-FFF2-40B4-BE49-F238E27FC236}">
                  <a16:creationId xmlns:a16="http://schemas.microsoft.com/office/drawing/2014/main" id="{208153D1-8868-BBD6-8612-61B5E121F26D}"/>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0BC6E255-764A-E465-623C-6063D8CBD056}"/>
              </a:ext>
            </a:extLst>
          </p:cNvPr>
          <p:cNvSpPr/>
          <p:nvPr/>
        </p:nvSpPr>
        <p:spPr>
          <a:xfrm>
            <a:off x="866907" y="3765050"/>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9F265206-ABEB-01AA-8962-D19244DCDF26}"/>
              </a:ext>
            </a:extLst>
          </p:cNvPr>
          <p:cNvSpPr/>
          <p:nvPr/>
        </p:nvSpPr>
        <p:spPr>
          <a:xfrm>
            <a:off x="1518560" y="1079359"/>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2" name="TextBox 42">
            <a:extLst>
              <a:ext uri="{FF2B5EF4-FFF2-40B4-BE49-F238E27FC236}">
                <a16:creationId xmlns:a16="http://schemas.microsoft.com/office/drawing/2014/main" id="{93136788-9BA9-7566-CB29-25F605B49B50}"/>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8390E12B-7DBE-39EF-2C0D-55174BBD96A5}"/>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6</a:t>
            </a:r>
          </a:p>
          <a:p>
            <a:pPr>
              <a:lnSpc>
                <a:spcPts val="1440"/>
              </a:lnSpc>
            </a:pPr>
            <a:endParaRPr lang="en-US" sz="1200" b="1" dirty="0">
              <a:solidFill>
                <a:srgbClr val="000000"/>
              </a:solidFill>
              <a:latin typeface="Cambria Bold"/>
              <a:ea typeface="Cambria Bold"/>
              <a:cs typeface="Cambria Bold"/>
              <a:sym typeface="Cambria Bold"/>
            </a:endParaRPr>
          </a:p>
        </p:txBody>
      </p:sp>
      <p:sp>
        <p:nvSpPr>
          <p:cNvPr id="45" name="TextBox 45">
            <a:extLst>
              <a:ext uri="{FF2B5EF4-FFF2-40B4-BE49-F238E27FC236}">
                <a16:creationId xmlns:a16="http://schemas.microsoft.com/office/drawing/2014/main" id="{6CB755DC-F21B-383C-EA8A-39BBFB548068}"/>
              </a:ext>
            </a:extLst>
          </p:cNvPr>
          <p:cNvSpPr txBox="1"/>
          <p:nvPr/>
        </p:nvSpPr>
        <p:spPr>
          <a:xfrm>
            <a:off x="75684" y="3812433"/>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C4084FAC-96D4-2898-4C98-F9D0C69B5EE2}"/>
              </a:ext>
            </a:extLst>
          </p:cNvPr>
          <p:cNvSpPr txBox="1"/>
          <p:nvPr/>
        </p:nvSpPr>
        <p:spPr>
          <a:xfrm>
            <a:off x="6359641" y="2763427"/>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grpSp>
        <p:nvGrpSpPr>
          <p:cNvPr id="2" name="Group 30">
            <a:extLst>
              <a:ext uri="{FF2B5EF4-FFF2-40B4-BE49-F238E27FC236}">
                <a16:creationId xmlns:a16="http://schemas.microsoft.com/office/drawing/2014/main" id="{9FAEF4AB-EEF8-C83D-BC9A-49A152708D86}"/>
              </a:ext>
            </a:extLst>
          </p:cNvPr>
          <p:cNvGrpSpPr/>
          <p:nvPr/>
        </p:nvGrpSpPr>
        <p:grpSpPr>
          <a:xfrm>
            <a:off x="6134964" y="979860"/>
            <a:ext cx="5832914" cy="4156405"/>
            <a:chOff x="0" y="0"/>
            <a:chExt cx="10723172" cy="5807161"/>
          </a:xfrm>
        </p:grpSpPr>
        <p:grpSp>
          <p:nvGrpSpPr>
            <p:cNvPr id="3" name="Group 31">
              <a:extLst>
                <a:ext uri="{FF2B5EF4-FFF2-40B4-BE49-F238E27FC236}">
                  <a16:creationId xmlns:a16="http://schemas.microsoft.com/office/drawing/2014/main" id="{F0E18D72-E88C-ACCF-C453-FE4E03A84CF6}"/>
                </a:ext>
              </a:extLst>
            </p:cNvPr>
            <p:cNvGrpSpPr/>
            <p:nvPr/>
          </p:nvGrpSpPr>
          <p:grpSpPr>
            <a:xfrm>
              <a:off x="0" y="0"/>
              <a:ext cx="9738514" cy="5148166"/>
              <a:chOff x="0" y="0"/>
              <a:chExt cx="1842241" cy="973882"/>
            </a:xfrm>
          </p:grpSpPr>
          <p:sp>
            <p:nvSpPr>
              <p:cNvPr id="27" name="Freeform 32">
                <a:extLst>
                  <a:ext uri="{FF2B5EF4-FFF2-40B4-BE49-F238E27FC236}">
                    <a16:creationId xmlns:a16="http://schemas.microsoft.com/office/drawing/2014/main" id="{C2AC9A9F-64DF-E5B7-8498-FCC9639E6698}"/>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8" name="TextBox 33">
                <a:extLst>
                  <a:ext uri="{FF2B5EF4-FFF2-40B4-BE49-F238E27FC236}">
                    <a16:creationId xmlns:a16="http://schemas.microsoft.com/office/drawing/2014/main" id="{8A990A7C-44FA-EADA-E7C0-6B0792356DEC}"/>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4" name="Group 34">
              <a:extLst>
                <a:ext uri="{FF2B5EF4-FFF2-40B4-BE49-F238E27FC236}">
                  <a16:creationId xmlns:a16="http://schemas.microsoft.com/office/drawing/2014/main" id="{B98F89A8-496B-25E3-CB1B-ED01B6D6FB44}"/>
                </a:ext>
              </a:extLst>
            </p:cNvPr>
            <p:cNvGrpSpPr/>
            <p:nvPr/>
          </p:nvGrpSpPr>
          <p:grpSpPr>
            <a:xfrm>
              <a:off x="811736" y="855509"/>
              <a:ext cx="9911436" cy="4951652"/>
              <a:chOff x="0" y="0"/>
              <a:chExt cx="1874953" cy="936707"/>
            </a:xfrm>
          </p:grpSpPr>
          <p:sp>
            <p:nvSpPr>
              <p:cNvPr id="19" name="Freeform 35">
                <a:extLst>
                  <a:ext uri="{FF2B5EF4-FFF2-40B4-BE49-F238E27FC236}">
                    <a16:creationId xmlns:a16="http://schemas.microsoft.com/office/drawing/2014/main" id="{74672C2A-BDC4-E962-7B1E-BC2773DFBC9E}"/>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20" name="TextBox 36">
                <a:extLst>
                  <a:ext uri="{FF2B5EF4-FFF2-40B4-BE49-F238E27FC236}">
                    <a16:creationId xmlns:a16="http://schemas.microsoft.com/office/drawing/2014/main" id="{E8467206-8F75-587E-922F-2D6F2AEF190C}"/>
                  </a:ext>
                </a:extLst>
              </p:cNvPr>
              <p:cNvSpPr txBox="1"/>
              <p:nvPr/>
            </p:nvSpPr>
            <p:spPr>
              <a:xfrm>
                <a:off x="32712" y="102538"/>
                <a:ext cx="1842241" cy="834169"/>
              </a:xfrm>
              <a:prstGeom prst="rect">
                <a:avLst/>
              </a:prstGeom>
            </p:spPr>
            <p:txBody>
              <a:bodyPr lIns="33867" tIns="33867" rIns="33867" bIns="33867" rtlCol="0" anchor="ctr"/>
              <a:lstStyle/>
              <a:p>
                <a:r>
                  <a:rPr lang="en-US" sz="1600" b="1" dirty="0"/>
                  <a:t>I Uploaded Gifted Deed and compared</a:t>
                </a:r>
              </a:p>
              <a:p>
                <a:r>
                  <a:rPr lang="en-US" sz="1600" dirty="0"/>
                  <a:t>1)Stamp Duty</a:t>
                </a:r>
                <a:endParaRPr lang="en-US" sz="1600" b="1" dirty="0"/>
              </a:p>
              <a:p>
                <a:r>
                  <a:rPr lang="en-US" sz="1600" b="1" dirty="0"/>
                  <a:t>MY: ✅ CORRECT - Critical Issue</a:t>
                </a:r>
              </a:p>
              <a:p>
                <a:r>
                  <a:rPr lang="en-US" sz="1600" b="1" dirty="0"/>
                  <a:t>Finding</a:t>
                </a:r>
                <a:r>
                  <a:rPr lang="en-US" sz="1600" dirty="0"/>
                  <a:t>: "Signature block and notary's attestation list both principal and attorney as executants"</a:t>
                </a:r>
              </a:p>
              <a:p>
                <a:r>
                  <a:rPr lang="en-US" sz="1600" b="1" dirty="0"/>
                  <a:t>ChatGPT: ❌ MISSED</a:t>
                </a:r>
              </a:p>
              <a:p>
                <a:r>
                  <a:rPr lang="en-US" sz="1600" dirty="0"/>
                  <a:t>Not specifically identified</a:t>
                </a:r>
              </a:p>
              <a:p>
                <a:r>
                  <a:rPr lang="en-US" sz="1600" b="1" dirty="0"/>
                  <a:t>2)</a:t>
                </a:r>
                <a:r>
                  <a:rPr lang="en-US" sz="1600" dirty="0"/>
                  <a:t> Attorney as Executant</a:t>
                </a:r>
              </a:p>
              <a:p>
                <a:r>
                  <a:rPr lang="en-US" sz="1600" b="1" dirty="0"/>
                  <a:t>MY: ✅ CORRECT - Critical Issue</a:t>
                </a:r>
              </a:p>
              <a:p>
                <a:r>
                  <a:rPr lang="en-US" sz="1600" b="1" dirty="0"/>
                  <a:t>Finding</a:t>
                </a:r>
                <a:r>
                  <a:rPr lang="en-US" sz="1600" dirty="0"/>
                  <a:t>: "Attorney (YOGASRI GANESHAN) is listed as an 'executant' who signed the deed“</a:t>
                </a:r>
              </a:p>
              <a:p>
                <a:r>
                  <a:rPr lang="en-US" sz="1600" dirty="0"/>
                  <a:t>ChatGPT: ❌ </a:t>
                </a:r>
                <a:r>
                  <a:rPr lang="en-US" sz="1600" b="1" dirty="0"/>
                  <a:t>MISSED COMPLETELY</a:t>
                </a:r>
              </a:p>
              <a:p>
                <a:endParaRPr lang="en-US" sz="1600" dirty="0"/>
              </a:p>
              <a:p>
                <a:endParaRPr lang="en-US" sz="1600" dirty="0"/>
              </a:p>
              <a:p>
                <a:endParaRPr lang="en-US" sz="1600" b="1" dirty="0"/>
              </a:p>
              <a:p>
                <a:endParaRPr lang="en-US" sz="1600" b="1" dirty="0"/>
              </a:p>
            </p:txBody>
          </p:sp>
        </p:grpSp>
        <p:sp>
          <p:nvSpPr>
            <p:cNvPr id="18" name="TextBox 37">
              <a:extLst>
                <a:ext uri="{FF2B5EF4-FFF2-40B4-BE49-F238E27FC236}">
                  <a16:creationId xmlns:a16="http://schemas.microsoft.com/office/drawing/2014/main" id="{00F266C4-8164-AA34-3950-D1C669FF2322}"/>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dirty="0">
                  <a:solidFill>
                    <a:srgbClr val="FFFFFF"/>
                  </a:solidFill>
                  <a:latin typeface="Cambria"/>
                  <a:ea typeface="Cambria"/>
                  <a:cs typeface="Cambria"/>
                  <a:sym typeface="Cambria"/>
                </a:rPr>
                <a:t>Compression with ChatGPT</a:t>
              </a:r>
            </a:p>
          </p:txBody>
        </p:sp>
      </p:grpSp>
    </p:spTree>
    <p:extLst>
      <p:ext uri="{BB962C8B-B14F-4D97-AF65-F5344CB8AC3E}">
        <p14:creationId xmlns:p14="http://schemas.microsoft.com/office/powerpoint/2010/main" val="29273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D5AE-9A1F-C1EC-F7BB-5D7E0F7E36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A12BC0-5CA4-30FD-8C83-2A86346F8FE3}"/>
              </a:ext>
            </a:extLst>
          </p:cNvPr>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a:extLst>
                <a:ext uri="{FF2B5EF4-FFF2-40B4-BE49-F238E27FC236}">
                  <a16:creationId xmlns:a16="http://schemas.microsoft.com/office/drawing/2014/main" id="{A3841822-DA2B-DF98-14F8-5EECD6533E0B}"/>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a:extLst>
              <a:ext uri="{FF2B5EF4-FFF2-40B4-BE49-F238E27FC236}">
                <a16:creationId xmlns:a16="http://schemas.microsoft.com/office/drawing/2014/main" id="{73F170A8-A6C4-81A8-BD92-FA60E4433A0D}"/>
              </a:ext>
            </a:extLst>
          </p:cNvPr>
          <p:cNvGrpSpPr/>
          <p:nvPr/>
        </p:nvGrpSpPr>
        <p:grpSpPr>
          <a:xfrm>
            <a:off x="3035798" y="5958372"/>
            <a:ext cx="6816365" cy="1320197"/>
            <a:chOff x="0" y="0"/>
            <a:chExt cx="13632730" cy="2640393"/>
          </a:xfrm>
        </p:grpSpPr>
        <p:sp>
          <p:nvSpPr>
            <p:cNvPr id="5" name="Freeform 5">
              <a:extLst>
                <a:ext uri="{FF2B5EF4-FFF2-40B4-BE49-F238E27FC236}">
                  <a16:creationId xmlns:a16="http://schemas.microsoft.com/office/drawing/2014/main" id="{38521937-A95A-0487-9A89-D3FD4A4CF1B4}"/>
                </a:ext>
              </a:extLst>
            </p:cNvPr>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a:extLst>
                <a:ext uri="{FF2B5EF4-FFF2-40B4-BE49-F238E27FC236}">
                  <a16:creationId xmlns:a16="http://schemas.microsoft.com/office/drawing/2014/main" id="{E4E84044-5E1D-F879-2B34-C0110AB18B90}"/>
                </a:ext>
              </a:extLst>
            </p:cNvPr>
            <p:cNvSpPr txBox="1"/>
            <p:nvPr/>
          </p:nvSpPr>
          <p:spPr>
            <a:xfrm>
              <a:off x="0" y="-19050"/>
              <a:ext cx="13632730" cy="2659443"/>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7" name="TextBox 7">
            <a:extLst>
              <a:ext uri="{FF2B5EF4-FFF2-40B4-BE49-F238E27FC236}">
                <a16:creationId xmlns:a16="http://schemas.microsoft.com/office/drawing/2014/main" id="{27C26262-4F81-A350-B95E-FCFD403E9B06}"/>
              </a:ext>
            </a:extLst>
          </p:cNvPr>
          <p:cNvSpPr txBox="1"/>
          <p:nvPr/>
        </p:nvSpPr>
        <p:spPr>
          <a:xfrm>
            <a:off x="10370389" y="6613708"/>
            <a:ext cx="2366094" cy="179536"/>
          </a:xfrm>
          <a:prstGeom prst="rect">
            <a:avLst/>
          </a:prstGeom>
        </p:spPr>
        <p:txBody>
          <a:bodyPr wrap="square"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a:extLst>
              <a:ext uri="{FF2B5EF4-FFF2-40B4-BE49-F238E27FC236}">
                <a16:creationId xmlns:a16="http://schemas.microsoft.com/office/drawing/2014/main" id="{5C275C3D-E30E-A602-4D96-E103066ADAB8}"/>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7</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30" name="Group 30">
            <a:extLst>
              <a:ext uri="{FF2B5EF4-FFF2-40B4-BE49-F238E27FC236}">
                <a16:creationId xmlns:a16="http://schemas.microsoft.com/office/drawing/2014/main" id="{EEE6EEFF-627B-63CB-7532-0FE9A9B7ED38}"/>
              </a:ext>
            </a:extLst>
          </p:cNvPr>
          <p:cNvGrpSpPr/>
          <p:nvPr/>
        </p:nvGrpSpPr>
        <p:grpSpPr>
          <a:xfrm>
            <a:off x="595040" y="1117636"/>
            <a:ext cx="4740061" cy="2456698"/>
            <a:chOff x="0" y="0"/>
            <a:chExt cx="1662261" cy="790697"/>
          </a:xfrm>
        </p:grpSpPr>
        <p:sp>
          <p:nvSpPr>
            <p:cNvPr id="31" name="Freeform 31">
              <a:extLst>
                <a:ext uri="{FF2B5EF4-FFF2-40B4-BE49-F238E27FC236}">
                  <a16:creationId xmlns:a16="http://schemas.microsoft.com/office/drawing/2014/main" id="{FC420B4C-BFDD-BFE6-B12A-42997260BDCB}"/>
                </a:ext>
              </a:extLst>
            </p:cNvPr>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a:extLst>
                <a:ext uri="{FF2B5EF4-FFF2-40B4-BE49-F238E27FC236}">
                  <a16:creationId xmlns:a16="http://schemas.microsoft.com/office/drawing/2014/main" id="{98F7C927-9533-C9CF-FD32-FE9BE9BDC315}"/>
                </a:ext>
              </a:extLst>
            </p:cNvPr>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a:extLst>
              <a:ext uri="{FF2B5EF4-FFF2-40B4-BE49-F238E27FC236}">
                <a16:creationId xmlns:a16="http://schemas.microsoft.com/office/drawing/2014/main" id="{0A6D9892-6C2A-5C03-A860-FFEBB4DC16F0}"/>
              </a:ext>
            </a:extLst>
          </p:cNvPr>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a:extLst>
              <a:ext uri="{FF2B5EF4-FFF2-40B4-BE49-F238E27FC236}">
                <a16:creationId xmlns:a16="http://schemas.microsoft.com/office/drawing/2014/main" id="{B6078197-35F3-B55F-5107-50062123F4B0}"/>
              </a:ext>
            </a:extLst>
          </p:cNvPr>
          <p:cNvGrpSpPr/>
          <p:nvPr/>
        </p:nvGrpSpPr>
        <p:grpSpPr>
          <a:xfrm>
            <a:off x="729979" y="1316937"/>
            <a:ext cx="4495530" cy="2396059"/>
            <a:chOff x="-41512" y="0"/>
            <a:chExt cx="1607284" cy="750961"/>
          </a:xfrm>
        </p:grpSpPr>
        <p:sp>
          <p:nvSpPr>
            <p:cNvPr id="35" name="Freeform 35">
              <a:extLst>
                <a:ext uri="{FF2B5EF4-FFF2-40B4-BE49-F238E27FC236}">
                  <a16:creationId xmlns:a16="http://schemas.microsoft.com/office/drawing/2014/main" id="{12E49CC2-AB31-9948-42D9-99590A926042}"/>
                </a:ext>
              </a:extLst>
            </p:cNvPr>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45CAD668-4299-1F2F-77F1-3A3611A5B1B6}"/>
                </a:ext>
              </a:extLst>
            </p:cNvPr>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600" dirty="0"/>
                <a:t>Legally Accurate Responses</a:t>
              </a:r>
            </a:p>
            <a:p>
              <a:pPr marL="316668" lvl="1" indent="-158334">
                <a:lnSpc>
                  <a:spcPts val="2053"/>
                </a:lnSpc>
                <a:buFont typeface="Arial"/>
                <a:buChar char="•"/>
              </a:pPr>
              <a:r>
                <a:rPr lang="en-US" sz="1600" dirty="0"/>
                <a:t>Legal entity extraction</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600" dirty="0"/>
                <a:t>Issue detection + severity</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students, and Lawyers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a:extLst>
              <a:ext uri="{FF2B5EF4-FFF2-40B4-BE49-F238E27FC236}">
                <a16:creationId xmlns:a16="http://schemas.microsoft.com/office/drawing/2014/main" id="{0D5DABD6-15E4-42EA-648B-A1CBC4951FA6}"/>
              </a:ext>
            </a:extLst>
          </p:cNvPr>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grpSp>
        <p:nvGrpSpPr>
          <p:cNvPr id="15" name="Group 15">
            <a:extLst>
              <a:ext uri="{FF2B5EF4-FFF2-40B4-BE49-F238E27FC236}">
                <a16:creationId xmlns:a16="http://schemas.microsoft.com/office/drawing/2014/main" id="{C5B51868-9BF5-1B2E-2C25-59A7CFCB1F4D}"/>
              </a:ext>
            </a:extLst>
          </p:cNvPr>
          <p:cNvGrpSpPr/>
          <p:nvPr/>
        </p:nvGrpSpPr>
        <p:grpSpPr>
          <a:xfrm>
            <a:off x="5586147" y="1316937"/>
            <a:ext cx="4740059" cy="2698623"/>
            <a:chOff x="0" y="0"/>
            <a:chExt cx="1694710" cy="964837"/>
          </a:xfrm>
        </p:grpSpPr>
        <p:sp>
          <p:nvSpPr>
            <p:cNvPr id="16" name="Freeform 16">
              <a:extLst>
                <a:ext uri="{FF2B5EF4-FFF2-40B4-BE49-F238E27FC236}">
                  <a16:creationId xmlns:a16="http://schemas.microsoft.com/office/drawing/2014/main" id="{BD4F6BC6-CC1D-1815-526C-3F19C92B320A}"/>
                </a:ext>
              </a:extLst>
            </p:cNvPr>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DF0E8018-E444-C92B-31E7-E3FBF1B13BD9}"/>
                </a:ext>
              </a:extLst>
            </p:cNvPr>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1E330DD5-C152-104F-0ABF-2D1810F21853}"/>
              </a:ext>
            </a:extLst>
          </p:cNvPr>
          <p:cNvGrpSpPr/>
          <p:nvPr/>
        </p:nvGrpSpPr>
        <p:grpSpPr>
          <a:xfrm>
            <a:off x="5676905" y="1636445"/>
            <a:ext cx="4693484" cy="2551729"/>
            <a:chOff x="-68016" y="-1813"/>
            <a:chExt cx="1678058" cy="912318"/>
          </a:xfrm>
        </p:grpSpPr>
        <p:sp>
          <p:nvSpPr>
            <p:cNvPr id="25" name="Freeform 25">
              <a:extLst>
                <a:ext uri="{FF2B5EF4-FFF2-40B4-BE49-F238E27FC236}">
                  <a16:creationId xmlns:a16="http://schemas.microsoft.com/office/drawing/2014/main" id="{EEA2BBCB-1525-50F6-373A-0211AE71E348}"/>
                </a:ext>
              </a:extLst>
            </p:cNvPr>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6211D8BD-119F-94E5-FEC2-22A0553BEBB6}"/>
                </a:ext>
              </a:extLst>
            </p:cNvPr>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9" name="TextBox 29">
            <a:extLst>
              <a:ext uri="{FF2B5EF4-FFF2-40B4-BE49-F238E27FC236}">
                <a16:creationId xmlns:a16="http://schemas.microsoft.com/office/drawing/2014/main" id="{BFE44698-8821-2A40-9EF1-183DB90B845A}"/>
              </a:ext>
            </a:extLst>
          </p:cNvPr>
          <p:cNvSpPr txBox="1"/>
          <p:nvPr/>
        </p:nvSpPr>
        <p:spPr>
          <a:xfrm>
            <a:off x="5676904" y="1338001"/>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pic>
        <p:nvPicPr>
          <p:cNvPr id="10" name="Picture 9">
            <a:extLst>
              <a:ext uri="{FF2B5EF4-FFF2-40B4-BE49-F238E27FC236}">
                <a16:creationId xmlns:a16="http://schemas.microsoft.com/office/drawing/2014/main" id="{21518331-E449-0F5A-8049-C13A656194C0}"/>
              </a:ext>
            </a:extLst>
          </p:cNvPr>
          <p:cNvPicPr>
            <a:picLocks noChangeAspect="1"/>
          </p:cNvPicPr>
          <p:nvPr/>
        </p:nvPicPr>
        <p:blipFill>
          <a:blip r:embed="rId3"/>
          <a:stretch>
            <a:fillRect/>
          </a:stretch>
        </p:blipFill>
        <p:spPr>
          <a:xfrm>
            <a:off x="5907405" y="1636444"/>
            <a:ext cx="4424426" cy="4736857"/>
          </a:xfrm>
          <a:prstGeom prst="rect">
            <a:avLst/>
          </a:prstGeom>
        </p:spPr>
      </p:pic>
    </p:spTree>
    <p:extLst>
      <p:ext uri="{BB962C8B-B14F-4D97-AF65-F5344CB8AC3E}">
        <p14:creationId xmlns:p14="http://schemas.microsoft.com/office/powerpoint/2010/main" val="82884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15195e-671e-423b-bef2-4f1205612242">
      <Terms xmlns="http://schemas.microsoft.com/office/infopath/2007/PartnerControls"/>
    </lcf76f155ced4ddcb4097134ff3c332f>
    <TaxCatchAll xmlns="db72c12f-87a4-44ab-bbc5-4cc8306b15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C20DB7DB36DD49BC8150064CF95DD9" ma:contentTypeVersion="13" ma:contentTypeDescription="Create a new document." ma:contentTypeScope="" ma:versionID="cbef7e19daa0d389b559f873c5a3e553">
  <xsd:schema xmlns:xsd="http://www.w3.org/2001/XMLSchema" xmlns:xs="http://www.w3.org/2001/XMLSchema" xmlns:p="http://schemas.microsoft.com/office/2006/metadata/properties" xmlns:ns2="b315195e-671e-423b-bef2-4f1205612242" xmlns:ns3="db72c12f-87a4-44ab-bbc5-4cc8306b158a" targetNamespace="http://schemas.microsoft.com/office/2006/metadata/properties" ma:root="true" ma:fieldsID="060a19f19fc398f1deb5a7ac3ca80118" ns2:_="" ns3:_="">
    <xsd:import namespace="b315195e-671e-423b-bef2-4f120561224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5195e-671e-423b-bef2-4f1205612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16B16-F454-46F4-84AB-28B09D5F3AAE}">
  <ds:schemaRefs>
    <ds:schemaRef ds:uri="http://schemas.microsoft.com/office/2006/metadata/properties"/>
    <ds:schemaRef ds:uri="http://schemas.microsoft.com/office/infopath/2007/PartnerControls"/>
    <ds:schemaRef ds:uri="b315195e-671e-423b-bef2-4f1205612242"/>
    <ds:schemaRef ds:uri="db72c12f-87a4-44ab-bbc5-4cc8306b158a"/>
  </ds:schemaRefs>
</ds:datastoreItem>
</file>

<file path=customXml/itemProps2.xml><?xml version="1.0" encoding="utf-8"?>
<ds:datastoreItem xmlns:ds="http://schemas.openxmlformats.org/officeDocument/2006/customXml" ds:itemID="{512C4848-DE3A-4940-8830-000DF986E290}">
  <ds:schemaRefs>
    <ds:schemaRef ds:uri="http://schemas.microsoft.com/sharepoint/v3/contenttype/forms"/>
  </ds:schemaRefs>
</ds:datastoreItem>
</file>

<file path=customXml/itemProps3.xml><?xml version="1.0" encoding="utf-8"?>
<ds:datastoreItem xmlns:ds="http://schemas.openxmlformats.org/officeDocument/2006/customXml" ds:itemID="{84FA6DCB-F970-4D9E-93AF-3A497222A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15195e-671e-423b-bef2-4f120561224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581</TotalTime>
  <Words>1334</Words>
  <Application>Microsoft Office PowerPoint</Application>
  <PresentationFormat>Widescreen</PresentationFormat>
  <Paragraphs>205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Aptos Display</vt:lpstr>
      <vt:lpstr>Arial</vt:lpstr>
      <vt:lpstr>Cambria</vt:lpstr>
      <vt:lpstr>Cambria Bold</vt:lpstr>
      <vt:lpstr>Canva Sans</vt:lpstr>
      <vt:lpstr>Canva Sans Bold</vt:lpstr>
      <vt:lpstr>Canva Sans Medium</vt:lpstr>
      <vt:lpstr>Times New Roman</vt:lpstr>
      <vt:lpstr>Times New Roman Bold</vt:lpstr>
      <vt:lpstr>Office Theme</vt:lpstr>
      <vt:lpstr>PowerPoint Presentation</vt:lpstr>
      <vt:lpstr>PowerPoint Presentation</vt:lpstr>
      <vt:lpstr>PowerPoint Presentation</vt:lpstr>
      <vt:lpstr>PowerPoint Presentation</vt:lpstr>
      <vt:lpstr>PowerPoint Presentation</vt:lpstr>
      <vt:lpstr>Design Excellence Architecture diagram</vt:lpstr>
      <vt:lpstr>PowerPoint Presentation</vt:lpstr>
      <vt:lpstr>PowerPoint Presentation</vt:lpstr>
      <vt:lpstr>PowerPoint Presentation</vt:lpstr>
      <vt:lpstr>Design Excellence Architecture diagram</vt:lpstr>
      <vt:lpstr>PowerPoint Presentation</vt:lpstr>
      <vt:lpstr>PowerPoint Presentation</vt:lpstr>
      <vt:lpstr>Design Excellence Architecture diagram</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NIRUTHTHIKA. E it22322326</dc:creator>
  <cp:lastModifiedBy>MATHUSIGAN E.S it22177032</cp:lastModifiedBy>
  <cp:revision>13</cp:revision>
  <dcterms:created xsi:type="dcterms:W3CDTF">2026-01-03T06:51:10Z</dcterms:created>
  <dcterms:modified xsi:type="dcterms:W3CDTF">2026-04-26T13:25:25Z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0x0101008DC20DB7DB36DD49BC8150064CF95DD9</vt:lpwstr>
  </property>
</Properties>
</file>