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7"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Lst>
  <p:sldSz cx="18288000" cy="10287000"/>
  <p:notesSz cx="6858000" cy="9144000"/>
  <p:embeddedFontLst>
    <p:embeddedFont>
      <p:font typeface="Canva Sans" panose="020B0604020202020204" charset="0"/>
      <p:regular r:id="rId38"/>
    </p:embeddedFont>
    <p:embeddedFont>
      <p:font typeface="Glacial Indifference" panose="020B0604020202020204" charset="0"/>
      <p:regular r:id="rId39"/>
    </p:embeddedFont>
    <p:embeddedFont>
      <p:font typeface="Glacial Indifference Bold" panose="020B0604020202020204" charset="0"/>
      <p:regular r:id="rId40"/>
    </p:embeddedFont>
    <p:embeddedFont>
      <p:font typeface="Libre Baskerville Bold" panose="020B0604020202020204" charset="0"/>
      <p:regular r:id="rId41"/>
    </p:embeddedFont>
    <p:embeddedFont>
      <p:font typeface="Times New Roman Bold" panose="02020803070505020304" pitchFamily="18"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3390/bdcc9070189" TargetMode="External"/><Relationship Id="rId2" Type="http://schemas.openxmlformats.org/officeDocument/2006/relationships/hyperlink" Target="https://arxiv.org/abs/2408.10343"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legal.thomsonreuters.com/blog/retrieval-augmented-generation-in-legal-tech/" TargetMode="External"/><Relationship Id="rId4" Type="http://schemas.openxmlformats.org/officeDocument/2006/relationships/hyperlink" Target="https://arxiv.org/abs/2506.0215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10" Type="http://schemas.openxmlformats.org/officeDocument/2006/relationships/image" Target="../media/image29.png"/><Relationship Id="rId4" Type="http://schemas.openxmlformats.org/officeDocument/2006/relationships/image" Target="../media/image15.sv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svg"/><Relationship Id="rId7" Type="http://schemas.openxmlformats.org/officeDocument/2006/relationships/hyperlink" Target="https://arxiv.org/abs/2309.12626" TargetMode="External"/><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hyperlink" Target="https://arxiv.org/html/2508.03080" TargetMode="External"/><Relationship Id="rId5" Type="http://schemas.openxmlformats.org/officeDocument/2006/relationships/hyperlink" Target="https://arxiv.org/abs/1912.01111" TargetMode="Externa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6.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2.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41.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0.svg"/><Relationship Id="rId5" Type="http://schemas.openxmlformats.org/officeDocument/2006/relationships/image" Target="../media/image17.svg"/><Relationship Id="rId10" Type="http://schemas.openxmlformats.org/officeDocument/2006/relationships/image" Target="../media/image39.svg"/><Relationship Id="rId4" Type="http://schemas.openxmlformats.org/officeDocument/2006/relationships/image" Target="../media/image16.sv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hyperlink" Target="https://doi.org/10.1109/ACCESS.2025.3533217" TargetMode="External"/><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hyperlink" Target="https://doi.org/10.4236/ojml.2025.152016" TargetMode="External"/><Relationship Id="rId5" Type="http://schemas.openxmlformats.org/officeDocument/2006/relationships/image" Target="../media/image17.svg"/><Relationship Id="rId10" Type="http://schemas.openxmlformats.org/officeDocument/2006/relationships/hyperlink" Target="https://doi.org/10.1007/s10506-023-09374-7" TargetMode="External"/><Relationship Id="rId4" Type="http://schemas.openxmlformats.org/officeDocument/2006/relationships/image" Target="../media/image16.svg"/><Relationship Id="rId9" Type="http://schemas.openxmlformats.org/officeDocument/2006/relationships/hyperlink" Target="https://doi.org/10.1016/j.rcsop.2024.10041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sv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22.jpeg"/><Relationship Id="rId4" Type="http://schemas.openxmlformats.org/officeDocument/2006/relationships/image" Target="../media/image16.sv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sv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rst intro">
            <a:hlinkClick r:id="" action="ppaction://media"/>
            <a:extLst>
              <a:ext uri="{FF2B5EF4-FFF2-40B4-BE49-F238E27FC236}">
                <a16:creationId xmlns:a16="http://schemas.microsoft.com/office/drawing/2014/main" id="{D5C71280-96F7-071D-1870-34D8393C1A17}"/>
              </a:ext>
            </a:extLst>
          </p:cNvPr>
          <p:cNvPicPr>
            <a:picLocks noChangeAspect="1"/>
          </p:cNvPicPr>
          <p:nvPr>
            <a:videoFile r:link="rId1"/>
            <p:extLst>
              <p:ext uri="{DAA4B4D4-6D71-4841-9C94-3DE7FCFB9230}">
                <p14:media xmlns:p14="http://schemas.microsoft.com/office/powerpoint/2010/main" r:embed="rId2">
                  <p14:trim end="14697"/>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1556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901" y="876300"/>
            <a:ext cx="7782141" cy="146050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SAMPLE OUTPUT </a:t>
            </a:r>
          </a:p>
          <a:p>
            <a:pPr algn="ctr">
              <a:lnSpc>
                <a:spcPts val="5599"/>
              </a:lnSpc>
              <a:spcBef>
                <a:spcPct val="0"/>
              </a:spcBef>
            </a:pPr>
            <a:endParaRPr lang="en-US" sz="3999" b="1">
              <a:solidFill>
                <a:srgbClr val="3D0000"/>
              </a:solidFill>
              <a:latin typeface="Times New Roman Bold"/>
              <a:ea typeface="Times New Roman Bold"/>
              <a:cs typeface="Times New Roman Bold"/>
              <a:sym typeface="Times New Roman Bold"/>
            </a:endParaRPr>
          </a:p>
        </p:txBody>
      </p:sp>
      <p:sp>
        <p:nvSpPr>
          <p:cNvPr id="3" name="TextBox 3"/>
          <p:cNvSpPr txBox="1"/>
          <p:nvPr/>
        </p:nvSpPr>
        <p:spPr>
          <a:xfrm>
            <a:off x="335642" y="1857375"/>
            <a:ext cx="16288644" cy="6981825"/>
          </a:xfrm>
          <a:prstGeom prst="rect">
            <a:avLst/>
          </a:prstGeom>
        </p:spPr>
        <p:txBody>
          <a:bodyPr lIns="0" tIns="0" rIns="0" bIns="0" rtlCol="0" anchor="t">
            <a:spAutoFit/>
          </a:bodyPr>
          <a:lstStyle/>
          <a:p>
            <a:pPr algn="l">
              <a:lnSpc>
                <a:spcPts val="4200"/>
              </a:lnSpc>
            </a:pPr>
            <a:r>
              <a:rPr lang="en-US" sz="3000">
                <a:solidFill>
                  <a:srgbClr val="3D0000"/>
                </a:solidFill>
                <a:latin typeface="Times New Roman"/>
                <a:ea typeface="Times New Roman"/>
                <a:cs typeface="Times New Roman"/>
                <a:sym typeface="Times New Roman"/>
              </a:rPr>
              <a:t>     QUESTION:    What can a wife do if her husband refuses to provide maintenance after separation in Sri Lanka?</a:t>
            </a:r>
          </a:p>
          <a:p>
            <a:pPr algn="l">
              <a:lnSpc>
                <a:spcPts val="4200"/>
              </a:lnSpc>
            </a:pPr>
            <a:r>
              <a:rPr lang="en-US" sz="3000">
                <a:solidFill>
                  <a:srgbClr val="3D0000"/>
                </a:solidFill>
                <a:latin typeface="Times New Roman"/>
                <a:ea typeface="Times New Roman"/>
                <a:cs typeface="Times New Roman"/>
                <a:sym typeface="Times New Roman"/>
              </a:rPr>
              <a:t>     </a:t>
            </a:r>
          </a:p>
          <a:p>
            <a:pPr algn="l">
              <a:lnSpc>
                <a:spcPts val="4200"/>
              </a:lnSpc>
            </a:pPr>
            <a:r>
              <a:rPr lang="en-US" sz="3000">
                <a:solidFill>
                  <a:srgbClr val="3D0000"/>
                </a:solidFill>
                <a:latin typeface="Times New Roman"/>
                <a:ea typeface="Times New Roman"/>
                <a:cs typeface="Times New Roman"/>
                <a:sym typeface="Times New Roman"/>
              </a:rPr>
              <a:t>      ANSWER:</a:t>
            </a:r>
          </a:p>
          <a:p>
            <a:pPr algn="l">
              <a:lnSpc>
                <a:spcPts val="4200"/>
              </a:lnSpc>
            </a:pPr>
            <a:r>
              <a:rPr lang="en-US" sz="3000">
                <a:solidFill>
                  <a:srgbClr val="3D0000"/>
                </a:solidFill>
                <a:latin typeface="Times New Roman"/>
                <a:ea typeface="Times New Roman"/>
                <a:cs typeface="Times New Roman"/>
                <a:sym typeface="Times New Roman"/>
              </a:rPr>
              <a:t>     </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Right to Maintenance – Wife can claim maintenance under the Matrimonial Rights and Inheritance Ordinance.</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Collect Evidence – Keep marriage certificate, proof of separation, and financial neglect records.</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File Application – Submit a maintenance case at the Magistrate’s Court.</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Court Inquiry – Court examines husband’s income and wife’s financial needs.</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Court Order – Magistrate orders monthly maintenance if claim is proven.</a:t>
            </a:r>
          </a:p>
          <a:p>
            <a:pPr marL="647700" lvl="1" indent="-323850" algn="l">
              <a:lnSpc>
                <a:spcPts val="4200"/>
              </a:lnSpc>
              <a:buAutoNum type="arabicPeriod"/>
            </a:pPr>
            <a:r>
              <a:rPr lang="en-US" sz="3000">
                <a:solidFill>
                  <a:srgbClr val="3D0000"/>
                </a:solidFill>
                <a:latin typeface="Times New Roman"/>
                <a:ea typeface="Times New Roman"/>
                <a:cs typeface="Times New Roman"/>
                <a:sym typeface="Times New Roman"/>
              </a:rPr>
              <a:t>Enforcement – Non-payment can lead to fines, property seizure, or imprisonment.</a:t>
            </a:r>
          </a:p>
          <a:p>
            <a:pPr algn="l">
              <a:lnSpc>
                <a:spcPts val="4200"/>
              </a:lnSpc>
              <a:spcBef>
                <a:spcPct val="0"/>
              </a:spcBef>
            </a:pPr>
            <a:endParaRPr lang="en-US" sz="3000">
              <a:solidFill>
                <a:srgbClr val="3D0000"/>
              </a:solidFill>
              <a:latin typeface="Times New Roman"/>
              <a:ea typeface="Times New Roman"/>
              <a:cs typeface="Times New Roman"/>
              <a:sym typeface="Times New Roman"/>
            </a:endParaRPr>
          </a:p>
        </p:txBody>
      </p:sp>
      <p:sp>
        <p:nvSpPr>
          <p:cNvPr id="4" name="Freeform 4"/>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5" name="Group 5"/>
          <p:cNvGrpSpPr/>
          <p:nvPr/>
        </p:nvGrpSpPr>
        <p:grpSpPr>
          <a:xfrm>
            <a:off x="16996111" y="1620712"/>
            <a:ext cx="932103" cy="7045575"/>
            <a:chOff x="0" y="0"/>
            <a:chExt cx="1242804" cy="9394100"/>
          </a:xfrm>
        </p:grpSpPr>
        <p:sp>
          <p:nvSpPr>
            <p:cNvPr id="6" name="Freeform 6"/>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4" name="Group 14"/>
          <p:cNvGrpSpPr/>
          <p:nvPr/>
        </p:nvGrpSpPr>
        <p:grpSpPr>
          <a:xfrm>
            <a:off x="0" y="9258300"/>
            <a:ext cx="18086862" cy="895759"/>
            <a:chOff x="0" y="0"/>
            <a:chExt cx="24115816" cy="1194346"/>
          </a:xfrm>
        </p:grpSpPr>
        <p:sp>
          <p:nvSpPr>
            <p:cNvPr id="15" name="Freeform 15"/>
            <p:cNvSpPr/>
            <p:nvPr/>
          </p:nvSpPr>
          <p:spPr>
            <a:xfrm>
              <a:off x="0" y="0"/>
              <a:ext cx="6902113" cy="1194346"/>
            </a:xfrm>
            <a:custGeom>
              <a:avLst/>
              <a:gdLst/>
              <a:ahLst/>
              <a:cxnLst/>
              <a:rect l="l" t="t" r="r" b="b"/>
              <a:pathLst>
                <a:path w="6902113" h="1194346">
                  <a:moveTo>
                    <a:pt x="0" y="0"/>
                  </a:moveTo>
                  <a:lnTo>
                    <a:pt x="6902113" y="0"/>
                  </a:lnTo>
                  <a:lnTo>
                    <a:pt x="6902113" y="1194346"/>
                  </a:lnTo>
                  <a:lnTo>
                    <a:pt x="0" y="1194346"/>
                  </a:lnTo>
                  <a:lnTo>
                    <a:pt x="0" y="0"/>
                  </a:lnTo>
                  <a:close/>
                </a:path>
              </a:pathLst>
            </a:custGeom>
            <a:blipFill>
              <a:blip r:embed="rId8"/>
              <a:stretch>
                <a:fillRect t="-5970" b="-5970"/>
              </a:stretch>
            </a:blipFill>
          </p:spPr>
          <p:txBody>
            <a:bodyPr/>
            <a:lstStyle/>
            <a:p>
              <a:endParaRPr lang="en-US"/>
            </a:p>
          </p:txBody>
        </p:sp>
        <p:sp>
          <p:nvSpPr>
            <p:cNvPr id="16" name="TextBox 16"/>
            <p:cNvSpPr txBox="1"/>
            <p:nvPr/>
          </p:nvSpPr>
          <p:spPr>
            <a:xfrm>
              <a:off x="9159240" y="511448"/>
              <a:ext cx="8791897"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17" name="TextBox 17"/>
            <p:cNvSpPr txBox="1"/>
            <p:nvPr/>
          </p:nvSpPr>
          <p:spPr>
            <a:xfrm>
              <a:off x="22427176" y="511448"/>
              <a:ext cx="1688640"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4597" y="876300"/>
            <a:ext cx="9519461" cy="755650"/>
          </a:xfrm>
          <a:prstGeom prst="rect">
            <a:avLst/>
          </a:prstGeom>
        </p:spPr>
        <p:txBody>
          <a:bodyPr lIns="0" tIns="0" rIns="0" bIns="0" rtlCol="0" anchor="t">
            <a:spAutoFit/>
          </a:bodyPr>
          <a:lstStyle/>
          <a:p>
            <a:pPr algn="l">
              <a:lnSpc>
                <a:spcPts val="5599"/>
              </a:lnSpc>
              <a:spcBef>
                <a:spcPct val="0"/>
              </a:spcBef>
            </a:pPr>
            <a:r>
              <a:rPr lang="en-US" sz="3999" b="1">
                <a:solidFill>
                  <a:srgbClr val="3D0000"/>
                </a:solidFill>
                <a:latin typeface="Times New Roman Bold"/>
                <a:ea typeface="Times New Roman Bold"/>
                <a:cs typeface="Times New Roman Bold"/>
                <a:sym typeface="Times New Roman Bold"/>
              </a:rPr>
              <a:t>References</a:t>
            </a:r>
          </a:p>
        </p:txBody>
      </p:sp>
      <p:sp>
        <p:nvSpPr>
          <p:cNvPr id="3" name="TextBox 3"/>
          <p:cNvSpPr txBox="1"/>
          <p:nvPr/>
        </p:nvSpPr>
        <p:spPr>
          <a:xfrm>
            <a:off x="574597" y="1899009"/>
            <a:ext cx="15893793" cy="6981825"/>
          </a:xfrm>
          <a:prstGeom prst="rect">
            <a:avLst/>
          </a:prstGeom>
        </p:spPr>
        <p:txBody>
          <a:bodyPr lIns="0" tIns="0" rIns="0" bIns="0" rtlCol="0" anchor="t">
            <a:spAutoFit/>
          </a:bodyPr>
          <a:lstStyle/>
          <a:p>
            <a:pPr algn="l">
              <a:lnSpc>
                <a:spcPts val="4200"/>
              </a:lnSpc>
              <a:spcBef>
                <a:spcPct val="0"/>
              </a:spcBef>
            </a:pPr>
            <a:r>
              <a:rPr lang="en-US" sz="3000">
                <a:solidFill>
                  <a:srgbClr val="3D0000"/>
                </a:solidFill>
                <a:latin typeface="Times New Roman"/>
                <a:ea typeface="Times New Roman"/>
                <a:cs typeface="Times New Roman"/>
                <a:sym typeface="Times New Roman"/>
              </a:rPr>
              <a:t>[1]N. Pipitone and G. H. Alami, “LegalBench-RAG: A Benchmark for Retrieval-Augmented Generation in the Legal Domain,” arXiv.org, 2024.</a:t>
            </a:r>
            <a:r>
              <a:rPr lang="en-US" sz="3000">
                <a:solidFill>
                  <a:srgbClr val="1A3F78"/>
                </a:solidFill>
                <a:latin typeface="Times New Roman"/>
                <a:ea typeface="Times New Roman"/>
                <a:cs typeface="Times New Roman"/>
                <a:sym typeface="Times New Roman"/>
              </a:rPr>
              <a:t> </a:t>
            </a:r>
            <a:r>
              <a:rPr lang="en-US" sz="3000" u="sng">
                <a:solidFill>
                  <a:srgbClr val="1F80FF"/>
                </a:solidFill>
                <a:latin typeface="Times New Roman"/>
                <a:ea typeface="Times New Roman"/>
                <a:cs typeface="Times New Roman"/>
                <a:sym typeface="Times New Roman"/>
                <a:hlinkClick r:id="rId2" tooltip="https://arxiv.org/abs/2408.10343"/>
              </a:rPr>
              <a:t>https://arxiv.org/abs/2408.10343</a:t>
            </a:r>
            <a:r>
              <a:rPr lang="en-US" sz="3000" u="sng">
                <a:solidFill>
                  <a:srgbClr val="1A3F78"/>
                </a:solidFill>
                <a:latin typeface="Times New Roman"/>
                <a:ea typeface="Times New Roman"/>
                <a:cs typeface="Times New Roman"/>
                <a:sym typeface="Times New Roman"/>
                <a:hlinkClick r:id="rId2" tooltip="https://arxiv.org/abs/2408.10343"/>
              </a:rPr>
              <a:t> </a:t>
            </a:r>
          </a:p>
          <a:p>
            <a:pPr algn="l">
              <a:lnSpc>
                <a:spcPts val="4200"/>
              </a:lnSpc>
              <a:spcBef>
                <a:spcPct val="0"/>
              </a:spcBef>
            </a:pPr>
            <a:endParaRPr lang="en-US" sz="3000" u="sng">
              <a:solidFill>
                <a:srgbClr val="1A3F78"/>
              </a:solidFill>
              <a:latin typeface="Times New Roman"/>
              <a:ea typeface="Times New Roman"/>
              <a:cs typeface="Times New Roman"/>
              <a:sym typeface="Times New Roman"/>
              <a:hlinkClick r:id="rId2" tooltip="https://arxiv.org/abs/2408.10343"/>
            </a:endParaRPr>
          </a:p>
          <a:p>
            <a:pPr algn="l">
              <a:lnSpc>
                <a:spcPts val="4200"/>
              </a:lnSpc>
              <a:spcBef>
                <a:spcPct val="0"/>
              </a:spcBef>
            </a:pPr>
            <a:r>
              <a:rPr lang="en-US" sz="3000">
                <a:solidFill>
                  <a:srgbClr val="3D0000"/>
                </a:solidFill>
                <a:latin typeface="Times New Roman"/>
                <a:ea typeface="Times New Roman"/>
                <a:cs typeface="Times New Roman"/>
                <a:sym typeface="Times New Roman"/>
              </a:rPr>
              <a:t>[2]F. Corradini, M. Leonesi, and M. Piangerelli, “State of the Art and Future Directions of Small Language Models: A Systematic Review,” Big Data and Cognitive Computing, vol. 9, no. 7, p. 189, Jul. 2025, doi: </a:t>
            </a:r>
            <a:r>
              <a:rPr lang="en-US" sz="3000" u="sng">
                <a:solidFill>
                  <a:srgbClr val="1F80FF"/>
                </a:solidFill>
                <a:latin typeface="Times New Roman"/>
                <a:ea typeface="Times New Roman"/>
                <a:cs typeface="Times New Roman"/>
                <a:sym typeface="Times New Roman"/>
                <a:hlinkClick r:id="rId3" tooltip="https://doi.org/10.3390/bdcc9070189"/>
              </a:rPr>
              <a:t>https://doi.org/10.3390/bdcc9070189</a:t>
            </a:r>
            <a:r>
              <a:rPr lang="en-US" sz="3000">
                <a:solidFill>
                  <a:srgbClr val="3D0000"/>
                </a:solidFill>
                <a:latin typeface="Times New Roman"/>
                <a:ea typeface="Times New Roman"/>
                <a:cs typeface="Times New Roman"/>
                <a:sym typeface="Times New Roman"/>
              </a:rPr>
              <a:t>. </a:t>
            </a:r>
          </a:p>
          <a:p>
            <a:pPr algn="l">
              <a:lnSpc>
                <a:spcPts val="4200"/>
              </a:lnSpc>
              <a:spcBef>
                <a:spcPct val="0"/>
              </a:spcBef>
            </a:pPr>
            <a:endParaRPr lang="en-US" sz="3000">
              <a:solidFill>
                <a:srgbClr val="3D0000"/>
              </a:solidFill>
              <a:latin typeface="Times New Roman"/>
              <a:ea typeface="Times New Roman"/>
              <a:cs typeface="Times New Roman"/>
              <a:sym typeface="Times New Roman"/>
            </a:endParaRPr>
          </a:p>
          <a:p>
            <a:pPr algn="l">
              <a:lnSpc>
                <a:spcPts val="4200"/>
              </a:lnSpc>
              <a:spcBef>
                <a:spcPct val="0"/>
              </a:spcBef>
            </a:pPr>
            <a:r>
              <a:rPr lang="en-US" sz="3000">
                <a:solidFill>
                  <a:srgbClr val="3D0000"/>
                </a:solidFill>
                <a:latin typeface="Times New Roman"/>
                <a:ea typeface="Times New Roman"/>
                <a:cs typeface="Times New Roman"/>
                <a:sym typeface="Times New Roman"/>
              </a:rPr>
              <a:t>[3]P. Belcak et al., “Small Language Models are the Future of Agentic AI,” arXiv.org, 2025. </a:t>
            </a:r>
            <a:r>
              <a:rPr lang="en-US" sz="3000" u="sng">
                <a:solidFill>
                  <a:srgbClr val="1F80FF"/>
                </a:solidFill>
                <a:latin typeface="Times New Roman"/>
                <a:ea typeface="Times New Roman"/>
                <a:cs typeface="Times New Roman"/>
                <a:sym typeface="Times New Roman"/>
                <a:hlinkClick r:id="rId4" tooltip="https://arxiv.org/abs/2506.02153"/>
              </a:rPr>
              <a:t>https://arxiv.org/abs/2506.02153</a:t>
            </a:r>
          </a:p>
          <a:p>
            <a:pPr algn="l">
              <a:lnSpc>
                <a:spcPts val="4200"/>
              </a:lnSpc>
              <a:spcBef>
                <a:spcPct val="0"/>
              </a:spcBef>
            </a:pPr>
            <a:endParaRPr lang="en-US" sz="3000" u="sng">
              <a:solidFill>
                <a:srgbClr val="1F80FF"/>
              </a:solidFill>
              <a:latin typeface="Times New Roman"/>
              <a:ea typeface="Times New Roman"/>
              <a:cs typeface="Times New Roman"/>
              <a:sym typeface="Times New Roman"/>
              <a:hlinkClick r:id="rId4" tooltip="https://arxiv.org/abs/2506.02153"/>
            </a:endParaRPr>
          </a:p>
          <a:p>
            <a:pPr algn="l">
              <a:lnSpc>
                <a:spcPts val="4200"/>
              </a:lnSpc>
              <a:spcBef>
                <a:spcPct val="0"/>
              </a:spcBef>
            </a:pPr>
            <a:r>
              <a:rPr lang="en-US" sz="3000" u="sng">
                <a:solidFill>
                  <a:srgbClr val="3D0000"/>
                </a:solidFill>
                <a:latin typeface="Times New Roman"/>
                <a:ea typeface="Times New Roman"/>
                <a:cs typeface="Times New Roman"/>
                <a:sym typeface="Times New Roman"/>
              </a:rPr>
              <a:t>[</a:t>
            </a:r>
            <a:r>
              <a:rPr lang="en-US" sz="3000">
                <a:solidFill>
                  <a:srgbClr val="3D0000"/>
                </a:solidFill>
                <a:latin typeface="Times New Roman"/>
                <a:ea typeface="Times New Roman"/>
                <a:cs typeface="Times New Roman"/>
                <a:sym typeface="Times New Roman"/>
              </a:rPr>
              <a:t>4]“Intro to retrieval-augmented generation (RAG) in legal tech,” Thomson Reuters Law Blog, Dec. 04, 2024. </a:t>
            </a:r>
            <a:r>
              <a:rPr lang="en-US" sz="3000" u="sng">
                <a:solidFill>
                  <a:srgbClr val="1F80FF"/>
                </a:solidFill>
                <a:latin typeface="Times New Roman"/>
                <a:ea typeface="Times New Roman"/>
                <a:cs typeface="Times New Roman"/>
                <a:sym typeface="Times New Roman"/>
                <a:hlinkClick r:id="rId5" tooltip="https://legal.thomsonreuters.com/blog/retrieval-augmented-generation-in-legal-tech/"/>
              </a:rPr>
              <a:t>https://legal.thomsonreuters.com/blog/retrieval-augmented-generation-in-legal-tech/</a:t>
            </a:r>
            <a:r>
              <a:rPr lang="en-US" sz="3000">
                <a:solidFill>
                  <a:srgbClr val="3D0000"/>
                </a:solidFill>
                <a:latin typeface="Times New Roman"/>
                <a:ea typeface="Times New Roman"/>
                <a:cs typeface="Times New Roman"/>
                <a:sym typeface="Times New Roman"/>
              </a:rPr>
              <a:t> </a:t>
            </a:r>
          </a:p>
          <a:p>
            <a:pPr algn="l">
              <a:lnSpc>
                <a:spcPts val="4200"/>
              </a:lnSpc>
              <a:spcBef>
                <a:spcPct val="0"/>
              </a:spcBef>
            </a:pPr>
            <a:endParaRPr lang="en-US" sz="3000">
              <a:solidFill>
                <a:srgbClr val="3D0000"/>
              </a:solidFill>
              <a:latin typeface="Times New Roman"/>
              <a:ea typeface="Times New Roman"/>
              <a:cs typeface="Times New Roman"/>
              <a:sym typeface="Times New Roman"/>
            </a:endParaRPr>
          </a:p>
        </p:txBody>
      </p:sp>
      <p:grpSp>
        <p:nvGrpSpPr>
          <p:cNvPr id="4" name="Group 4"/>
          <p:cNvGrpSpPr/>
          <p:nvPr/>
        </p:nvGrpSpPr>
        <p:grpSpPr>
          <a:xfrm>
            <a:off x="0" y="9258300"/>
            <a:ext cx="18086862" cy="895759"/>
            <a:chOff x="0" y="0"/>
            <a:chExt cx="24115816" cy="1194346"/>
          </a:xfrm>
        </p:grpSpPr>
        <p:sp>
          <p:nvSpPr>
            <p:cNvPr id="5" name="Freeform 5"/>
            <p:cNvSpPr/>
            <p:nvPr/>
          </p:nvSpPr>
          <p:spPr>
            <a:xfrm>
              <a:off x="0" y="0"/>
              <a:ext cx="6902113" cy="1194346"/>
            </a:xfrm>
            <a:custGeom>
              <a:avLst/>
              <a:gdLst/>
              <a:ahLst/>
              <a:cxnLst/>
              <a:rect l="l" t="t" r="r" b="b"/>
              <a:pathLst>
                <a:path w="6902113" h="1194346">
                  <a:moveTo>
                    <a:pt x="0" y="0"/>
                  </a:moveTo>
                  <a:lnTo>
                    <a:pt x="6902113" y="0"/>
                  </a:lnTo>
                  <a:lnTo>
                    <a:pt x="6902113" y="1194346"/>
                  </a:lnTo>
                  <a:lnTo>
                    <a:pt x="0" y="1194346"/>
                  </a:lnTo>
                  <a:lnTo>
                    <a:pt x="0" y="0"/>
                  </a:lnTo>
                  <a:close/>
                </a:path>
              </a:pathLst>
            </a:custGeom>
            <a:blipFill>
              <a:blip r:embed="rId6"/>
              <a:stretch>
                <a:fillRect t="-5970" b="-5970"/>
              </a:stretch>
            </a:blipFill>
          </p:spPr>
          <p:txBody>
            <a:bodyPr/>
            <a:lstStyle/>
            <a:p>
              <a:endParaRPr lang="en-US"/>
            </a:p>
          </p:txBody>
        </p:sp>
        <p:sp>
          <p:nvSpPr>
            <p:cNvPr id="6" name="TextBox 6"/>
            <p:cNvSpPr txBox="1"/>
            <p:nvPr/>
          </p:nvSpPr>
          <p:spPr>
            <a:xfrm>
              <a:off x="9159240" y="511448"/>
              <a:ext cx="8791897"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7" name="TextBox 7"/>
            <p:cNvSpPr txBox="1"/>
            <p:nvPr/>
          </p:nvSpPr>
          <p:spPr>
            <a:xfrm>
              <a:off x="22427176" y="511448"/>
              <a:ext cx="1688640" cy="509905"/>
            </a:xfrm>
            <a:prstGeom prst="rect">
              <a:avLst/>
            </a:prstGeom>
          </p:spPr>
          <p:txBody>
            <a:bodyPr lIns="0" tIns="0" rIns="0" bIns="0" rtlCol="0" anchor="t">
              <a:spAutoFit/>
            </a:bodyPr>
            <a:lstStyle/>
            <a:p>
              <a:pPr algn="ctr">
                <a:lnSpc>
                  <a:spcPts val="2940"/>
                </a:lnSpc>
                <a:spcBef>
                  <a:spcPct val="0"/>
                </a:spcBef>
              </a:pPr>
              <a:r>
                <a:rPr lang="en-US" sz="2100">
                  <a:solidFill>
                    <a:srgbClr val="004AAD"/>
                  </a:solidFill>
                  <a:latin typeface="Times New Roman"/>
                  <a:ea typeface="Times New Roman"/>
                  <a:cs typeface="Times New Roman"/>
                  <a:sym typeface="Times New Roman"/>
                </a:rPr>
                <a:t>11/09/2025</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0C0C"/>
        </a:solidFill>
        <a:effectLst/>
      </p:bgPr>
    </p:bg>
    <p:spTree>
      <p:nvGrpSpPr>
        <p:cNvPr id="1" name=""/>
        <p:cNvGrpSpPr/>
        <p:nvPr/>
      </p:nvGrpSpPr>
      <p:grpSpPr>
        <a:xfrm>
          <a:off x="0" y="0"/>
          <a:ext cx="0" cy="0"/>
          <a:chOff x="0" y="0"/>
          <a:chExt cx="0" cy="0"/>
        </a:xfrm>
      </p:grpSpPr>
      <p:sp>
        <p:nvSpPr>
          <p:cNvPr id="2" name="Freeform 2"/>
          <p:cNvSpPr/>
          <p:nvPr/>
        </p:nvSpPr>
        <p:spPr>
          <a:xfrm>
            <a:off x="0" y="0"/>
            <a:ext cx="18307050" cy="9451015"/>
          </a:xfrm>
          <a:custGeom>
            <a:avLst/>
            <a:gdLst/>
            <a:ahLst/>
            <a:cxnLst/>
            <a:rect l="l" t="t" r="r" b="b"/>
            <a:pathLst>
              <a:path w="18307050" h="9451015">
                <a:moveTo>
                  <a:pt x="0" y="0"/>
                </a:moveTo>
                <a:lnTo>
                  <a:pt x="18307050" y="0"/>
                </a:lnTo>
                <a:lnTo>
                  <a:pt x="18307050" y="9451015"/>
                </a:lnTo>
                <a:lnTo>
                  <a:pt x="0" y="9451015"/>
                </a:lnTo>
                <a:lnTo>
                  <a:pt x="0" y="0"/>
                </a:lnTo>
                <a:close/>
              </a:path>
            </a:pathLst>
          </a:custGeom>
          <a:blipFill>
            <a:blip r:embed="rId2">
              <a:alphaModFix amt="10999"/>
            </a:blip>
            <a:stretch>
              <a:fillRect/>
            </a:stretch>
          </a:blipFill>
        </p:spPr>
        <p:txBody>
          <a:bodyPr/>
          <a:lstStyle/>
          <a:p>
            <a:endParaRPr lang="en-US"/>
          </a:p>
        </p:txBody>
      </p:sp>
      <p:sp>
        <p:nvSpPr>
          <p:cNvPr id="3" name="Freeform 3"/>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8754816"/>
            <a:ext cx="18288000" cy="1532184"/>
            <a:chOff x="0" y="0"/>
            <a:chExt cx="4816593" cy="403538"/>
          </a:xfrm>
        </p:grpSpPr>
        <p:sp>
          <p:nvSpPr>
            <p:cNvPr id="5" name="Freeform 5"/>
            <p:cNvSpPr/>
            <p:nvPr/>
          </p:nvSpPr>
          <p:spPr>
            <a:xfrm>
              <a:off x="0" y="0"/>
              <a:ext cx="4816592" cy="403538"/>
            </a:xfrm>
            <a:custGeom>
              <a:avLst/>
              <a:gdLst/>
              <a:ahLst/>
              <a:cxnLst/>
              <a:rect l="l" t="t" r="r" b="b"/>
              <a:pathLst>
                <a:path w="4816592" h="403538">
                  <a:moveTo>
                    <a:pt x="0" y="0"/>
                  </a:moveTo>
                  <a:lnTo>
                    <a:pt x="4816592" y="0"/>
                  </a:lnTo>
                  <a:lnTo>
                    <a:pt x="4816592" y="403538"/>
                  </a:lnTo>
                  <a:lnTo>
                    <a:pt x="0" y="403538"/>
                  </a:lnTo>
                  <a:close/>
                </a:path>
              </a:pathLst>
            </a:custGeom>
            <a:solidFill>
              <a:srgbClr val="B7A484"/>
            </a:solidFill>
          </p:spPr>
          <p:txBody>
            <a:bodyPr/>
            <a:lstStyle/>
            <a:p>
              <a:endParaRPr lang="en-US"/>
            </a:p>
          </p:txBody>
        </p:sp>
        <p:sp>
          <p:nvSpPr>
            <p:cNvPr id="6" name="TextBox 6"/>
            <p:cNvSpPr txBox="1"/>
            <p:nvPr/>
          </p:nvSpPr>
          <p:spPr>
            <a:xfrm>
              <a:off x="0" y="-28575"/>
              <a:ext cx="4816593" cy="432113"/>
            </a:xfrm>
            <a:prstGeom prst="rect">
              <a:avLst/>
            </a:prstGeom>
          </p:spPr>
          <p:txBody>
            <a:bodyPr lIns="50800" tIns="50800" rIns="50800" bIns="50800" rtlCol="0" anchor="ctr"/>
            <a:lstStyle/>
            <a:p>
              <a:pPr algn="ctr">
                <a:lnSpc>
                  <a:spcPts val="2351"/>
                </a:lnSpc>
              </a:pPr>
              <a:endParaRPr/>
            </a:p>
          </p:txBody>
        </p:sp>
      </p:grpSp>
      <p:grpSp>
        <p:nvGrpSpPr>
          <p:cNvPr id="7" name="Group 7"/>
          <p:cNvGrpSpPr/>
          <p:nvPr/>
        </p:nvGrpSpPr>
        <p:grpSpPr>
          <a:xfrm>
            <a:off x="0" y="9258300"/>
            <a:ext cx="18288000" cy="1028700"/>
            <a:chOff x="0" y="0"/>
            <a:chExt cx="4816593" cy="270933"/>
          </a:xfrm>
        </p:grpSpPr>
        <p:sp>
          <p:nvSpPr>
            <p:cNvPr id="8" name="Freeform 8"/>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en-US"/>
            </a:p>
          </p:txBody>
        </p:sp>
        <p:sp>
          <p:nvSpPr>
            <p:cNvPr id="9" name="TextBox 9"/>
            <p:cNvSpPr txBox="1"/>
            <p:nvPr/>
          </p:nvSpPr>
          <p:spPr>
            <a:xfrm>
              <a:off x="0" y="-47625"/>
              <a:ext cx="4816593" cy="318558"/>
            </a:xfrm>
            <a:prstGeom prst="rect">
              <a:avLst/>
            </a:prstGeom>
          </p:spPr>
          <p:txBody>
            <a:bodyPr lIns="50800" tIns="50800" rIns="50800" bIns="50800" rtlCol="0" anchor="ctr"/>
            <a:lstStyle/>
            <a:p>
              <a:pPr algn="ctr">
                <a:lnSpc>
                  <a:spcPts val="2731"/>
                </a:lnSpc>
              </a:pPr>
              <a:endParaRPr/>
            </a:p>
          </p:txBody>
        </p:sp>
      </p:grpSp>
      <p:grpSp>
        <p:nvGrpSpPr>
          <p:cNvPr id="10" name="Group 10"/>
          <p:cNvGrpSpPr/>
          <p:nvPr/>
        </p:nvGrpSpPr>
        <p:grpSpPr>
          <a:xfrm>
            <a:off x="16077141" y="-981733"/>
            <a:ext cx="2229909" cy="3798480"/>
            <a:chOff x="0" y="0"/>
            <a:chExt cx="572811" cy="975740"/>
          </a:xfrm>
        </p:grpSpPr>
        <p:sp>
          <p:nvSpPr>
            <p:cNvPr id="11" name="Freeform 11"/>
            <p:cNvSpPr/>
            <p:nvPr/>
          </p:nvSpPr>
          <p:spPr>
            <a:xfrm>
              <a:off x="0" y="0"/>
              <a:ext cx="572811" cy="975740"/>
            </a:xfrm>
            <a:custGeom>
              <a:avLst/>
              <a:gdLst/>
              <a:ahLst/>
              <a:cxnLst/>
              <a:rect l="l" t="t" r="r" b="b"/>
              <a:pathLst>
                <a:path w="572811" h="975740">
                  <a:moveTo>
                    <a:pt x="0" y="0"/>
                  </a:moveTo>
                  <a:lnTo>
                    <a:pt x="572811" y="0"/>
                  </a:lnTo>
                  <a:lnTo>
                    <a:pt x="572811" y="975740"/>
                  </a:lnTo>
                  <a:lnTo>
                    <a:pt x="0" y="975740"/>
                  </a:lnTo>
                  <a:close/>
                </a:path>
              </a:pathLst>
            </a:custGeom>
            <a:blipFill>
              <a:blip r:embed="rId4"/>
              <a:stretch>
                <a:fillRect l="-17393" r="-17393" b="-40670"/>
              </a:stretch>
            </a:blipFill>
          </p:spPr>
          <p:txBody>
            <a:bodyPr/>
            <a:lstStyle/>
            <a:p>
              <a:endParaRPr lang="en-US"/>
            </a:p>
          </p:txBody>
        </p:sp>
      </p:grpSp>
      <p:sp>
        <p:nvSpPr>
          <p:cNvPr id="12" name="AutoShape 12"/>
          <p:cNvSpPr/>
          <p:nvPr/>
        </p:nvSpPr>
        <p:spPr>
          <a:xfrm>
            <a:off x="5907405" y="4818977"/>
            <a:ext cx="6492240" cy="0"/>
          </a:xfrm>
          <a:prstGeom prst="line">
            <a:avLst/>
          </a:prstGeom>
          <a:ln w="38100" cap="flat">
            <a:solidFill>
              <a:srgbClr val="EDDCC6"/>
            </a:solidFill>
            <a:prstDash val="solid"/>
            <a:headEnd type="none" w="sm" len="sm"/>
            <a:tailEnd type="none" w="sm" len="sm"/>
          </a:ln>
        </p:spPr>
        <p:txBody>
          <a:bodyPr/>
          <a:lstStyle/>
          <a:p>
            <a:endParaRPr lang="en-US"/>
          </a:p>
        </p:txBody>
      </p:sp>
      <p:sp>
        <p:nvSpPr>
          <p:cNvPr id="13" name="Freeform 13"/>
          <p:cNvSpPr/>
          <p:nvPr/>
        </p:nvSpPr>
        <p:spPr>
          <a:xfrm>
            <a:off x="13458285" y="6415936"/>
            <a:ext cx="3733811" cy="2842364"/>
          </a:xfrm>
          <a:custGeom>
            <a:avLst/>
            <a:gdLst/>
            <a:ahLst/>
            <a:cxnLst/>
            <a:rect l="l" t="t" r="r" b="b"/>
            <a:pathLst>
              <a:path w="3733811" h="2842364">
                <a:moveTo>
                  <a:pt x="0" y="0"/>
                </a:moveTo>
                <a:lnTo>
                  <a:pt x="3733811" y="0"/>
                </a:lnTo>
                <a:lnTo>
                  <a:pt x="3733811" y="2842364"/>
                </a:lnTo>
                <a:lnTo>
                  <a:pt x="0" y="2842364"/>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0" y="5247041"/>
            <a:ext cx="18288000"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B.Sc. (Hons) Degree in Information Technology Specializing in Information Technology </a:t>
            </a:r>
          </a:p>
        </p:txBody>
      </p:sp>
      <p:sp>
        <p:nvSpPr>
          <p:cNvPr id="15" name="TextBox 15"/>
          <p:cNvSpPr txBox="1"/>
          <p:nvPr/>
        </p:nvSpPr>
        <p:spPr>
          <a:xfrm>
            <a:off x="19050" y="6146779"/>
            <a:ext cx="18288000"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A.Thuvaraga  ( IT22030412 )</a:t>
            </a:r>
          </a:p>
        </p:txBody>
      </p:sp>
      <p:sp>
        <p:nvSpPr>
          <p:cNvPr id="16" name="TextBox 16"/>
          <p:cNvSpPr txBox="1"/>
          <p:nvPr/>
        </p:nvSpPr>
        <p:spPr>
          <a:xfrm>
            <a:off x="1826973" y="2645297"/>
            <a:ext cx="13775425" cy="1621790"/>
          </a:xfrm>
          <a:prstGeom prst="rect">
            <a:avLst/>
          </a:prstGeom>
        </p:spPr>
        <p:txBody>
          <a:bodyPr lIns="0" tIns="0" rIns="0" bIns="0" rtlCol="0" anchor="t">
            <a:spAutoFit/>
          </a:bodyPr>
          <a:lstStyle/>
          <a:p>
            <a:pPr algn="ctr">
              <a:lnSpc>
                <a:spcPts val="6160"/>
              </a:lnSpc>
              <a:spcBef>
                <a:spcPct val="0"/>
              </a:spcBef>
            </a:pPr>
            <a:r>
              <a:rPr lang="en-US" sz="4400" b="1">
                <a:solidFill>
                  <a:srgbClr val="FFFFFF"/>
                </a:solidFill>
                <a:latin typeface="Times New Roman Bold"/>
                <a:ea typeface="Times New Roman Bold"/>
                <a:cs typeface="Times New Roman Bold"/>
                <a:sym typeface="Times New Roman Bold"/>
              </a:rPr>
              <a:t>Developing an algorithm for </a:t>
            </a:r>
            <a:r>
              <a:rPr lang="en-US" sz="4400" b="1">
                <a:solidFill>
                  <a:srgbClr val="EDDCC6"/>
                </a:solidFill>
                <a:latin typeface="Times New Roman Bold"/>
                <a:ea typeface="Times New Roman Bold"/>
                <a:cs typeface="Times New Roman Bold"/>
                <a:sym typeface="Times New Roman Bold"/>
              </a:rPr>
              <a:t>risk analysis in deed documents.</a:t>
            </a:r>
          </a:p>
        </p:txBody>
      </p:sp>
      <p:grpSp>
        <p:nvGrpSpPr>
          <p:cNvPr id="17" name="Group 17"/>
          <p:cNvGrpSpPr/>
          <p:nvPr/>
        </p:nvGrpSpPr>
        <p:grpSpPr>
          <a:xfrm>
            <a:off x="0" y="9258300"/>
            <a:ext cx="17375935" cy="895759"/>
            <a:chOff x="0" y="0"/>
            <a:chExt cx="23167913" cy="1194346"/>
          </a:xfrm>
        </p:grpSpPr>
        <p:sp>
          <p:nvSpPr>
            <p:cNvPr id="18" name="Freeform 18"/>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20" name="TextBox 20"/>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11/09/2025</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3798778">
            <a:off x="-592901" y="5290139"/>
            <a:ext cx="27769704" cy="4943779"/>
          </a:xfrm>
          <a:custGeom>
            <a:avLst/>
            <a:gdLst/>
            <a:ahLst/>
            <a:cxnLst/>
            <a:rect l="l" t="t" r="r" b="b"/>
            <a:pathLst>
              <a:path w="27769704" h="4943779">
                <a:moveTo>
                  <a:pt x="0" y="0"/>
                </a:moveTo>
                <a:lnTo>
                  <a:pt x="27769705" y="0"/>
                </a:lnTo>
                <a:lnTo>
                  <a:pt x="27769705" y="4943779"/>
                </a:lnTo>
                <a:lnTo>
                  <a:pt x="0" y="4943779"/>
                </a:lnTo>
                <a:lnTo>
                  <a:pt x="0" y="0"/>
                </a:lnTo>
                <a:close/>
              </a:path>
            </a:pathLst>
          </a:custGeom>
          <a:blipFill>
            <a:blip>
              <a:extLst>
                <a:ext uri="{96DAC541-7B7A-43D3-8B79-37D633B846F1}">
                  <asvg:svgBlip xmlns:asvg="http://schemas.microsoft.com/office/drawing/2016/SVG/main" r:embed="rId2"/>
                </a:ext>
              </a:extLst>
            </a:blip>
            <a:stretch>
              <a:fillRect t="-21899" r="-313351" b="-1024508"/>
            </a:stretch>
          </a:blipFill>
        </p:spPr>
        <p:txBody>
          <a:bodyPr/>
          <a:lstStyle/>
          <a:p>
            <a:endParaRPr lang="en-US"/>
          </a:p>
        </p:txBody>
      </p:sp>
      <p:graphicFrame>
        <p:nvGraphicFramePr>
          <p:cNvPr id="6" name="Table 6"/>
          <p:cNvGraphicFramePr>
            <a:graphicFrameLocks noGrp="1"/>
          </p:cNvGraphicFramePr>
          <p:nvPr/>
        </p:nvGraphicFramePr>
        <p:xfrm>
          <a:off x="1379078" y="5398174"/>
          <a:ext cx="14149346" cy="3226010"/>
        </p:xfrm>
        <a:graphic>
          <a:graphicData uri="http://schemas.openxmlformats.org/drawingml/2006/table">
            <a:tbl>
              <a:tblPr/>
              <a:tblGrid>
                <a:gridCol w="3096541">
                  <a:extLst>
                    <a:ext uri="{9D8B030D-6E8A-4147-A177-3AD203B41FA5}">
                      <a16:colId xmlns:a16="http://schemas.microsoft.com/office/drawing/2014/main" val="20000"/>
                    </a:ext>
                  </a:extLst>
                </a:gridCol>
                <a:gridCol w="11052805">
                  <a:extLst>
                    <a:ext uri="{9D8B030D-6E8A-4147-A177-3AD203B41FA5}">
                      <a16:colId xmlns:a16="http://schemas.microsoft.com/office/drawing/2014/main" val="20001"/>
                    </a:ext>
                  </a:extLst>
                </a:gridCol>
              </a:tblGrid>
              <a:tr h="1561492">
                <a:tc>
                  <a:txBody>
                    <a:bodyPr/>
                    <a:lstStyle/>
                    <a:p>
                      <a:pPr algn="l">
                        <a:lnSpc>
                          <a:spcPts val="4200"/>
                        </a:lnSpc>
                        <a:defRPr/>
                      </a:pPr>
                      <a:r>
                        <a:rPr lang="en-US" sz="3000">
                          <a:solidFill>
                            <a:srgbClr val="3D0000"/>
                          </a:solidFill>
                          <a:latin typeface="Times New Roman"/>
                          <a:ea typeface="Times New Roman"/>
                          <a:cs typeface="Times New Roman"/>
                          <a:sym typeface="Times New Roman"/>
                        </a:rPr>
                        <a:t>V7 Go Agent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200"/>
                        </a:lnSpc>
                        <a:defRPr/>
                      </a:pPr>
                      <a:r>
                        <a:rPr lang="en-US" sz="3000">
                          <a:solidFill>
                            <a:srgbClr val="3D0000"/>
                          </a:solidFill>
                          <a:latin typeface="Times New Roman"/>
                          <a:ea typeface="Times New Roman"/>
                          <a:cs typeface="Times New Roman"/>
                          <a:sym typeface="Times New Roman"/>
                        </a:rPr>
                        <a:t>good at data extractionand risk generation , but no risk detection &amp; no explainable alerts; not tailored to Sri Lankan law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64518">
                <a:tc>
                  <a:txBody>
                    <a:bodyPr/>
                    <a:lstStyle/>
                    <a:p>
                      <a:pPr algn="l">
                        <a:lnSpc>
                          <a:spcPts val="4200"/>
                        </a:lnSpc>
                        <a:defRPr/>
                      </a:pPr>
                      <a:r>
                        <a:rPr lang="en-US" sz="3000">
                          <a:solidFill>
                            <a:srgbClr val="3D0000"/>
                          </a:solidFill>
                          <a:latin typeface="Times New Roman"/>
                          <a:ea typeface="Times New Roman"/>
                          <a:cs typeface="Times New Roman"/>
                          <a:sym typeface="Times New Roman"/>
                        </a:rPr>
                        <a:t>DeedPlotter 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200"/>
                        </a:lnSpc>
                        <a:defRPr/>
                      </a:pPr>
                      <a:r>
                        <a:rPr lang="en-US" sz="3000">
                          <a:solidFill>
                            <a:srgbClr val="3D0000"/>
                          </a:solidFill>
                          <a:latin typeface="Times New Roman"/>
                          <a:ea typeface="Times New Roman"/>
                          <a:cs typeface="Times New Roman"/>
                          <a:sym typeface="Times New Roman"/>
                        </a:rPr>
                        <a:t>trong at plotting land boundaries, but ignores legal correctness &amp; clause verification; not Sri Lankan-specific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Box 7"/>
          <p:cNvSpPr txBox="1"/>
          <p:nvPr/>
        </p:nvSpPr>
        <p:spPr>
          <a:xfrm>
            <a:off x="1441423" y="1991059"/>
            <a:ext cx="12089272" cy="2181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Manual deed risk review → slow &amp; costly</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Current AI legal tools → LLM-only pipelines</a:t>
            </a:r>
          </a:p>
          <a:p>
            <a:pPr algn="l">
              <a:lnSpc>
                <a:spcPts val="4200"/>
              </a:lnSpc>
              <a:spcBef>
                <a:spcPct val="0"/>
              </a:spcBef>
            </a:pPr>
            <a:r>
              <a:rPr lang="en-US" sz="3000">
                <a:solidFill>
                  <a:srgbClr val="3D0000"/>
                </a:solidFill>
                <a:latin typeface="Times New Roman"/>
                <a:ea typeface="Times New Roman"/>
                <a:cs typeface="Times New Roman"/>
                <a:sym typeface="Times New Roman"/>
              </a:rPr>
              <a:t>                  Expensive &amp; hard to deploy</a:t>
            </a:r>
          </a:p>
          <a:p>
            <a:pPr algn="l">
              <a:lnSpc>
                <a:spcPts val="4200"/>
              </a:lnSpc>
              <a:spcBef>
                <a:spcPct val="0"/>
              </a:spcBef>
            </a:pPr>
            <a:r>
              <a:rPr lang="en-US" sz="3000">
                <a:solidFill>
                  <a:srgbClr val="3D0000"/>
                </a:solidFill>
                <a:latin typeface="Times New Roman"/>
                <a:ea typeface="Times New Roman"/>
                <a:cs typeface="Times New Roman"/>
                <a:sym typeface="Times New Roman"/>
              </a:rPr>
              <a:t>                 Poor accuracy for Sri Lankan legal domain</a:t>
            </a:r>
          </a:p>
        </p:txBody>
      </p:sp>
      <p:sp>
        <p:nvSpPr>
          <p:cNvPr id="8" name="TextBox 8"/>
          <p:cNvSpPr txBox="1"/>
          <p:nvPr/>
        </p:nvSpPr>
        <p:spPr>
          <a:xfrm>
            <a:off x="1379078" y="865062"/>
            <a:ext cx="8603122" cy="658835"/>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3D0000"/>
                </a:solidFill>
                <a:latin typeface="Times New Roman Bold"/>
                <a:ea typeface="Times New Roman Bold"/>
                <a:cs typeface="Times New Roman Bold"/>
                <a:sym typeface="Times New Roman Bold"/>
              </a:rPr>
              <a:t>Problem with Current Approaches</a:t>
            </a:r>
          </a:p>
        </p:txBody>
      </p:sp>
      <p:sp>
        <p:nvSpPr>
          <p:cNvPr id="9" name="TextBox 9"/>
          <p:cNvSpPr txBox="1"/>
          <p:nvPr/>
        </p:nvSpPr>
        <p:spPr>
          <a:xfrm>
            <a:off x="1379078" y="4387850"/>
            <a:ext cx="8031315" cy="755650"/>
          </a:xfrm>
          <a:prstGeom prst="rect">
            <a:avLst/>
          </a:prstGeom>
        </p:spPr>
        <p:txBody>
          <a:bodyPr lIns="0" tIns="0" rIns="0" bIns="0" rtlCol="0" anchor="t">
            <a:spAutoFit/>
          </a:bodyPr>
          <a:lstStyle/>
          <a:p>
            <a:pPr algn="l">
              <a:lnSpc>
                <a:spcPts val="5599"/>
              </a:lnSpc>
              <a:spcBef>
                <a:spcPct val="0"/>
              </a:spcBef>
            </a:pPr>
            <a:r>
              <a:rPr lang="en-US" sz="3999" b="1">
                <a:solidFill>
                  <a:srgbClr val="3D0000"/>
                </a:solidFill>
                <a:latin typeface="Times New Roman Bold"/>
                <a:ea typeface="Times New Roman Bold"/>
                <a:cs typeface="Times New Roman Bold"/>
                <a:sym typeface="Times New Roman Bold"/>
              </a:rPr>
              <a:t>Existing System Comparision</a:t>
            </a:r>
          </a:p>
        </p:txBody>
      </p:sp>
      <p:sp>
        <p:nvSpPr>
          <p:cNvPr id="10" name="Freeform 10"/>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11" name="Group 11"/>
          <p:cNvGrpSpPr/>
          <p:nvPr/>
        </p:nvGrpSpPr>
        <p:grpSpPr>
          <a:xfrm>
            <a:off x="16996111" y="1620712"/>
            <a:ext cx="932103" cy="7045575"/>
            <a:chOff x="0" y="0"/>
            <a:chExt cx="1242804" cy="9394100"/>
          </a:xfrm>
        </p:grpSpPr>
        <p:sp>
          <p:nvSpPr>
            <p:cNvPr id="12" name="Freeform 12"/>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0" name="Freeform 20"/>
          <p:cNvSpPr/>
          <p:nvPr/>
        </p:nvSpPr>
        <p:spPr>
          <a:xfrm>
            <a:off x="0" y="9258300"/>
            <a:ext cx="4867092" cy="895759"/>
          </a:xfrm>
          <a:custGeom>
            <a:avLst/>
            <a:gdLst/>
            <a:ahLst/>
            <a:cxnLst/>
            <a:rect l="l" t="t" r="r" b="b"/>
            <a:pathLst>
              <a:path w="4867092" h="895759">
                <a:moveTo>
                  <a:pt x="0" y="0"/>
                </a:moveTo>
                <a:lnTo>
                  <a:pt x="4867092" y="0"/>
                </a:lnTo>
                <a:lnTo>
                  <a:pt x="4867092" y="895759"/>
                </a:lnTo>
                <a:lnTo>
                  <a:pt x="0" y="895759"/>
                </a:lnTo>
                <a:lnTo>
                  <a:pt x="0" y="0"/>
                </a:lnTo>
                <a:close/>
              </a:path>
            </a:pathLst>
          </a:custGeom>
          <a:blipFill>
            <a:blip r:embed="rId9"/>
            <a:stretch>
              <a:fillRect t="-2624" b="-2624"/>
            </a:stretch>
          </a:blipFill>
        </p:spPr>
        <p:txBody>
          <a:bodyPr/>
          <a:lstStyle/>
          <a:p>
            <a:endParaRPr lang="en-US"/>
          </a:p>
        </p:txBody>
      </p:sp>
      <p:sp>
        <p:nvSpPr>
          <p:cNvPr id="21" name="TextBox 21"/>
          <p:cNvSpPr txBox="1"/>
          <p:nvPr/>
        </p:nvSpPr>
        <p:spPr>
          <a:xfrm>
            <a:off x="6613113" y="9620455"/>
            <a:ext cx="5909969"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22" name="TextBox 22"/>
          <p:cNvSpPr txBox="1"/>
          <p:nvPr/>
        </p:nvSpPr>
        <p:spPr>
          <a:xfrm>
            <a:off x="16826329" y="9620455"/>
            <a:ext cx="1271666" cy="403860"/>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Freeform 15"/>
          <p:cNvSpPr/>
          <p:nvPr/>
        </p:nvSpPr>
        <p:spPr>
          <a:xfrm>
            <a:off x="-28575"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8"/>
            <a:stretch>
              <a:fillRect/>
            </a:stretch>
          </a:blipFill>
        </p:spPr>
        <p:txBody>
          <a:bodyPr/>
          <a:lstStyle/>
          <a:p>
            <a:endParaRPr lang="en-US"/>
          </a:p>
        </p:txBody>
      </p:sp>
      <p:graphicFrame>
        <p:nvGraphicFramePr>
          <p:cNvPr id="16" name="Table 16"/>
          <p:cNvGraphicFramePr>
            <a:graphicFrameLocks noGrp="1"/>
          </p:cNvGraphicFramePr>
          <p:nvPr/>
        </p:nvGraphicFramePr>
        <p:xfrm>
          <a:off x="678011" y="2023583"/>
          <a:ext cx="15649556" cy="6855275"/>
        </p:xfrm>
        <a:graphic>
          <a:graphicData uri="http://schemas.openxmlformats.org/drawingml/2006/table">
            <a:tbl>
              <a:tblPr/>
              <a:tblGrid>
                <a:gridCol w="3160679">
                  <a:extLst>
                    <a:ext uri="{9D8B030D-6E8A-4147-A177-3AD203B41FA5}">
                      <a16:colId xmlns:a16="http://schemas.microsoft.com/office/drawing/2014/main" val="20000"/>
                    </a:ext>
                  </a:extLst>
                </a:gridCol>
                <a:gridCol w="12488877">
                  <a:extLst>
                    <a:ext uri="{9D8B030D-6E8A-4147-A177-3AD203B41FA5}">
                      <a16:colId xmlns:a16="http://schemas.microsoft.com/office/drawing/2014/main" val="20001"/>
                    </a:ext>
                  </a:extLst>
                </a:gridCol>
              </a:tblGrid>
              <a:tr h="814150">
                <a:tc>
                  <a:txBody>
                    <a:bodyPr/>
                    <a:lstStyle/>
                    <a:p>
                      <a:pPr algn="ctr">
                        <a:lnSpc>
                          <a:spcPts val="2800"/>
                        </a:lnSpc>
                        <a:defRPr/>
                      </a:pPr>
                      <a:r>
                        <a:rPr lang="en-US" sz="2000" b="1">
                          <a:solidFill>
                            <a:srgbClr val="310C0C"/>
                          </a:solidFill>
                          <a:latin typeface="Times New Roman Bold"/>
                          <a:ea typeface="Times New Roman Bold"/>
                          <a:cs typeface="Times New Roman Bold"/>
                          <a:sym typeface="Times New Roman Bold"/>
                        </a:rPr>
                        <a:t>Researches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b="1">
                          <a:solidFill>
                            <a:srgbClr val="310C0C"/>
                          </a:solidFill>
                          <a:latin typeface="Times New Roman Bold"/>
                          <a:ea typeface="Times New Roman Bold"/>
                          <a:cs typeface="Times New Roman Bold"/>
                          <a:sym typeface="Times New Roman Bold"/>
                        </a:rPr>
                        <a:t>Limitations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73116">
                <a:tc>
                  <a:txBody>
                    <a:bodyPr/>
                    <a:lstStyle/>
                    <a:p>
                      <a:pPr algn="l">
                        <a:lnSpc>
                          <a:spcPts val="2800"/>
                        </a:lnSpc>
                        <a:defRPr/>
                      </a:pPr>
                      <a:r>
                        <a:rPr lang="en-US" sz="2000">
                          <a:solidFill>
                            <a:srgbClr val="3D0000"/>
                          </a:solidFill>
                          <a:latin typeface="Times New Roman"/>
                          <a:ea typeface="Times New Roman"/>
                          <a:cs typeface="Times New Roman"/>
                          <a:sym typeface="Times New Roman"/>
                        </a:rPr>
                        <a:t>Chakrabarti et al. (2019) – AI for Risk in Legal Documents</a:t>
                      </a:r>
                      <a:endParaRPr lang="en-US" sz="1100"/>
                    </a:p>
                    <a:p>
                      <a:pPr algn="l">
                        <a:lnSpc>
                          <a:spcPts val="3499"/>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2" lvl="1" indent="-215901" algn="l">
                        <a:lnSpc>
                          <a:spcPts val="2800"/>
                        </a:lnSpc>
                        <a:buFont typeface="Arial"/>
                        <a:buChar char="•"/>
                        <a:defRPr/>
                      </a:pPr>
                      <a:r>
                        <a:rPr lang="en-US" sz="2000">
                          <a:solidFill>
                            <a:srgbClr val="310C0C"/>
                          </a:solidFill>
                          <a:latin typeface="Times New Roman"/>
                          <a:ea typeface="Times New Roman"/>
                          <a:cs typeface="Times New Roman"/>
                          <a:sym typeface="Times New Roman"/>
                        </a:rPr>
                        <a:t>Relies on general NLP/ML methods (pre-LLM era).</a:t>
                      </a:r>
                      <a:endParaRPr lang="en-US" sz="1100"/>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No agentic structure, lacks explainable outputs with evidence links.</a:t>
                      </a:r>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Limited adaptability to scanned/low-quality deeds.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2028">
                <a:tc>
                  <a:txBody>
                    <a:bodyPr/>
                    <a:lstStyle/>
                    <a:p>
                      <a:pPr algn="l">
                        <a:lnSpc>
                          <a:spcPts val="2800"/>
                        </a:lnSpc>
                        <a:defRPr/>
                      </a:pPr>
                      <a:r>
                        <a:rPr lang="en-US" sz="2000">
                          <a:solidFill>
                            <a:srgbClr val="310C0C"/>
                          </a:solidFill>
                          <a:latin typeface="Times New Roman"/>
                          <a:ea typeface="Times New Roman"/>
                          <a:cs typeface="Times New Roman"/>
                          <a:sym typeface="Times New Roman"/>
                        </a:rPr>
                        <a:t>ContractEval (2025) – Benchmarking LLMs for Clause-Level Risk</a:t>
                      </a:r>
                      <a:endParaRPr lang="en-US" sz="1100"/>
                    </a:p>
                    <a:p>
                      <a:pPr algn="l">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310C0C"/>
                          </a:solidFill>
                          <a:latin typeface="Times New Roman"/>
                          <a:ea typeface="Times New Roman"/>
                          <a:cs typeface="Times New Roman"/>
                          <a:sym typeface="Times New Roman"/>
                        </a:rPr>
                        <a:t>LLM-heavy → high compute cost, poor fit for low-resource settings.</a:t>
                      </a:r>
                      <a:endParaRPr lang="en-US" sz="1100"/>
                    </a:p>
                    <a:p>
                      <a:pPr marL="431801" lvl="1" indent="-215900" algn="l">
                        <a:lnSpc>
                          <a:spcPts val="2800"/>
                        </a:lnSpc>
                        <a:buFont typeface="Arial"/>
                        <a:buChar char="•"/>
                      </a:pPr>
                      <a:r>
                        <a:rPr lang="en-US" sz="2000">
                          <a:solidFill>
                            <a:srgbClr val="310C0C"/>
                          </a:solidFill>
                          <a:latin typeface="Times New Roman"/>
                          <a:ea typeface="Times New Roman"/>
                          <a:cs typeface="Times New Roman"/>
                          <a:sym typeface="Times New Roman"/>
                        </a:rPr>
                        <a:t>Focused on contracts, not specialized deed types (e.g., Power of Attorney, Gift).</a:t>
                      </a:r>
                    </a:p>
                    <a:p>
                      <a:pPr marL="431801" lvl="1" indent="-215900" algn="l">
                        <a:lnSpc>
                          <a:spcPts val="2800"/>
                        </a:lnSpc>
                        <a:buFont typeface="Arial"/>
                        <a:buChar char="•"/>
                      </a:pPr>
                      <a:r>
                        <a:rPr lang="en-US" sz="2000">
                          <a:solidFill>
                            <a:srgbClr val="310C0C"/>
                          </a:solidFill>
                          <a:latin typeface="Times New Roman"/>
                          <a:ea typeface="Times New Roman"/>
                          <a:cs typeface="Times New Roman"/>
                          <a:sym typeface="Times New Roman"/>
                        </a:rPr>
                        <a:t>Does not integrate rule-based legal checks or OCR handling.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981">
                <a:tc>
                  <a:txBody>
                    <a:bodyPr/>
                    <a:lstStyle/>
                    <a:p>
                      <a:pPr algn="l">
                        <a:lnSpc>
                          <a:spcPts val="2800"/>
                        </a:lnSpc>
                        <a:defRPr/>
                      </a:pPr>
                      <a:r>
                        <a:rPr lang="en-US" sz="2000">
                          <a:solidFill>
                            <a:srgbClr val="000000"/>
                          </a:solidFill>
                          <a:latin typeface="Times New Roman"/>
                          <a:ea typeface="Times New Roman"/>
                          <a:cs typeface="Times New Roman"/>
                          <a:sym typeface="Times New Roman"/>
                        </a:rPr>
                        <a:t>Belcak et al. (2025) – Small Language Models for Agentic AI</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2" lvl="1" indent="-215901" algn="l">
                        <a:lnSpc>
                          <a:spcPts val="2800"/>
                        </a:lnSpc>
                        <a:buFont typeface="Arial"/>
                        <a:buChar char="•"/>
                        <a:defRPr/>
                      </a:pPr>
                      <a:r>
                        <a:rPr lang="en-US" sz="2000">
                          <a:solidFill>
                            <a:srgbClr val="310C0C"/>
                          </a:solidFill>
                          <a:latin typeface="Times New Roman"/>
                          <a:ea typeface="Times New Roman"/>
                          <a:cs typeface="Times New Roman"/>
                          <a:sym typeface="Times New Roman"/>
                        </a:rPr>
                        <a:t>Conceptual/theoretical → doesn’t provide domain-specific implementation (like deeds).</a:t>
                      </a:r>
                      <a:endParaRPr lang="en-US" sz="1100"/>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No evaluation on legal-specific datasets.</a:t>
                      </a:r>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Still requires integration with domain knowledge (rules) to be useful in practice.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6244010" y="9620455"/>
            <a:ext cx="5654516"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8" name="TextBox 18"/>
          <p:cNvSpPr txBox="1"/>
          <p:nvPr/>
        </p:nvSpPr>
        <p:spPr>
          <a:xfrm>
            <a:off x="15110868" y="9620455"/>
            <a:ext cx="1216700"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11/09/2025</a:t>
            </a:r>
          </a:p>
        </p:txBody>
      </p:sp>
      <p:sp>
        <p:nvSpPr>
          <p:cNvPr id="19" name="TextBox 19"/>
          <p:cNvSpPr txBox="1"/>
          <p:nvPr/>
        </p:nvSpPr>
        <p:spPr>
          <a:xfrm>
            <a:off x="678010" y="886933"/>
            <a:ext cx="6027589" cy="658835"/>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3D0000"/>
                </a:solidFill>
                <a:latin typeface="Times New Roman Bold"/>
                <a:ea typeface="Times New Roman Bold"/>
                <a:cs typeface="Times New Roman Bold"/>
                <a:sym typeface="Times New Roman Bold"/>
              </a:rPr>
              <a:t>Research </a:t>
            </a:r>
            <a:r>
              <a:rPr lang="en-US" sz="3999" b="1" dirty="0" err="1">
                <a:solidFill>
                  <a:srgbClr val="3D0000"/>
                </a:solidFill>
                <a:latin typeface="Times New Roman Bold"/>
                <a:ea typeface="Times New Roman Bold"/>
                <a:cs typeface="Times New Roman Bold"/>
                <a:sym typeface="Times New Roman Bold"/>
              </a:rPr>
              <a:t>comparision</a:t>
            </a:r>
            <a:endParaRPr lang="en-US" sz="3999" b="1" dirty="0">
              <a:solidFill>
                <a:srgbClr val="3D0000"/>
              </a:solidFill>
              <a:latin typeface="Times New Roman Bold"/>
              <a:ea typeface="Times New Roman Bold"/>
              <a:cs typeface="Times New Roman Bold"/>
              <a:sym typeface="Times New Roman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03499">
            <a:off x="6780058" y="-4418153"/>
            <a:ext cx="27114907" cy="8836306"/>
          </a:xfrm>
          <a:custGeom>
            <a:avLst/>
            <a:gdLst/>
            <a:ahLst/>
            <a:cxnLst/>
            <a:rect l="l" t="t" r="r" b="b"/>
            <a:pathLst>
              <a:path w="27114907" h="8836306">
                <a:moveTo>
                  <a:pt x="0" y="0"/>
                </a:moveTo>
                <a:lnTo>
                  <a:pt x="27114907" y="0"/>
                </a:lnTo>
                <a:lnTo>
                  <a:pt x="27114907" y="8836306"/>
                </a:lnTo>
                <a:lnTo>
                  <a:pt x="0" y="883630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a:off x="1495716" y="8572881"/>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403516">
            <a:off x="10222414" y="3064599"/>
            <a:ext cx="26742497" cy="8714944"/>
          </a:xfrm>
          <a:custGeom>
            <a:avLst/>
            <a:gdLst/>
            <a:ahLst/>
            <a:cxnLst/>
            <a:rect l="l" t="t" r="r" b="b"/>
            <a:pathLst>
              <a:path w="26742497" h="8714944">
                <a:moveTo>
                  <a:pt x="0" y="0"/>
                </a:moveTo>
                <a:lnTo>
                  <a:pt x="26742498" y="0"/>
                </a:lnTo>
                <a:lnTo>
                  <a:pt x="26742498" y="8714943"/>
                </a:lnTo>
                <a:lnTo>
                  <a:pt x="0" y="8714943"/>
                </a:lnTo>
                <a:lnTo>
                  <a:pt x="0" y="0"/>
                </a:lnTo>
                <a:close/>
              </a:path>
            </a:pathLst>
          </a:custGeom>
          <a:blipFill>
            <a:blip>
              <a:extLst>
                <a:ext uri="{96DAC541-7B7A-43D3-8B79-37D633B846F1}">
                  <asvg:svgBlip xmlns:asvg="http://schemas.microsoft.com/office/drawing/2016/SVG/main" r:embed="rId4"/>
                </a:ext>
              </a:extLst>
            </a:blip>
            <a:stretch>
              <a:fillRect r="-229970" b="-399941"/>
            </a:stretch>
          </a:blipFill>
        </p:spPr>
        <p:txBody>
          <a:bodyPr/>
          <a:lstStyle/>
          <a:p>
            <a:endParaRPr lang="en-US"/>
          </a:p>
        </p:txBody>
      </p:sp>
      <p:sp>
        <p:nvSpPr>
          <p:cNvPr id="5" name="Freeform 5"/>
          <p:cNvSpPr/>
          <p:nvPr/>
        </p:nvSpPr>
        <p:spPr>
          <a:xfrm>
            <a:off x="15160495" y="2969131"/>
            <a:ext cx="3691458" cy="4153539"/>
          </a:xfrm>
          <a:custGeom>
            <a:avLst/>
            <a:gdLst/>
            <a:ahLst/>
            <a:cxnLst/>
            <a:rect l="l" t="t" r="r" b="b"/>
            <a:pathLst>
              <a:path w="3691458" h="4153539">
                <a:moveTo>
                  <a:pt x="0" y="0"/>
                </a:moveTo>
                <a:lnTo>
                  <a:pt x="3691458" y="0"/>
                </a:lnTo>
                <a:lnTo>
                  <a:pt x="3691458" y="4153539"/>
                </a:lnTo>
                <a:lnTo>
                  <a:pt x="0" y="415353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64605" y="1529104"/>
            <a:ext cx="297939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7" name="TextBox 7"/>
          <p:cNvSpPr txBox="1"/>
          <p:nvPr/>
        </p:nvSpPr>
        <p:spPr>
          <a:xfrm>
            <a:off x="827671" y="960569"/>
            <a:ext cx="3933570" cy="755650"/>
          </a:xfrm>
          <a:prstGeom prst="rect">
            <a:avLst/>
          </a:prstGeom>
        </p:spPr>
        <p:txBody>
          <a:bodyPr lIns="0" tIns="0" rIns="0" bIns="0" rtlCol="0" anchor="t">
            <a:spAutoFit/>
          </a:bodyPr>
          <a:lstStyle/>
          <a:p>
            <a:pPr algn="l">
              <a:lnSpc>
                <a:spcPts val="5599"/>
              </a:lnSpc>
            </a:pPr>
            <a:r>
              <a:rPr lang="en-US" sz="3999" b="1">
                <a:solidFill>
                  <a:srgbClr val="3D0000"/>
                </a:solidFill>
                <a:latin typeface="Times New Roman Bold"/>
                <a:ea typeface="Times New Roman Bold"/>
                <a:cs typeface="Times New Roman Bold"/>
                <a:sym typeface="Times New Roman Bold"/>
              </a:rPr>
              <a:t>Creative Solution</a:t>
            </a:r>
          </a:p>
        </p:txBody>
      </p:sp>
      <p:grpSp>
        <p:nvGrpSpPr>
          <p:cNvPr id="8" name="Group 8"/>
          <p:cNvGrpSpPr/>
          <p:nvPr/>
        </p:nvGrpSpPr>
        <p:grpSpPr>
          <a:xfrm>
            <a:off x="827671" y="2083271"/>
            <a:ext cx="14989891" cy="2591155"/>
            <a:chOff x="0" y="0"/>
            <a:chExt cx="19986522" cy="3454873"/>
          </a:xfrm>
        </p:grpSpPr>
        <p:sp>
          <p:nvSpPr>
            <p:cNvPr id="9" name="TextBox 9"/>
            <p:cNvSpPr txBox="1"/>
            <p:nvPr/>
          </p:nvSpPr>
          <p:spPr>
            <a:xfrm>
              <a:off x="0" y="-123825"/>
              <a:ext cx="16430135" cy="14446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Hybrid pipeline: each deed routed to a specialized deed agent</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Inside agent:              </a:t>
              </a:r>
            </a:p>
          </p:txBody>
        </p:sp>
        <p:sp>
          <p:nvSpPr>
            <p:cNvPr id="10" name="TextBox 10"/>
            <p:cNvSpPr txBox="1"/>
            <p:nvPr/>
          </p:nvSpPr>
          <p:spPr>
            <a:xfrm>
              <a:off x="1736272" y="1308573"/>
              <a:ext cx="18250250" cy="2146300"/>
            </a:xfrm>
            <a:prstGeom prst="rect">
              <a:avLst/>
            </a:prstGeom>
          </p:spPr>
          <p:txBody>
            <a:bodyPr lIns="0" tIns="0" rIns="0" bIns="0" rtlCol="0" anchor="t">
              <a:spAutoFit/>
            </a:bodyPr>
            <a:lstStyle/>
            <a:p>
              <a:pPr algn="just">
                <a:lnSpc>
                  <a:spcPts val="4199"/>
                </a:lnSpc>
                <a:spcBef>
                  <a:spcPct val="0"/>
                </a:spcBef>
              </a:pPr>
              <a:r>
                <a:rPr lang="en-US" sz="2999">
                  <a:solidFill>
                    <a:srgbClr val="3D0000"/>
                  </a:solidFill>
                  <a:latin typeface="Times New Roman"/>
                  <a:ea typeface="Times New Roman"/>
                  <a:cs typeface="Times New Roman"/>
                  <a:sym typeface="Times New Roman"/>
                </a:rPr>
                <a:t>Rule-based algorithm enforces mandatory checks across 8</a:t>
              </a:r>
            </a:p>
            <a:p>
              <a:pPr algn="just">
                <a:lnSpc>
                  <a:spcPts val="4199"/>
                </a:lnSpc>
                <a:spcBef>
                  <a:spcPct val="0"/>
                </a:spcBef>
              </a:pPr>
              <a:r>
                <a:rPr lang="en-US" sz="2999">
                  <a:solidFill>
                    <a:srgbClr val="3D0000"/>
                  </a:solidFill>
                  <a:latin typeface="Times New Roman"/>
                  <a:ea typeface="Times New Roman"/>
                  <a:cs typeface="Times New Roman"/>
                  <a:sym typeface="Times New Roman"/>
                </a:rPr>
                <a:t>deed types</a:t>
              </a:r>
            </a:p>
            <a:p>
              <a:pPr algn="just">
                <a:lnSpc>
                  <a:spcPts val="4199"/>
                </a:lnSpc>
                <a:spcBef>
                  <a:spcPct val="0"/>
                </a:spcBef>
              </a:pPr>
              <a:r>
                <a:rPr lang="en-US" sz="2999">
                  <a:solidFill>
                    <a:srgbClr val="3D0000"/>
                  </a:solidFill>
                  <a:latin typeface="Times New Roman"/>
                  <a:ea typeface="Times New Roman"/>
                  <a:cs typeface="Times New Roman"/>
                  <a:sym typeface="Times New Roman"/>
                </a:rPr>
                <a:t>Combines SLM + rules for nuanced risk detection</a:t>
              </a:r>
            </a:p>
          </p:txBody>
        </p:sp>
      </p:grpSp>
      <p:sp>
        <p:nvSpPr>
          <p:cNvPr id="11" name="TextBox 11"/>
          <p:cNvSpPr txBox="1"/>
          <p:nvPr/>
        </p:nvSpPr>
        <p:spPr>
          <a:xfrm>
            <a:off x="827671" y="5753925"/>
            <a:ext cx="11748631" cy="321246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Affordable &amp; deployable in low-resource contexts (vs. LLM-heavy tools)</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Tailored to Sri Lankan deed types (e.g., Power of Attorney, Gift Deed, Mortgage)</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Produces structured, evidence-linked risk reports with severity levels</a:t>
            </a:r>
          </a:p>
          <a:p>
            <a:pPr marL="604519" lvl="1" indent="-302260" algn="l">
              <a:lnSpc>
                <a:spcPts val="3919"/>
              </a:lnSpc>
              <a:buFont typeface="Arial"/>
              <a:buChar char="•"/>
            </a:pPr>
            <a:r>
              <a:rPr lang="en-US" sz="2799">
                <a:solidFill>
                  <a:srgbClr val="3D0000"/>
                </a:solidFill>
                <a:latin typeface="Times New Roman"/>
                <a:ea typeface="Times New Roman"/>
                <a:cs typeface="Times New Roman"/>
                <a:sym typeface="Times New Roman"/>
              </a:rPr>
              <a:t>Works even on poor-quality scans with OCR</a:t>
            </a:r>
            <a:r>
              <a:rPr lang="en-US" sz="2799">
                <a:solidFill>
                  <a:srgbClr val="FFFFFF"/>
                </a:solidFill>
                <a:latin typeface="Times New Roman"/>
                <a:ea typeface="Times New Roman"/>
                <a:cs typeface="Times New Roman"/>
                <a:sym typeface="Times New Roman"/>
              </a:rPr>
              <a:t> confidence scoring</a:t>
            </a:r>
          </a:p>
        </p:txBody>
      </p:sp>
      <p:sp>
        <p:nvSpPr>
          <p:cNvPr id="12" name="TextBox 12"/>
          <p:cNvSpPr txBox="1"/>
          <p:nvPr/>
        </p:nvSpPr>
        <p:spPr>
          <a:xfrm>
            <a:off x="827671" y="4893500"/>
            <a:ext cx="3204420" cy="658835"/>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3D0000"/>
                </a:solidFill>
                <a:latin typeface="Times New Roman Bold"/>
                <a:ea typeface="Times New Roman Bold"/>
                <a:cs typeface="Times New Roman Bold"/>
                <a:sym typeface="Times New Roman Bold"/>
              </a:rPr>
              <a:t>Advantages</a:t>
            </a:r>
          </a:p>
        </p:txBody>
      </p:sp>
      <p:grpSp>
        <p:nvGrpSpPr>
          <p:cNvPr id="13" name="Group 13"/>
          <p:cNvGrpSpPr/>
          <p:nvPr/>
        </p:nvGrpSpPr>
        <p:grpSpPr>
          <a:xfrm>
            <a:off x="0" y="9258300"/>
            <a:ext cx="17375935" cy="895759"/>
            <a:chOff x="0" y="0"/>
            <a:chExt cx="23167913" cy="1194346"/>
          </a:xfrm>
        </p:grpSpPr>
        <p:sp>
          <p:nvSpPr>
            <p:cNvPr id="14" name="Freeform 14"/>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6" name="TextBox 16"/>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5716" y="8572881"/>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495716" y="1844997"/>
            <a:ext cx="15962312" cy="2600326"/>
          </a:xfrm>
          <a:prstGeom prst="rect">
            <a:avLst/>
          </a:prstGeom>
        </p:spPr>
        <p:txBody>
          <a:bodyPr lIns="0" tIns="0" rIns="0" bIns="0" rtlCol="0" anchor="t">
            <a:spAutoFit/>
          </a:bodyPr>
          <a:lstStyle/>
          <a:p>
            <a:pPr marL="647695" lvl="1" indent="-323848" algn="l">
              <a:lnSpc>
                <a:spcPts val="4199"/>
              </a:lnSpc>
              <a:buFont typeface="Arial"/>
              <a:buChar char="•"/>
            </a:pPr>
            <a:r>
              <a:rPr lang="en-US" sz="2999">
                <a:solidFill>
                  <a:srgbClr val="3D0000"/>
                </a:solidFill>
                <a:latin typeface="Glacial Indifference"/>
                <a:ea typeface="Glacial Indifference"/>
                <a:cs typeface="Glacial Indifference"/>
                <a:sym typeface="Glacial Indifference"/>
              </a:rPr>
              <a:t>Upload – User uploads a deed (PDF or scanned copy).</a:t>
            </a:r>
          </a:p>
          <a:p>
            <a:pPr marL="647695" lvl="1" indent="-323848" algn="l">
              <a:lnSpc>
                <a:spcPts val="4199"/>
              </a:lnSpc>
              <a:buFont typeface="Arial"/>
              <a:buChar char="•"/>
            </a:pPr>
            <a:r>
              <a:rPr lang="en-US" sz="2999">
                <a:solidFill>
                  <a:srgbClr val="3D0000"/>
                </a:solidFill>
                <a:latin typeface="Glacial Indifference"/>
                <a:ea typeface="Glacial Indifference"/>
                <a:cs typeface="Glacial Indifference"/>
                <a:sym typeface="Glacial Indifference"/>
              </a:rPr>
              <a:t>Classify &amp; Extract – System detects deed type and pulls key details.</a:t>
            </a:r>
          </a:p>
          <a:p>
            <a:pPr marL="647695" lvl="1" indent="-323848" algn="l">
              <a:lnSpc>
                <a:spcPts val="4199"/>
              </a:lnSpc>
              <a:buFont typeface="Arial"/>
              <a:buChar char="•"/>
            </a:pPr>
            <a:r>
              <a:rPr lang="en-US" sz="2999">
                <a:solidFill>
                  <a:srgbClr val="3D0000"/>
                </a:solidFill>
                <a:latin typeface="Glacial Indifference"/>
                <a:ea typeface="Glacial Indifference"/>
                <a:cs typeface="Glacial Indifference"/>
                <a:sym typeface="Glacial Indifference"/>
              </a:rPr>
              <a:t>Risk Analysis – Rule checks + SLM prompts flag issues with severity levels.</a:t>
            </a:r>
          </a:p>
          <a:p>
            <a:pPr marL="647695" lvl="1" indent="-323848" algn="l">
              <a:lnSpc>
                <a:spcPts val="4199"/>
              </a:lnSpc>
              <a:buFont typeface="Arial"/>
              <a:buChar char="•"/>
            </a:pPr>
            <a:r>
              <a:rPr lang="en-US" sz="2999">
                <a:solidFill>
                  <a:srgbClr val="3D0000"/>
                </a:solidFill>
                <a:latin typeface="Glacial Indifference"/>
                <a:ea typeface="Glacial Indifference"/>
                <a:cs typeface="Glacial Indifference"/>
                <a:sym typeface="Glacial Indifference"/>
              </a:rPr>
              <a:t>Review &amp; Act – Reviewer sees evidence-linked alerts, verifies quickly, and takes informed decisions.</a:t>
            </a:r>
          </a:p>
        </p:txBody>
      </p:sp>
      <p:sp>
        <p:nvSpPr>
          <p:cNvPr id="4" name="Freeform 4"/>
          <p:cNvSpPr/>
          <p:nvPr/>
        </p:nvSpPr>
        <p:spPr>
          <a:xfrm rot="5400000">
            <a:off x="8886089" y="-200790"/>
            <a:ext cx="23428218" cy="7634874"/>
          </a:xfrm>
          <a:custGeom>
            <a:avLst/>
            <a:gdLst/>
            <a:ahLst/>
            <a:cxnLst/>
            <a:rect l="l" t="t" r="r" b="b"/>
            <a:pathLst>
              <a:path w="23428218" h="7634874">
                <a:moveTo>
                  <a:pt x="0" y="0"/>
                </a:moveTo>
                <a:lnTo>
                  <a:pt x="23428217" y="0"/>
                </a:lnTo>
                <a:lnTo>
                  <a:pt x="23428217" y="7634874"/>
                </a:lnTo>
                <a:lnTo>
                  <a:pt x="0" y="7634874"/>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5" name="Group 5"/>
          <p:cNvGrpSpPr/>
          <p:nvPr/>
        </p:nvGrpSpPr>
        <p:grpSpPr>
          <a:xfrm>
            <a:off x="16996111" y="1620712"/>
            <a:ext cx="932103" cy="7045575"/>
            <a:chOff x="0" y="0"/>
            <a:chExt cx="1242804" cy="9394100"/>
          </a:xfrm>
        </p:grpSpPr>
        <p:sp>
          <p:nvSpPr>
            <p:cNvPr id="6" name="Freeform 6"/>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4" name="Freeform 14"/>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9"/>
            <a:stretch>
              <a:fillRect/>
            </a:stretch>
          </a:blipFill>
        </p:spPr>
        <p:txBody>
          <a:bodyPr/>
          <a:lstStyle/>
          <a:p>
            <a:endParaRPr lang="en-US"/>
          </a:p>
        </p:txBody>
      </p:sp>
      <p:sp>
        <p:nvSpPr>
          <p:cNvPr id="15" name="Freeform 15"/>
          <p:cNvSpPr/>
          <p:nvPr/>
        </p:nvSpPr>
        <p:spPr>
          <a:xfrm>
            <a:off x="2312179" y="4081755"/>
            <a:ext cx="12423632" cy="5176545"/>
          </a:xfrm>
          <a:custGeom>
            <a:avLst/>
            <a:gdLst/>
            <a:ahLst/>
            <a:cxnLst/>
            <a:rect l="l" t="t" r="r" b="b"/>
            <a:pathLst>
              <a:path w="12423632" h="5176545">
                <a:moveTo>
                  <a:pt x="0" y="0"/>
                </a:moveTo>
                <a:lnTo>
                  <a:pt x="12423632" y="0"/>
                </a:lnTo>
                <a:lnTo>
                  <a:pt x="12423632" y="5176545"/>
                </a:lnTo>
                <a:lnTo>
                  <a:pt x="0" y="5176545"/>
                </a:lnTo>
                <a:lnTo>
                  <a:pt x="0" y="0"/>
                </a:lnTo>
                <a:close/>
              </a:path>
            </a:pathLst>
          </a:custGeom>
          <a:blipFill>
            <a:blip r:embed="rId10"/>
            <a:stretch>
              <a:fillRect t="-44647" b="-24851"/>
            </a:stretch>
          </a:blipFill>
        </p:spPr>
        <p:txBody>
          <a:bodyPr/>
          <a:lstStyle/>
          <a:p>
            <a:endParaRPr lang="en-US"/>
          </a:p>
        </p:txBody>
      </p:sp>
      <p:sp>
        <p:nvSpPr>
          <p:cNvPr id="16" name="TextBox 16"/>
          <p:cNvSpPr txBox="1"/>
          <p:nvPr/>
        </p:nvSpPr>
        <p:spPr>
          <a:xfrm>
            <a:off x="2564605" y="1529104"/>
            <a:ext cx="297939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17" name="TextBox 17"/>
          <p:cNvSpPr txBox="1"/>
          <p:nvPr/>
        </p:nvSpPr>
        <p:spPr>
          <a:xfrm>
            <a:off x="827671" y="960569"/>
            <a:ext cx="11475607" cy="755650"/>
          </a:xfrm>
          <a:prstGeom prst="rect">
            <a:avLst/>
          </a:prstGeom>
        </p:spPr>
        <p:txBody>
          <a:bodyPr lIns="0" tIns="0" rIns="0" bIns="0" rtlCol="0" anchor="t">
            <a:spAutoFit/>
          </a:bodyPr>
          <a:lstStyle/>
          <a:p>
            <a:pPr algn="l">
              <a:lnSpc>
                <a:spcPts val="5599"/>
              </a:lnSpc>
            </a:pPr>
            <a:r>
              <a:rPr lang="en-US" sz="3999" b="1">
                <a:solidFill>
                  <a:srgbClr val="3D0000"/>
                </a:solidFill>
                <a:latin typeface="Times New Roman Bold"/>
                <a:ea typeface="Times New Roman Bold"/>
                <a:cs typeface="Times New Roman Bold"/>
                <a:sym typeface="Times New Roman Bold"/>
              </a:rPr>
              <a:t>individual system overview daigram </a:t>
            </a:r>
          </a:p>
        </p:txBody>
      </p:sp>
      <p:sp>
        <p:nvSpPr>
          <p:cNvPr id="18" name="TextBox 18"/>
          <p:cNvSpPr txBox="1"/>
          <p:nvPr/>
        </p:nvSpPr>
        <p:spPr>
          <a:xfrm>
            <a:off x="6244010" y="9620455"/>
            <a:ext cx="5654516"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9" name="TextBox 19"/>
          <p:cNvSpPr txBox="1"/>
          <p:nvPr/>
        </p:nvSpPr>
        <p:spPr>
          <a:xfrm>
            <a:off x="15399278" y="9620455"/>
            <a:ext cx="1216700"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11/09/2025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03499">
            <a:off x="6780058" y="-4418153"/>
            <a:ext cx="27114907" cy="8836306"/>
          </a:xfrm>
          <a:custGeom>
            <a:avLst/>
            <a:gdLst/>
            <a:ahLst/>
            <a:cxnLst/>
            <a:rect l="l" t="t" r="r" b="b"/>
            <a:pathLst>
              <a:path w="27114907" h="8836306">
                <a:moveTo>
                  <a:pt x="0" y="0"/>
                </a:moveTo>
                <a:lnTo>
                  <a:pt x="27114907" y="0"/>
                </a:lnTo>
                <a:lnTo>
                  <a:pt x="27114907" y="8836306"/>
                </a:lnTo>
                <a:lnTo>
                  <a:pt x="0" y="883630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a:off x="1495716" y="8572881"/>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403516">
            <a:off x="10222414" y="3064599"/>
            <a:ext cx="26742497" cy="8714944"/>
          </a:xfrm>
          <a:custGeom>
            <a:avLst/>
            <a:gdLst/>
            <a:ahLst/>
            <a:cxnLst/>
            <a:rect l="l" t="t" r="r" b="b"/>
            <a:pathLst>
              <a:path w="26742497" h="8714944">
                <a:moveTo>
                  <a:pt x="0" y="0"/>
                </a:moveTo>
                <a:lnTo>
                  <a:pt x="26742498" y="0"/>
                </a:lnTo>
                <a:lnTo>
                  <a:pt x="26742498" y="8714943"/>
                </a:lnTo>
                <a:lnTo>
                  <a:pt x="0" y="8714943"/>
                </a:lnTo>
                <a:lnTo>
                  <a:pt x="0" y="0"/>
                </a:lnTo>
                <a:close/>
              </a:path>
            </a:pathLst>
          </a:custGeom>
          <a:blipFill>
            <a:blip>
              <a:extLst>
                <a:ext uri="{96DAC541-7B7A-43D3-8B79-37D633B846F1}">
                  <asvg:svgBlip xmlns:asvg="http://schemas.microsoft.com/office/drawing/2016/SVG/main" r:embed="rId4"/>
                </a:ext>
              </a:extLst>
            </a:blip>
            <a:stretch>
              <a:fillRect r="-229970" b="-399941"/>
            </a:stretch>
          </a:blipFill>
        </p:spPr>
        <p:txBody>
          <a:bodyPr/>
          <a:lstStyle/>
          <a:p>
            <a:endParaRPr lang="en-US"/>
          </a:p>
        </p:txBody>
      </p:sp>
      <p:grpSp>
        <p:nvGrpSpPr>
          <p:cNvPr id="5" name="Group 5"/>
          <p:cNvGrpSpPr/>
          <p:nvPr/>
        </p:nvGrpSpPr>
        <p:grpSpPr>
          <a:xfrm>
            <a:off x="0" y="9258300"/>
            <a:ext cx="17375935" cy="895759"/>
            <a:chOff x="0" y="0"/>
            <a:chExt cx="23167913" cy="1194346"/>
          </a:xfrm>
        </p:grpSpPr>
        <p:sp>
          <p:nvSpPr>
            <p:cNvPr id="6" name="Freeform 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8" name="TextBox 8"/>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
        <p:nvSpPr>
          <p:cNvPr id="9" name="Freeform 9"/>
          <p:cNvSpPr/>
          <p:nvPr/>
        </p:nvSpPr>
        <p:spPr>
          <a:xfrm>
            <a:off x="5947602" y="863350"/>
            <a:ext cx="6521241" cy="8394950"/>
          </a:xfrm>
          <a:custGeom>
            <a:avLst/>
            <a:gdLst/>
            <a:ahLst/>
            <a:cxnLst/>
            <a:rect l="l" t="t" r="r" b="b"/>
            <a:pathLst>
              <a:path w="6521241" h="8394950">
                <a:moveTo>
                  <a:pt x="0" y="0"/>
                </a:moveTo>
                <a:lnTo>
                  <a:pt x="6521241" y="0"/>
                </a:lnTo>
                <a:lnTo>
                  <a:pt x="6521241" y="8394950"/>
                </a:lnTo>
                <a:lnTo>
                  <a:pt x="0" y="8394950"/>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564605" y="1529104"/>
            <a:ext cx="297939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11" name="TextBox 11"/>
          <p:cNvSpPr txBox="1"/>
          <p:nvPr/>
        </p:nvSpPr>
        <p:spPr>
          <a:xfrm>
            <a:off x="827671" y="960569"/>
            <a:ext cx="11475607" cy="755650"/>
          </a:xfrm>
          <a:prstGeom prst="rect">
            <a:avLst/>
          </a:prstGeom>
        </p:spPr>
        <p:txBody>
          <a:bodyPr lIns="0" tIns="0" rIns="0" bIns="0" rtlCol="0" anchor="t">
            <a:spAutoFit/>
          </a:bodyPr>
          <a:lstStyle/>
          <a:p>
            <a:pPr algn="l">
              <a:lnSpc>
                <a:spcPts val="5599"/>
              </a:lnSpc>
            </a:pPr>
            <a:r>
              <a:rPr lang="en-US" sz="3999" b="1">
                <a:solidFill>
                  <a:srgbClr val="3D0000"/>
                </a:solidFill>
                <a:latin typeface="Times New Roman Bold"/>
                <a:ea typeface="Times New Roman Bold"/>
                <a:cs typeface="Times New Roman Bold"/>
                <a:sym typeface="Times New Roman Bold"/>
              </a:rPr>
              <a:t>Sample Output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75032" y="1028700"/>
            <a:ext cx="4627221" cy="5022764"/>
          </a:xfrm>
          <a:custGeom>
            <a:avLst/>
            <a:gdLst/>
            <a:ahLst/>
            <a:cxnLst/>
            <a:rect l="l" t="t" r="r" b="b"/>
            <a:pathLst>
              <a:path w="4627221" h="5022764">
                <a:moveTo>
                  <a:pt x="0" y="0"/>
                </a:moveTo>
                <a:lnTo>
                  <a:pt x="4627221" y="0"/>
                </a:lnTo>
                <a:lnTo>
                  <a:pt x="4627221" y="5022764"/>
                </a:lnTo>
                <a:lnTo>
                  <a:pt x="0" y="5022764"/>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4" name="Group 4"/>
          <p:cNvGrpSpPr/>
          <p:nvPr/>
        </p:nvGrpSpPr>
        <p:grpSpPr>
          <a:xfrm>
            <a:off x="16996111" y="1620712"/>
            <a:ext cx="932103" cy="7045575"/>
            <a:chOff x="0" y="0"/>
            <a:chExt cx="1242804" cy="9394100"/>
          </a:xfrm>
        </p:grpSpPr>
        <p:sp>
          <p:nvSpPr>
            <p:cNvPr id="5" name="Freeform 5"/>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3" name="TextBox 13"/>
          <p:cNvSpPr txBox="1"/>
          <p:nvPr/>
        </p:nvSpPr>
        <p:spPr>
          <a:xfrm>
            <a:off x="1205784" y="574675"/>
            <a:ext cx="10169248" cy="755650"/>
          </a:xfrm>
          <a:prstGeom prst="rect">
            <a:avLst/>
          </a:prstGeom>
        </p:spPr>
        <p:txBody>
          <a:bodyPr lIns="0" tIns="0" rIns="0" bIns="0" rtlCol="0" anchor="t">
            <a:spAutoFit/>
          </a:bodyPr>
          <a:lstStyle/>
          <a:p>
            <a:pPr algn="ctr">
              <a:lnSpc>
                <a:spcPts val="5599"/>
              </a:lnSpc>
              <a:spcBef>
                <a:spcPct val="0"/>
              </a:spcBef>
            </a:pPr>
            <a:r>
              <a:rPr lang="en-US" sz="3999">
                <a:solidFill>
                  <a:srgbClr val="3D0000"/>
                </a:solidFill>
                <a:latin typeface="Times New Roman"/>
                <a:ea typeface="Times New Roman"/>
                <a:cs typeface="Times New Roman"/>
                <a:sym typeface="Times New Roman"/>
              </a:rPr>
              <a:t>Key Domains of Specialization &amp; Technologies</a:t>
            </a:r>
          </a:p>
        </p:txBody>
      </p:sp>
      <p:sp>
        <p:nvSpPr>
          <p:cNvPr id="14" name="TextBox 14"/>
          <p:cNvSpPr txBox="1"/>
          <p:nvPr/>
        </p:nvSpPr>
        <p:spPr>
          <a:xfrm>
            <a:off x="1205784" y="1496887"/>
            <a:ext cx="7739606" cy="3248025"/>
          </a:xfrm>
          <a:prstGeom prst="rect">
            <a:avLst/>
          </a:prstGeom>
        </p:spPr>
        <p:txBody>
          <a:bodyPr lIns="0" tIns="0" rIns="0" bIns="0" rtlCol="0" anchor="t">
            <a:spAutoFit/>
          </a:bodyPr>
          <a:lstStyle/>
          <a:p>
            <a:pPr algn="l">
              <a:lnSpc>
                <a:spcPts val="4200"/>
              </a:lnSpc>
            </a:pPr>
            <a:r>
              <a:rPr lang="en-US" sz="3000" b="1">
                <a:solidFill>
                  <a:srgbClr val="3D0000"/>
                </a:solidFill>
                <a:latin typeface="Times New Roman Bold"/>
                <a:ea typeface="Times New Roman Bold"/>
                <a:cs typeface="Times New Roman Bold"/>
                <a:sym typeface="Times New Roman Bold"/>
              </a:rPr>
              <a:t> Key Domains </a:t>
            </a:r>
          </a:p>
          <a:p>
            <a:pPr algn="l">
              <a:lnSpc>
                <a:spcPts val="4200"/>
              </a:lnSpc>
              <a:spcBef>
                <a:spcPct val="0"/>
              </a:spcBef>
            </a:pPr>
            <a:r>
              <a:rPr lang="en-US" sz="3000">
                <a:solidFill>
                  <a:srgbClr val="3D0000"/>
                </a:solidFill>
                <a:latin typeface="Times New Roman"/>
                <a:ea typeface="Times New Roman"/>
                <a:cs typeface="Times New Roman"/>
                <a:sym typeface="Times New Roman"/>
              </a:rPr>
              <a:t>•Agent Creation &amp; Rule-Based Algorithms</a:t>
            </a:r>
          </a:p>
          <a:p>
            <a:pPr algn="l">
              <a:lnSpc>
                <a:spcPts val="4200"/>
              </a:lnSpc>
              <a:spcBef>
                <a:spcPct val="0"/>
              </a:spcBef>
            </a:pPr>
            <a:r>
              <a:rPr lang="en-US" sz="3000">
                <a:solidFill>
                  <a:srgbClr val="3D0000"/>
                </a:solidFill>
                <a:latin typeface="Times New Roman"/>
                <a:ea typeface="Times New Roman"/>
                <a:cs typeface="Times New Roman"/>
                <a:sym typeface="Times New Roman"/>
              </a:rPr>
              <a:t>•Natural language processing (NLP)</a:t>
            </a:r>
          </a:p>
          <a:p>
            <a:pPr algn="l">
              <a:lnSpc>
                <a:spcPts val="4200"/>
              </a:lnSpc>
              <a:spcBef>
                <a:spcPct val="0"/>
              </a:spcBef>
            </a:pPr>
            <a:r>
              <a:rPr lang="en-US" sz="3000">
                <a:solidFill>
                  <a:srgbClr val="3D0000"/>
                </a:solidFill>
                <a:latin typeface="Times New Roman"/>
                <a:ea typeface="Times New Roman"/>
                <a:cs typeface="Times New Roman"/>
                <a:sym typeface="Times New Roman"/>
              </a:rPr>
              <a:t>•Document Processing &amp; OCR</a:t>
            </a:r>
          </a:p>
          <a:p>
            <a:pPr algn="l">
              <a:lnSpc>
                <a:spcPts val="4200"/>
              </a:lnSpc>
              <a:spcBef>
                <a:spcPct val="0"/>
              </a:spcBef>
            </a:pPr>
            <a:r>
              <a:rPr lang="en-US" sz="3000">
                <a:solidFill>
                  <a:srgbClr val="3D0000"/>
                </a:solidFill>
                <a:latin typeface="Times New Roman"/>
                <a:ea typeface="Times New Roman"/>
                <a:cs typeface="Times New Roman"/>
                <a:sym typeface="Times New Roman"/>
              </a:rPr>
              <a:t>•Risk Analysis &amp; Retrieval </a:t>
            </a:r>
          </a:p>
          <a:p>
            <a:pPr algn="l">
              <a:lnSpc>
                <a:spcPts val="4200"/>
              </a:lnSpc>
            </a:pPr>
            <a:r>
              <a:rPr lang="en-US" sz="3000">
                <a:solidFill>
                  <a:srgbClr val="3D0000"/>
                </a:solidFill>
                <a:latin typeface="Times New Roman"/>
                <a:ea typeface="Times New Roman"/>
                <a:cs typeface="Times New Roman"/>
                <a:sym typeface="Times New Roman"/>
              </a:rPr>
              <a:t>•Microservise Architechure </a:t>
            </a:r>
          </a:p>
        </p:txBody>
      </p:sp>
      <p:sp>
        <p:nvSpPr>
          <p:cNvPr id="15" name="TextBox 15"/>
          <p:cNvSpPr txBox="1"/>
          <p:nvPr/>
        </p:nvSpPr>
        <p:spPr>
          <a:xfrm>
            <a:off x="1205784" y="4916362"/>
            <a:ext cx="5488963" cy="3665629"/>
          </a:xfrm>
          <a:prstGeom prst="rect">
            <a:avLst/>
          </a:prstGeom>
        </p:spPr>
        <p:txBody>
          <a:bodyPr lIns="0" tIns="0" rIns="0" bIns="0" rtlCol="0" anchor="t">
            <a:spAutoFit/>
          </a:bodyPr>
          <a:lstStyle/>
          <a:p>
            <a:pPr algn="l">
              <a:lnSpc>
                <a:spcPts val="4077"/>
              </a:lnSpc>
            </a:pPr>
            <a:r>
              <a:rPr lang="en-US" sz="2912" b="1">
                <a:solidFill>
                  <a:srgbClr val="3D0000"/>
                </a:solidFill>
                <a:latin typeface="Times New Roman Bold"/>
                <a:ea typeface="Times New Roman Bold"/>
                <a:cs typeface="Times New Roman Bold"/>
                <a:sym typeface="Times New Roman Bold"/>
              </a:rPr>
              <a:t>Technologies </a:t>
            </a:r>
          </a:p>
          <a:p>
            <a:pPr algn="l">
              <a:lnSpc>
                <a:spcPts val="4077"/>
              </a:lnSpc>
              <a:spcBef>
                <a:spcPct val="0"/>
              </a:spcBef>
            </a:pPr>
            <a:r>
              <a:rPr lang="en-US" sz="2912">
                <a:solidFill>
                  <a:srgbClr val="3D0000"/>
                </a:solidFill>
                <a:latin typeface="Times New Roman"/>
                <a:ea typeface="Times New Roman"/>
                <a:cs typeface="Times New Roman"/>
                <a:sym typeface="Times New Roman"/>
              </a:rPr>
              <a:t>•Small Language Models (SLMs) </a:t>
            </a:r>
          </a:p>
          <a:p>
            <a:pPr algn="l">
              <a:lnSpc>
                <a:spcPts val="4077"/>
              </a:lnSpc>
              <a:spcBef>
                <a:spcPct val="0"/>
              </a:spcBef>
            </a:pPr>
            <a:r>
              <a:rPr lang="en-US" sz="2912">
                <a:solidFill>
                  <a:srgbClr val="3D0000"/>
                </a:solidFill>
                <a:latin typeface="Times New Roman"/>
                <a:ea typeface="Times New Roman"/>
                <a:cs typeface="Times New Roman"/>
                <a:sym typeface="Times New Roman"/>
              </a:rPr>
              <a:t>•Postgrss sql</a:t>
            </a:r>
          </a:p>
          <a:p>
            <a:pPr algn="l">
              <a:lnSpc>
                <a:spcPts val="4077"/>
              </a:lnSpc>
              <a:spcBef>
                <a:spcPct val="0"/>
              </a:spcBef>
            </a:pPr>
            <a:r>
              <a:rPr lang="en-US" sz="2912">
                <a:solidFill>
                  <a:srgbClr val="3D0000"/>
                </a:solidFill>
                <a:latin typeface="Times New Roman"/>
                <a:ea typeface="Times New Roman"/>
                <a:cs typeface="Times New Roman"/>
                <a:sym typeface="Times New Roman"/>
              </a:rPr>
              <a:t>•Aws</a:t>
            </a:r>
          </a:p>
          <a:p>
            <a:pPr algn="l">
              <a:lnSpc>
                <a:spcPts val="4077"/>
              </a:lnSpc>
            </a:pPr>
            <a:r>
              <a:rPr lang="en-US" sz="2912">
                <a:solidFill>
                  <a:srgbClr val="3D0000"/>
                </a:solidFill>
                <a:latin typeface="Times New Roman"/>
                <a:ea typeface="Times New Roman"/>
                <a:cs typeface="Times New Roman"/>
                <a:sym typeface="Times New Roman"/>
              </a:rPr>
              <a:t>•Fast Api</a:t>
            </a:r>
          </a:p>
          <a:p>
            <a:pPr algn="l">
              <a:lnSpc>
                <a:spcPts val="4077"/>
              </a:lnSpc>
              <a:spcBef>
                <a:spcPct val="0"/>
              </a:spcBef>
            </a:pPr>
            <a:endParaRPr lang="en-US" sz="2912">
              <a:solidFill>
                <a:srgbClr val="3D0000"/>
              </a:solidFill>
              <a:latin typeface="Times New Roman"/>
              <a:ea typeface="Times New Roman"/>
              <a:cs typeface="Times New Roman"/>
              <a:sym typeface="Times New Roman"/>
            </a:endParaRPr>
          </a:p>
          <a:p>
            <a:pPr algn="l">
              <a:lnSpc>
                <a:spcPts val="4077"/>
              </a:lnSpc>
              <a:spcBef>
                <a:spcPct val="0"/>
              </a:spcBef>
            </a:pPr>
            <a:endParaRPr lang="en-US" sz="2912">
              <a:solidFill>
                <a:srgbClr val="3D0000"/>
              </a:solidFill>
              <a:latin typeface="Times New Roman"/>
              <a:ea typeface="Times New Roman"/>
              <a:cs typeface="Times New Roman"/>
              <a:sym typeface="Times New Roman"/>
            </a:endParaRPr>
          </a:p>
        </p:txBody>
      </p:sp>
      <p:sp>
        <p:nvSpPr>
          <p:cNvPr id="16" name="TextBox 16"/>
          <p:cNvSpPr txBox="1"/>
          <p:nvPr/>
        </p:nvSpPr>
        <p:spPr>
          <a:xfrm>
            <a:off x="6997111" y="5474847"/>
            <a:ext cx="3896558" cy="2181225"/>
          </a:xfrm>
          <a:prstGeom prst="rect">
            <a:avLst/>
          </a:prstGeom>
        </p:spPr>
        <p:txBody>
          <a:bodyPr lIns="0" tIns="0" rIns="0" bIns="0" rtlCol="0" anchor="t">
            <a:spAutoFit/>
          </a:bodyPr>
          <a:lstStyle/>
          <a:p>
            <a:pPr algn="l">
              <a:lnSpc>
                <a:spcPts val="4200"/>
              </a:lnSpc>
              <a:spcBef>
                <a:spcPct val="0"/>
              </a:spcBef>
            </a:pPr>
            <a:r>
              <a:rPr lang="en-US" sz="3000">
                <a:solidFill>
                  <a:srgbClr val="3D0000"/>
                </a:solidFill>
                <a:latin typeface="Times New Roman"/>
                <a:ea typeface="Times New Roman"/>
                <a:cs typeface="Times New Roman"/>
                <a:sym typeface="Times New Roman"/>
              </a:rPr>
              <a:t>•Explainability Tools</a:t>
            </a:r>
          </a:p>
          <a:p>
            <a:pPr algn="l">
              <a:lnSpc>
                <a:spcPts val="4200"/>
              </a:lnSpc>
              <a:spcBef>
                <a:spcPct val="0"/>
              </a:spcBef>
            </a:pPr>
            <a:r>
              <a:rPr lang="en-US" sz="3000">
                <a:solidFill>
                  <a:srgbClr val="3D0000"/>
                </a:solidFill>
                <a:latin typeface="Times New Roman"/>
                <a:ea typeface="Times New Roman"/>
                <a:cs typeface="Times New Roman"/>
                <a:sym typeface="Times New Roman"/>
              </a:rPr>
              <a:t>•lang greaph , langchain</a:t>
            </a:r>
          </a:p>
          <a:p>
            <a:pPr algn="l">
              <a:lnSpc>
                <a:spcPts val="4200"/>
              </a:lnSpc>
              <a:spcBef>
                <a:spcPct val="0"/>
              </a:spcBef>
            </a:pPr>
            <a:r>
              <a:rPr lang="en-US" sz="3000">
                <a:solidFill>
                  <a:srgbClr val="3D0000"/>
                </a:solidFill>
                <a:latin typeface="Times New Roman"/>
                <a:ea typeface="Times New Roman"/>
                <a:cs typeface="Times New Roman"/>
                <a:sym typeface="Times New Roman"/>
              </a:rPr>
              <a:t>•Padel Ocr</a:t>
            </a:r>
          </a:p>
          <a:p>
            <a:pPr algn="l">
              <a:lnSpc>
                <a:spcPts val="4200"/>
              </a:lnSpc>
              <a:spcBef>
                <a:spcPct val="0"/>
              </a:spcBef>
            </a:pPr>
            <a:r>
              <a:rPr lang="en-US" sz="3000">
                <a:solidFill>
                  <a:srgbClr val="3D0000"/>
                </a:solidFill>
                <a:latin typeface="Times New Roman"/>
                <a:ea typeface="Times New Roman"/>
                <a:cs typeface="Times New Roman"/>
                <a:sym typeface="Times New Roman"/>
              </a:rPr>
              <a:t>•React</a:t>
            </a:r>
          </a:p>
        </p:txBody>
      </p:sp>
      <p:sp>
        <p:nvSpPr>
          <p:cNvPr id="17" name="Freeform 17"/>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6244010" y="9620455"/>
            <a:ext cx="5654516"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9" name="TextBox 19"/>
          <p:cNvSpPr txBox="1"/>
          <p:nvPr/>
        </p:nvSpPr>
        <p:spPr>
          <a:xfrm>
            <a:off x="16853813" y="9620455"/>
            <a:ext cx="1216700" cy="403860"/>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03499">
            <a:off x="6780058" y="-4418153"/>
            <a:ext cx="27114907" cy="8836306"/>
          </a:xfrm>
          <a:custGeom>
            <a:avLst/>
            <a:gdLst/>
            <a:ahLst/>
            <a:cxnLst/>
            <a:rect l="l" t="t" r="r" b="b"/>
            <a:pathLst>
              <a:path w="27114907" h="8836306">
                <a:moveTo>
                  <a:pt x="0" y="0"/>
                </a:moveTo>
                <a:lnTo>
                  <a:pt x="27114907" y="0"/>
                </a:lnTo>
                <a:lnTo>
                  <a:pt x="27114907" y="8836306"/>
                </a:lnTo>
                <a:lnTo>
                  <a:pt x="0" y="883630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a:off x="1495716" y="8572881"/>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403516">
            <a:off x="10222414" y="3064599"/>
            <a:ext cx="26742497" cy="8714944"/>
          </a:xfrm>
          <a:custGeom>
            <a:avLst/>
            <a:gdLst/>
            <a:ahLst/>
            <a:cxnLst/>
            <a:rect l="l" t="t" r="r" b="b"/>
            <a:pathLst>
              <a:path w="26742497" h="8714944">
                <a:moveTo>
                  <a:pt x="0" y="0"/>
                </a:moveTo>
                <a:lnTo>
                  <a:pt x="26742498" y="0"/>
                </a:lnTo>
                <a:lnTo>
                  <a:pt x="26742498" y="8714943"/>
                </a:lnTo>
                <a:lnTo>
                  <a:pt x="0" y="8714943"/>
                </a:lnTo>
                <a:lnTo>
                  <a:pt x="0" y="0"/>
                </a:lnTo>
                <a:close/>
              </a:path>
            </a:pathLst>
          </a:custGeom>
          <a:blipFill>
            <a:blip>
              <a:extLst>
                <a:ext uri="{96DAC541-7B7A-43D3-8B79-37D633B846F1}">
                  <asvg:svgBlip xmlns:asvg="http://schemas.microsoft.com/office/drawing/2016/SVG/main" r:embed="rId4"/>
                </a:ext>
              </a:extLst>
            </a:blip>
            <a:stretch>
              <a:fillRect r="-229970" b="-399941"/>
            </a:stretch>
          </a:blipFill>
        </p:spPr>
        <p:txBody>
          <a:bodyPr/>
          <a:lstStyle/>
          <a:p>
            <a:endParaRPr lang="en-US"/>
          </a:p>
        </p:txBody>
      </p:sp>
      <p:sp>
        <p:nvSpPr>
          <p:cNvPr id="5" name="Freeform 5"/>
          <p:cNvSpPr/>
          <p:nvPr/>
        </p:nvSpPr>
        <p:spPr>
          <a:xfrm>
            <a:off x="14404996" y="2771693"/>
            <a:ext cx="7043880" cy="4114800"/>
          </a:xfrm>
          <a:custGeom>
            <a:avLst/>
            <a:gdLst/>
            <a:ahLst/>
            <a:cxnLst/>
            <a:rect l="l" t="t" r="r" b="b"/>
            <a:pathLst>
              <a:path w="7043880" h="4114800">
                <a:moveTo>
                  <a:pt x="0" y="0"/>
                </a:moveTo>
                <a:lnTo>
                  <a:pt x="7043880" y="0"/>
                </a:lnTo>
                <a:lnTo>
                  <a:pt x="7043880"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64605" y="1529104"/>
            <a:ext cx="297939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7" name="TextBox 7"/>
          <p:cNvSpPr txBox="1"/>
          <p:nvPr/>
        </p:nvSpPr>
        <p:spPr>
          <a:xfrm>
            <a:off x="827671" y="989144"/>
            <a:ext cx="11475607" cy="581025"/>
          </a:xfrm>
          <a:prstGeom prst="rect">
            <a:avLst/>
          </a:prstGeom>
        </p:spPr>
        <p:txBody>
          <a:bodyPr lIns="0" tIns="0" rIns="0" bIns="0" rtlCol="0" anchor="t">
            <a:spAutoFit/>
          </a:bodyPr>
          <a:lstStyle/>
          <a:p>
            <a:pPr algn="l">
              <a:lnSpc>
                <a:spcPts val="4200"/>
              </a:lnSpc>
            </a:pPr>
            <a:r>
              <a:rPr lang="en-US" sz="3000" b="1">
                <a:solidFill>
                  <a:srgbClr val="3D0000"/>
                </a:solidFill>
                <a:latin typeface="Times New Roman Bold"/>
                <a:ea typeface="Times New Roman Bold"/>
                <a:cs typeface="Times New Roman Bold"/>
                <a:sym typeface="Times New Roman Bold"/>
              </a:rPr>
              <a:t>Application of Specialization-Based Knowledge</a:t>
            </a:r>
          </a:p>
        </p:txBody>
      </p:sp>
      <p:grpSp>
        <p:nvGrpSpPr>
          <p:cNvPr id="8" name="Group 8"/>
          <p:cNvGrpSpPr/>
          <p:nvPr/>
        </p:nvGrpSpPr>
        <p:grpSpPr>
          <a:xfrm>
            <a:off x="632774" y="1865234"/>
            <a:ext cx="12523808" cy="2143125"/>
            <a:chOff x="0" y="0"/>
            <a:chExt cx="16698410" cy="2857500"/>
          </a:xfrm>
        </p:grpSpPr>
        <p:sp>
          <p:nvSpPr>
            <p:cNvPr id="9" name="TextBox 9"/>
            <p:cNvSpPr txBox="1"/>
            <p:nvPr/>
          </p:nvSpPr>
          <p:spPr>
            <a:xfrm>
              <a:off x="0" y="701675"/>
              <a:ext cx="16698410" cy="215582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3D0000"/>
                  </a:solidFill>
                  <a:latin typeface="Times New Roman"/>
                  <a:ea typeface="Times New Roman"/>
                  <a:cs typeface="Times New Roman"/>
                  <a:sym typeface="Times New Roman"/>
                </a:rPr>
                <a:t>Validation Metrics:Accuracy and Validation will evaluate  with industry experts and layers.</a:t>
              </a:r>
            </a:p>
            <a:p>
              <a:pPr marL="647700" lvl="1" indent="-323850" algn="just">
                <a:lnSpc>
                  <a:spcPts val="4200"/>
                </a:lnSpc>
                <a:buFont typeface="Arial"/>
                <a:buChar char="•"/>
              </a:pPr>
              <a:r>
                <a:rPr lang="en-US" sz="3000">
                  <a:solidFill>
                    <a:srgbClr val="3D0000"/>
                  </a:solidFill>
                  <a:latin typeface="Times New Roman"/>
                  <a:ea typeface="Times New Roman"/>
                  <a:cs typeface="Times New Roman"/>
                  <a:sym typeface="Times New Roman"/>
                </a:rPr>
                <a:t>Reviewer Feedback: Speed &amp; trust in flagged evidence vs manual review.</a:t>
              </a:r>
            </a:p>
          </p:txBody>
        </p:sp>
        <p:sp>
          <p:nvSpPr>
            <p:cNvPr id="10" name="TextBox 10"/>
            <p:cNvSpPr txBox="1"/>
            <p:nvPr/>
          </p:nvSpPr>
          <p:spPr>
            <a:xfrm>
              <a:off x="613377" y="-123825"/>
              <a:ext cx="8614899" cy="733425"/>
            </a:xfrm>
            <a:prstGeom prst="rect">
              <a:avLst/>
            </a:prstGeom>
          </p:spPr>
          <p:txBody>
            <a:bodyPr lIns="0" tIns="0" rIns="0" bIns="0" rtlCol="0" anchor="t">
              <a:spAutoFit/>
            </a:bodyPr>
            <a:lstStyle/>
            <a:p>
              <a:pPr algn="l">
                <a:lnSpc>
                  <a:spcPts val="4200"/>
                </a:lnSpc>
                <a:spcBef>
                  <a:spcPct val="0"/>
                </a:spcBef>
              </a:pPr>
              <a:r>
                <a:rPr lang="en-US" sz="3000" b="1" u="sng">
                  <a:solidFill>
                    <a:srgbClr val="310C0C"/>
                  </a:solidFill>
                  <a:latin typeface="Times New Roman Bold"/>
                  <a:ea typeface="Times New Roman Bold"/>
                  <a:cs typeface="Times New Roman Bold"/>
                  <a:sym typeface="Times New Roman Bold"/>
                </a:rPr>
                <a:t>Evaluation / Proving Success</a:t>
              </a:r>
            </a:p>
          </p:txBody>
        </p:sp>
      </p:grpSp>
      <p:sp>
        <p:nvSpPr>
          <p:cNvPr id="11" name="TextBox 11"/>
          <p:cNvSpPr txBox="1"/>
          <p:nvPr/>
        </p:nvSpPr>
        <p:spPr>
          <a:xfrm>
            <a:off x="1287704" y="4857955"/>
            <a:ext cx="13574127" cy="3781425"/>
          </a:xfrm>
          <a:prstGeom prst="rect">
            <a:avLst/>
          </a:prstGeom>
        </p:spPr>
        <p:txBody>
          <a:bodyPr lIns="0" tIns="0" rIns="0" bIns="0" rtlCol="0" anchor="t">
            <a:spAutoFit/>
          </a:bodyPr>
          <a:lstStyle/>
          <a:p>
            <a:pPr algn="l">
              <a:lnSpc>
                <a:spcPts val="4200"/>
              </a:lnSpc>
            </a:pPr>
            <a:r>
              <a:rPr lang="en-US" sz="3000" b="1" u="sng">
                <a:solidFill>
                  <a:srgbClr val="3D0000"/>
                </a:solidFill>
                <a:latin typeface="Times New Roman Bold"/>
                <a:ea typeface="Times New Roman Bold"/>
                <a:cs typeface="Times New Roman Bold"/>
                <a:sym typeface="Times New Roman Bold"/>
              </a:rPr>
              <a:t>Data Availability</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Publicly accessible deed samples (registrar archives, legal practice material).</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Lawery give some sample deed documents deed risk detection books also.</a:t>
            </a:r>
          </a:p>
          <a:p>
            <a:pPr algn="l">
              <a:lnSpc>
                <a:spcPts val="4200"/>
              </a:lnSpc>
            </a:pPr>
            <a:r>
              <a:rPr lang="en-US" sz="3000" b="1">
                <a:solidFill>
                  <a:srgbClr val="3D0000"/>
                </a:solidFill>
                <a:latin typeface="Times New Roman Bold"/>
                <a:ea typeface="Times New Roman Bold"/>
                <a:cs typeface="Times New Roman Bold"/>
                <a:sym typeface="Times New Roman Bold"/>
              </a:rPr>
              <a:t>•</a:t>
            </a:r>
            <a:r>
              <a:rPr lang="en-US" sz="3000" b="1" u="sng">
                <a:solidFill>
                  <a:srgbClr val="3D0000"/>
                </a:solidFill>
                <a:latin typeface="Times New Roman Bold"/>
                <a:ea typeface="Times New Roman Bold"/>
                <a:cs typeface="Times New Roman Bold"/>
                <a:sym typeface="Times New Roman Bold"/>
              </a:rPr>
              <a:t>Ethical Clearance</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Only anonymized/public documents used for creating rule based algorithm.</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Designed to assist—not replace—legal professionals, reducing bias &amp; risk of misuse.</a:t>
            </a:r>
          </a:p>
        </p:txBody>
      </p:sp>
      <p:sp>
        <p:nvSpPr>
          <p:cNvPr id="12" name="TextBox 12"/>
          <p:cNvSpPr txBox="1"/>
          <p:nvPr/>
        </p:nvSpPr>
        <p:spPr>
          <a:xfrm>
            <a:off x="827671" y="4248068"/>
            <a:ext cx="12134014" cy="581025"/>
          </a:xfrm>
          <a:prstGeom prst="rect">
            <a:avLst/>
          </a:prstGeom>
        </p:spPr>
        <p:txBody>
          <a:bodyPr lIns="0" tIns="0" rIns="0" bIns="0" rtlCol="0" anchor="t">
            <a:spAutoFit/>
          </a:bodyPr>
          <a:lstStyle/>
          <a:p>
            <a:pPr algn="l">
              <a:lnSpc>
                <a:spcPts val="4200"/>
              </a:lnSpc>
            </a:pPr>
            <a:r>
              <a:rPr lang="en-US" sz="3000" b="1">
                <a:solidFill>
                  <a:srgbClr val="3D0000"/>
                </a:solidFill>
                <a:latin typeface="Times New Roman Bold"/>
                <a:ea typeface="Times New Roman Bold"/>
                <a:cs typeface="Times New Roman Bold"/>
                <a:sym typeface="Times New Roman Bold"/>
              </a:rPr>
              <a:t>Data Availability &amp; Ethical Clearance</a:t>
            </a:r>
          </a:p>
        </p:txBody>
      </p:sp>
      <p:grpSp>
        <p:nvGrpSpPr>
          <p:cNvPr id="13" name="Group 13"/>
          <p:cNvGrpSpPr/>
          <p:nvPr/>
        </p:nvGrpSpPr>
        <p:grpSpPr>
          <a:xfrm>
            <a:off x="0" y="9258300"/>
            <a:ext cx="17375935" cy="895759"/>
            <a:chOff x="0" y="0"/>
            <a:chExt cx="23167913" cy="1194346"/>
          </a:xfrm>
        </p:grpSpPr>
        <p:sp>
          <p:nvSpPr>
            <p:cNvPr id="14" name="Freeform 14"/>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6" name="TextBox 16"/>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0C0C"/>
        </a:solidFill>
        <a:effectLst/>
      </p:bgPr>
    </p:bg>
    <p:spTree>
      <p:nvGrpSpPr>
        <p:cNvPr id="1" name=""/>
        <p:cNvGrpSpPr/>
        <p:nvPr/>
      </p:nvGrpSpPr>
      <p:grpSpPr>
        <a:xfrm>
          <a:off x="0" y="0"/>
          <a:ext cx="0" cy="0"/>
          <a:chOff x="0" y="0"/>
          <a:chExt cx="0" cy="0"/>
        </a:xfrm>
      </p:grpSpPr>
      <p:sp>
        <p:nvSpPr>
          <p:cNvPr id="2" name="Freeform 2"/>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95716" y="8634789"/>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3866110">
            <a:off x="-1073896" y="-458131"/>
            <a:ext cx="33966707" cy="11069196"/>
          </a:xfrm>
          <a:custGeom>
            <a:avLst/>
            <a:gdLst/>
            <a:ahLst/>
            <a:cxnLst/>
            <a:rect l="l" t="t" r="r" b="b"/>
            <a:pathLst>
              <a:path w="33966707" h="11069196">
                <a:moveTo>
                  <a:pt x="0" y="0"/>
                </a:moveTo>
                <a:lnTo>
                  <a:pt x="33966707" y="0"/>
                </a:lnTo>
                <a:lnTo>
                  <a:pt x="33966707" y="11069196"/>
                </a:lnTo>
                <a:lnTo>
                  <a:pt x="0" y="11069196"/>
                </a:lnTo>
                <a:lnTo>
                  <a:pt x="0" y="0"/>
                </a:lnTo>
                <a:close/>
              </a:path>
            </a:pathLst>
          </a:custGeom>
          <a:blipFill>
            <a:blip>
              <a:extLst>
                <a:ext uri="{96DAC541-7B7A-43D3-8B79-37D633B846F1}">
                  <asvg:svgBlip xmlns:asvg="http://schemas.microsoft.com/office/drawing/2016/SVG/main" r:embed="rId4"/>
                </a:ext>
              </a:extLst>
            </a:blip>
            <a:stretch>
              <a:fillRect r="-229970" b="-399941"/>
            </a:stretch>
          </a:blipFill>
        </p:spPr>
        <p:txBody>
          <a:bodyPr/>
          <a:lstStyle/>
          <a:p>
            <a:endParaRPr lang="en-US"/>
          </a:p>
        </p:txBody>
      </p:sp>
      <p:sp>
        <p:nvSpPr>
          <p:cNvPr id="5" name="Freeform 5"/>
          <p:cNvSpPr/>
          <p:nvPr/>
        </p:nvSpPr>
        <p:spPr>
          <a:xfrm rot="6728109">
            <a:off x="-4189663" y="3968690"/>
            <a:ext cx="33966707" cy="11069196"/>
          </a:xfrm>
          <a:custGeom>
            <a:avLst/>
            <a:gdLst/>
            <a:ahLst/>
            <a:cxnLst/>
            <a:rect l="l" t="t" r="r" b="b"/>
            <a:pathLst>
              <a:path w="33966707" h="11069196">
                <a:moveTo>
                  <a:pt x="0" y="0"/>
                </a:moveTo>
                <a:lnTo>
                  <a:pt x="33966707" y="0"/>
                </a:lnTo>
                <a:lnTo>
                  <a:pt x="33966707" y="11069195"/>
                </a:lnTo>
                <a:lnTo>
                  <a:pt x="0" y="11069195"/>
                </a:lnTo>
                <a:lnTo>
                  <a:pt x="0" y="0"/>
                </a:lnTo>
                <a:close/>
              </a:path>
            </a:pathLst>
          </a:custGeom>
          <a:blipFill>
            <a:blip>
              <a:extLst>
                <a:ext uri="{96DAC541-7B7A-43D3-8B79-37D633B846F1}">
                  <asvg:svgBlip xmlns:asvg="http://schemas.microsoft.com/office/drawing/2016/SVG/main" r:embed="rId5"/>
                </a:ext>
              </a:extLst>
            </a:blip>
            <a:stretch>
              <a:fillRect r="-229970" b="-399941"/>
            </a:stretch>
          </a:blipFill>
        </p:spPr>
        <p:txBody>
          <a:bodyPr/>
          <a:lstStyle/>
          <a:p>
            <a:endParaRPr lang="en-US"/>
          </a:p>
        </p:txBody>
      </p:sp>
      <p:grpSp>
        <p:nvGrpSpPr>
          <p:cNvPr id="6" name="Group 6"/>
          <p:cNvGrpSpPr/>
          <p:nvPr/>
        </p:nvGrpSpPr>
        <p:grpSpPr>
          <a:xfrm>
            <a:off x="11224587" y="1008872"/>
            <a:ext cx="6400459" cy="1453043"/>
            <a:chOff x="0" y="0"/>
            <a:chExt cx="8533945" cy="1937391"/>
          </a:xfrm>
        </p:grpSpPr>
        <p:sp>
          <p:nvSpPr>
            <p:cNvPr id="7" name="Freeform 7"/>
            <p:cNvSpPr/>
            <p:nvPr/>
          </p:nvSpPr>
          <p:spPr>
            <a:xfrm>
              <a:off x="0" y="0"/>
              <a:ext cx="1084443" cy="1073686"/>
            </a:xfrm>
            <a:custGeom>
              <a:avLst/>
              <a:gdLst/>
              <a:ahLst/>
              <a:cxnLst/>
              <a:rect l="l" t="t" r="r" b="b"/>
              <a:pathLst>
                <a:path w="1084443" h="1073686">
                  <a:moveTo>
                    <a:pt x="0" y="0"/>
                  </a:moveTo>
                  <a:lnTo>
                    <a:pt x="1084443" y="0"/>
                  </a:lnTo>
                  <a:lnTo>
                    <a:pt x="1084443" y="1073686"/>
                  </a:lnTo>
                  <a:lnTo>
                    <a:pt x="0" y="1073686"/>
                  </a:lnTo>
                  <a:lnTo>
                    <a:pt x="0" y="0"/>
                  </a:lnTo>
                  <a:close/>
                </a:path>
              </a:pathLst>
            </a:custGeom>
            <a:blipFill>
              <a:blip>
                <a:extLst>
                  <a:ext uri="{96DAC541-7B7A-43D3-8B79-37D633B846F1}">
                    <asvg:svgBlip xmlns:asvg="http://schemas.microsoft.com/office/drawing/2016/SVG/main" r:embed="rId6"/>
                  </a:ext>
                </a:extLst>
              </a:blip>
              <a:stretch>
                <a:fillRect r="-562336" b="-236994"/>
              </a:stretch>
            </a:blipFill>
          </p:spPr>
          <p:txBody>
            <a:bodyPr/>
            <a:lstStyle/>
            <a:p>
              <a:endParaRPr lang="en-US"/>
            </a:p>
          </p:txBody>
        </p:sp>
        <p:sp>
          <p:nvSpPr>
            <p:cNvPr id="8" name="Freeform 8"/>
            <p:cNvSpPr/>
            <p:nvPr/>
          </p:nvSpPr>
          <p:spPr>
            <a:xfrm>
              <a:off x="202391" y="278572"/>
              <a:ext cx="679660" cy="516542"/>
            </a:xfrm>
            <a:custGeom>
              <a:avLst/>
              <a:gdLst/>
              <a:ahLst/>
              <a:cxnLst/>
              <a:rect l="l" t="t" r="r" b="b"/>
              <a:pathLst>
                <a:path w="679660" h="516542">
                  <a:moveTo>
                    <a:pt x="0" y="0"/>
                  </a:moveTo>
                  <a:lnTo>
                    <a:pt x="679661" y="0"/>
                  </a:lnTo>
                  <a:lnTo>
                    <a:pt x="679661" y="516542"/>
                  </a:lnTo>
                  <a:lnTo>
                    <a:pt x="0" y="516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598182" y="-114300"/>
              <a:ext cx="3514878" cy="679874"/>
            </a:xfrm>
            <a:prstGeom prst="rect">
              <a:avLst/>
            </a:prstGeom>
          </p:spPr>
          <p:txBody>
            <a:bodyPr lIns="0" tIns="0" rIns="0" bIns="0" rtlCol="0" anchor="t">
              <a:spAutoFit/>
            </a:bodyPr>
            <a:lstStyle/>
            <a:p>
              <a:pPr algn="l">
                <a:lnSpc>
                  <a:spcPts val="3919"/>
                </a:lnSpc>
              </a:pPr>
              <a:r>
                <a:rPr lang="en-US" sz="2799" b="1">
                  <a:solidFill>
                    <a:srgbClr val="EDDCC6"/>
                  </a:solidFill>
                  <a:latin typeface="Times New Roman Bold"/>
                  <a:ea typeface="Times New Roman Bold"/>
                  <a:cs typeface="Times New Roman Bold"/>
                  <a:sym typeface="Times New Roman Bold"/>
                </a:rPr>
                <a:t>Data availability </a:t>
              </a:r>
            </a:p>
          </p:txBody>
        </p:sp>
        <p:sp>
          <p:nvSpPr>
            <p:cNvPr id="10" name="TextBox 10"/>
            <p:cNvSpPr txBox="1"/>
            <p:nvPr/>
          </p:nvSpPr>
          <p:spPr>
            <a:xfrm>
              <a:off x="1598182" y="519224"/>
              <a:ext cx="6935763" cy="1418167"/>
            </a:xfrm>
            <a:prstGeom prst="rect">
              <a:avLst/>
            </a:prstGeom>
          </p:spPr>
          <p:txBody>
            <a:bodyPr lIns="0" tIns="0" rIns="0" bIns="0" rtlCol="0" anchor="t">
              <a:spAutoFit/>
            </a:bodyPr>
            <a:lstStyle/>
            <a:p>
              <a:pPr algn="l">
                <a:lnSpc>
                  <a:spcPts val="2799"/>
                </a:lnSpc>
                <a:spcBef>
                  <a:spcPct val="0"/>
                </a:spcBef>
              </a:pPr>
              <a:r>
                <a:rPr lang="en-US" sz="1999">
                  <a:solidFill>
                    <a:srgbClr val="FFFFFF"/>
                  </a:solidFill>
                  <a:latin typeface="Times New Roman"/>
                  <a:ea typeface="Times New Roman"/>
                  <a:cs typeface="Times New Roman"/>
                  <a:sym typeface="Times New Roman"/>
                </a:rPr>
                <a:t>Legal documents, deeds, and case records may be hard to collect because it's exist as hard copies.</a:t>
              </a:r>
            </a:p>
          </p:txBody>
        </p:sp>
      </p:grpSp>
      <p:grpSp>
        <p:nvGrpSpPr>
          <p:cNvPr id="11" name="Group 11"/>
          <p:cNvGrpSpPr/>
          <p:nvPr/>
        </p:nvGrpSpPr>
        <p:grpSpPr>
          <a:xfrm>
            <a:off x="10613456" y="2794540"/>
            <a:ext cx="7011591" cy="1453043"/>
            <a:chOff x="0" y="0"/>
            <a:chExt cx="9348787" cy="1937391"/>
          </a:xfrm>
        </p:grpSpPr>
        <p:sp>
          <p:nvSpPr>
            <p:cNvPr id="12" name="Freeform 12"/>
            <p:cNvSpPr/>
            <p:nvPr/>
          </p:nvSpPr>
          <p:spPr>
            <a:xfrm>
              <a:off x="0" y="0"/>
              <a:ext cx="1084443" cy="1073686"/>
            </a:xfrm>
            <a:custGeom>
              <a:avLst/>
              <a:gdLst/>
              <a:ahLst/>
              <a:cxnLst/>
              <a:rect l="l" t="t" r="r" b="b"/>
              <a:pathLst>
                <a:path w="1084443" h="1073686">
                  <a:moveTo>
                    <a:pt x="0" y="0"/>
                  </a:moveTo>
                  <a:lnTo>
                    <a:pt x="1084443" y="0"/>
                  </a:lnTo>
                  <a:lnTo>
                    <a:pt x="1084443" y="1073686"/>
                  </a:lnTo>
                  <a:lnTo>
                    <a:pt x="0" y="1073686"/>
                  </a:lnTo>
                  <a:lnTo>
                    <a:pt x="0" y="0"/>
                  </a:lnTo>
                  <a:close/>
                </a:path>
              </a:pathLst>
            </a:custGeom>
            <a:blipFill>
              <a:blip>
                <a:extLst>
                  <a:ext uri="{96DAC541-7B7A-43D3-8B79-37D633B846F1}">
                    <asvg:svgBlip xmlns:asvg="http://schemas.microsoft.com/office/drawing/2016/SVG/main" r:embed="rId6"/>
                  </a:ext>
                </a:extLst>
              </a:blip>
              <a:stretch>
                <a:fillRect r="-562336" b="-236994"/>
              </a:stretch>
            </a:blipFill>
          </p:spPr>
          <p:txBody>
            <a:bodyPr/>
            <a:lstStyle/>
            <a:p>
              <a:endParaRPr lang="en-US"/>
            </a:p>
          </p:txBody>
        </p:sp>
        <p:sp>
          <p:nvSpPr>
            <p:cNvPr id="13" name="Freeform 13"/>
            <p:cNvSpPr/>
            <p:nvPr/>
          </p:nvSpPr>
          <p:spPr>
            <a:xfrm>
              <a:off x="202391" y="278572"/>
              <a:ext cx="679660" cy="516542"/>
            </a:xfrm>
            <a:custGeom>
              <a:avLst/>
              <a:gdLst/>
              <a:ahLst/>
              <a:cxnLst/>
              <a:rect l="l" t="t" r="r" b="b"/>
              <a:pathLst>
                <a:path w="679660" h="516542">
                  <a:moveTo>
                    <a:pt x="0" y="0"/>
                  </a:moveTo>
                  <a:lnTo>
                    <a:pt x="679661" y="0"/>
                  </a:lnTo>
                  <a:lnTo>
                    <a:pt x="679661" y="516542"/>
                  </a:lnTo>
                  <a:lnTo>
                    <a:pt x="0" y="516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1598182" y="-114300"/>
              <a:ext cx="4966419" cy="679874"/>
            </a:xfrm>
            <a:prstGeom prst="rect">
              <a:avLst/>
            </a:prstGeom>
          </p:spPr>
          <p:txBody>
            <a:bodyPr lIns="0" tIns="0" rIns="0" bIns="0" rtlCol="0" anchor="t">
              <a:spAutoFit/>
            </a:bodyPr>
            <a:lstStyle/>
            <a:p>
              <a:pPr algn="l">
                <a:lnSpc>
                  <a:spcPts val="3919"/>
                </a:lnSpc>
              </a:pPr>
              <a:r>
                <a:rPr lang="en-US" sz="2799" b="1">
                  <a:solidFill>
                    <a:srgbClr val="EDDCC6"/>
                  </a:solidFill>
                  <a:latin typeface="Times New Roman Bold"/>
                  <a:ea typeface="Times New Roman Bold"/>
                  <a:cs typeface="Times New Roman Bold"/>
                  <a:sym typeface="Times New Roman Bold"/>
                </a:rPr>
                <a:t>Language challenges </a:t>
              </a:r>
            </a:p>
          </p:txBody>
        </p:sp>
        <p:sp>
          <p:nvSpPr>
            <p:cNvPr id="15" name="TextBox 15"/>
            <p:cNvSpPr txBox="1"/>
            <p:nvPr/>
          </p:nvSpPr>
          <p:spPr>
            <a:xfrm>
              <a:off x="1598182" y="509699"/>
              <a:ext cx="7750606" cy="1427692"/>
            </a:xfrm>
            <a:prstGeom prst="rect">
              <a:avLst/>
            </a:prstGeom>
          </p:spPr>
          <p:txBody>
            <a:bodyPr lIns="0" tIns="0" rIns="0" bIns="0" rtlCol="0" anchor="t">
              <a:spAutoFit/>
            </a:bodyPr>
            <a:lstStyle/>
            <a:p>
              <a:pPr algn="l">
                <a:lnSpc>
                  <a:spcPts val="2800"/>
                </a:lnSpc>
              </a:pPr>
              <a:r>
                <a:rPr lang="en-US" sz="2000">
                  <a:solidFill>
                    <a:srgbClr val="FFFFFF"/>
                  </a:solidFill>
                  <a:latin typeface="Times New Roman"/>
                  <a:ea typeface="Times New Roman"/>
                  <a:cs typeface="Times New Roman"/>
                  <a:sym typeface="Times New Roman"/>
                </a:rPr>
                <a:t> Laws exist in Sinhala, Tamil, and English, so accurately translate to English to is difficult.</a:t>
              </a:r>
            </a:p>
            <a:p>
              <a:pPr algn="l">
                <a:lnSpc>
                  <a:spcPts val="2800"/>
                </a:lnSpc>
                <a:spcBef>
                  <a:spcPct val="0"/>
                </a:spcBef>
              </a:pPr>
              <a:endParaRPr lang="en-US" sz="2000">
                <a:solidFill>
                  <a:srgbClr val="FFFFFF"/>
                </a:solidFill>
                <a:latin typeface="Times New Roman"/>
                <a:ea typeface="Times New Roman"/>
                <a:cs typeface="Times New Roman"/>
                <a:sym typeface="Times New Roman"/>
              </a:endParaRPr>
            </a:p>
          </p:txBody>
        </p:sp>
      </p:grpSp>
      <p:grpSp>
        <p:nvGrpSpPr>
          <p:cNvPr id="16" name="Group 16"/>
          <p:cNvGrpSpPr/>
          <p:nvPr/>
        </p:nvGrpSpPr>
        <p:grpSpPr>
          <a:xfrm>
            <a:off x="10101005" y="4349945"/>
            <a:ext cx="7524041" cy="1453043"/>
            <a:chOff x="0" y="0"/>
            <a:chExt cx="10032055" cy="1937391"/>
          </a:xfrm>
        </p:grpSpPr>
        <p:sp>
          <p:nvSpPr>
            <p:cNvPr id="17" name="Freeform 17"/>
            <p:cNvSpPr/>
            <p:nvPr/>
          </p:nvSpPr>
          <p:spPr>
            <a:xfrm>
              <a:off x="0" y="0"/>
              <a:ext cx="1084443" cy="1073686"/>
            </a:xfrm>
            <a:custGeom>
              <a:avLst/>
              <a:gdLst/>
              <a:ahLst/>
              <a:cxnLst/>
              <a:rect l="l" t="t" r="r" b="b"/>
              <a:pathLst>
                <a:path w="1084443" h="1073686">
                  <a:moveTo>
                    <a:pt x="0" y="0"/>
                  </a:moveTo>
                  <a:lnTo>
                    <a:pt x="1084443" y="0"/>
                  </a:lnTo>
                  <a:lnTo>
                    <a:pt x="1084443" y="1073686"/>
                  </a:lnTo>
                  <a:lnTo>
                    <a:pt x="0" y="1073686"/>
                  </a:lnTo>
                  <a:lnTo>
                    <a:pt x="0" y="0"/>
                  </a:lnTo>
                  <a:close/>
                </a:path>
              </a:pathLst>
            </a:custGeom>
            <a:blipFill>
              <a:blip>
                <a:extLst>
                  <a:ext uri="{96DAC541-7B7A-43D3-8B79-37D633B846F1}">
                    <asvg:svgBlip xmlns:asvg="http://schemas.microsoft.com/office/drawing/2016/SVG/main" r:embed="rId6"/>
                  </a:ext>
                </a:extLst>
              </a:blip>
              <a:stretch>
                <a:fillRect r="-562336" b="-236994"/>
              </a:stretch>
            </a:blipFill>
          </p:spPr>
          <p:txBody>
            <a:bodyPr/>
            <a:lstStyle/>
            <a:p>
              <a:endParaRPr lang="en-US"/>
            </a:p>
          </p:txBody>
        </p:sp>
        <p:sp>
          <p:nvSpPr>
            <p:cNvPr id="18" name="Freeform 18"/>
            <p:cNvSpPr/>
            <p:nvPr/>
          </p:nvSpPr>
          <p:spPr>
            <a:xfrm>
              <a:off x="202391" y="278572"/>
              <a:ext cx="679660" cy="516542"/>
            </a:xfrm>
            <a:custGeom>
              <a:avLst/>
              <a:gdLst/>
              <a:ahLst/>
              <a:cxnLst/>
              <a:rect l="l" t="t" r="r" b="b"/>
              <a:pathLst>
                <a:path w="679660" h="516542">
                  <a:moveTo>
                    <a:pt x="0" y="0"/>
                  </a:moveTo>
                  <a:lnTo>
                    <a:pt x="679661" y="0"/>
                  </a:lnTo>
                  <a:lnTo>
                    <a:pt x="679661" y="516542"/>
                  </a:lnTo>
                  <a:lnTo>
                    <a:pt x="0" y="516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1598182" y="-114300"/>
              <a:ext cx="3514878" cy="679874"/>
            </a:xfrm>
            <a:prstGeom prst="rect">
              <a:avLst/>
            </a:prstGeom>
          </p:spPr>
          <p:txBody>
            <a:bodyPr lIns="0" tIns="0" rIns="0" bIns="0" rtlCol="0" anchor="t">
              <a:spAutoFit/>
            </a:bodyPr>
            <a:lstStyle/>
            <a:p>
              <a:pPr algn="l">
                <a:lnSpc>
                  <a:spcPts val="3919"/>
                </a:lnSpc>
              </a:pPr>
              <a:r>
                <a:rPr lang="en-US" sz="2799" b="1">
                  <a:solidFill>
                    <a:srgbClr val="EDDCC6"/>
                  </a:solidFill>
                  <a:latin typeface="Times New Roman Bold"/>
                  <a:ea typeface="Times New Roman Bold"/>
                  <a:cs typeface="Times New Roman Bold"/>
                  <a:sym typeface="Times New Roman Bold"/>
                </a:rPr>
                <a:t>Technical limits </a:t>
              </a:r>
            </a:p>
          </p:txBody>
        </p:sp>
        <p:sp>
          <p:nvSpPr>
            <p:cNvPr id="20" name="TextBox 20"/>
            <p:cNvSpPr txBox="1"/>
            <p:nvPr/>
          </p:nvSpPr>
          <p:spPr>
            <a:xfrm>
              <a:off x="1598182" y="519224"/>
              <a:ext cx="8433873" cy="1418167"/>
            </a:xfrm>
            <a:prstGeom prst="rect">
              <a:avLst/>
            </a:prstGeom>
          </p:spPr>
          <p:txBody>
            <a:bodyPr lIns="0" tIns="0" rIns="0" bIns="0" rtlCol="0" anchor="t">
              <a:spAutoFit/>
            </a:bodyPr>
            <a:lstStyle/>
            <a:p>
              <a:pPr algn="l">
                <a:lnSpc>
                  <a:spcPts val="2799"/>
                </a:lnSpc>
              </a:pPr>
              <a:r>
                <a:rPr lang="en-US" sz="1999">
                  <a:solidFill>
                    <a:srgbClr val="FFFFFF"/>
                  </a:solidFill>
                  <a:latin typeface="Times New Roman"/>
                  <a:ea typeface="Times New Roman"/>
                  <a:cs typeface="Times New Roman"/>
                  <a:sym typeface="Times New Roman"/>
                </a:rPr>
                <a:t>Small AI models may struggle with very complex cases compared to large models.</a:t>
              </a:r>
            </a:p>
            <a:p>
              <a:pPr algn="l">
                <a:lnSpc>
                  <a:spcPts val="2799"/>
                </a:lnSpc>
                <a:spcBef>
                  <a:spcPct val="0"/>
                </a:spcBef>
              </a:pPr>
              <a:endParaRPr lang="en-US" sz="1999">
                <a:solidFill>
                  <a:srgbClr val="FFFFFF"/>
                </a:solidFill>
                <a:latin typeface="Times New Roman"/>
                <a:ea typeface="Times New Roman"/>
                <a:cs typeface="Times New Roman"/>
                <a:sym typeface="Times New Roman"/>
              </a:endParaRPr>
            </a:p>
          </p:txBody>
        </p:sp>
      </p:grpSp>
      <p:grpSp>
        <p:nvGrpSpPr>
          <p:cNvPr id="21" name="Group 21"/>
          <p:cNvGrpSpPr/>
          <p:nvPr/>
        </p:nvGrpSpPr>
        <p:grpSpPr>
          <a:xfrm>
            <a:off x="9442560" y="5802989"/>
            <a:ext cx="7524041" cy="1453043"/>
            <a:chOff x="0" y="0"/>
            <a:chExt cx="10032055" cy="1937391"/>
          </a:xfrm>
        </p:grpSpPr>
        <p:sp>
          <p:nvSpPr>
            <p:cNvPr id="22" name="Freeform 22"/>
            <p:cNvSpPr/>
            <p:nvPr/>
          </p:nvSpPr>
          <p:spPr>
            <a:xfrm>
              <a:off x="0" y="0"/>
              <a:ext cx="1084443" cy="1073686"/>
            </a:xfrm>
            <a:custGeom>
              <a:avLst/>
              <a:gdLst/>
              <a:ahLst/>
              <a:cxnLst/>
              <a:rect l="l" t="t" r="r" b="b"/>
              <a:pathLst>
                <a:path w="1084443" h="1073686">
                  <a:moveTo>
                    <a:pt x="0" y="0"/>
                  </a:moveTo>
                  <a:lnTo>
                    <a:pt x="1084443" y="0"/>
                  </a:lnTo>
                  <a:lnTo>
                    <a:pt x="1084443" y="1073686"/>
                  </a:lnTo>
                  <a:lnTo>
                    <a:pt x="0" y="1073686"/>
                  </a:lnTo>
                  <a:lnTo>
                    <a:pt x="0" y="0"/>
                  </a:lnTo>
                  <a:close/>
                </a:path>
              </a:pathLst>
            </a:custGeom>
            <a:blipFill>
              <a:blip>
                <a:extLst>
                  <a:ext uri="{96DAC541-7B7A-43D3-8B79-37D633B846F1}">
                    <asvg:svgBlip xmlns:asvg="http://schemas.microsoft.com/office/drawing/2016/SVG/main" r:embed="rId6"/>
                  </a:ext>
                </a:extLst>
              </a:blip>
              <a:stretch>
                <a:fillRect r="-562336" b="-236994"/>
              </a:stretch>
            </a:blipFill>
          </p:spPr>
          <p:txBody>
            <a:bodyPr/>
            <a:lstStyle/>
            <a:p>
              <a:endParaRPr lang="en-US"/>
            </a:p>
          </p:txBody>
        </p:sp>
        <p:sp>
          <p:nvSpPr>
            <p:cNvPr id="23" name="Freeform 23"/>
            <p:cNvSpPr/>
            <p:nvPr/>
          </p:nvSpPr>
          <p:spPr>
            <a:xfrm>
              <a:off x="202391" y="278572"/>
              <a:ext cx="679660" cy="516542"/>
            </a:xfrm>
            <a:custGeom>
              <a:avLst/>
              <a:gdLst/>
              <a:ahLst/>
              <a:cxnLst/>
              <a:rect l="l" t="t" r="r" b="b"/>
              <a:pathLst>
                <a:path w="679660" h="516542">
                  <a:moveTo>
                    <a:pt x="0" y="0"/>
                  </a:moveTo>
                  <a:lnTo>
                    <a:pt x="679661" y="0"/>
                  </a:lnTo>
                  <a:lnTo>
                    <a:pt x="679661" y="516542"/>
                  </a:lnTo>
                  <a:lnTo>
                    <a:pt x="0" y="516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1598182" y="-114300"/>
              <a:ext cx="3514878" cy="679874"/>
            </a:xfrm>
            <a:prstGeom prst="rect">
              <a:avLst/>
            </a:prstGeom>
          </p:spPr>
          <p:txBody>
            <a:bodyPr lIns="0" tIns="0" rIns="0" bIns="0" rtlCol="0" anchor="t">
              <a:spAutoFit/>
            </a:bodyPr>
            <a:lstStyle/>
            <a:p>
              <a:pPr algn="l">
                <a:lnSpc>
                  <a:spcPts val="3919"/>
                </a:lnSpc>
              </a:pPr>
              <a:r>
                <a:rPr lang="en-US" sz="2799" b="1">
                  <a:solidFill>
                    <a:srgbClr val="EDDCC6"/>
                  </a:solidFill>
                  <a:latin typeface="Times New Roman Bold"/>
                  <a:ea typeface="Times New Roman Bold"/>
                  <a:cs typeface="Times New Roman Bold"/>
                  <a:sym typeface="Times New Roman Bold"/>
                </a:rPr>
                <a:t>Resource limits </a:t>
              </a:r>
            </a:p>
          </p:txBody>
        </p:sp>
        <p:sp>
          <p:nvSpPr>
            <p:cNvPr id="25" name="TextBox 25"/>
            <p:cNvSpPr txBox="1"/>
            <p:nvPr/>
          </p:nvSpPr>
          <p:spPr>
            <a:xfrm>
              <a:off x="1598182" y="509699"/>
              <a:ext cx="8433873" cy="1427692"/>
            </a:xfrm>
            <a:prstGeom prst="rect">
              <a:avLst/>
            </a:prstGeom>
          </p:spPr>
          <p:txBody>
            <a:bodyPr lIns="0" tIns="0" rIns="0" bIns="0" rtlCol="0" anchor="t">
              <a:spAutoFit/>
            </a:bodyPr>
            <a:lstStyle/>
            <a:p>
              <a:pPr algn="l">
                <a:lnSpc>
                  <a:spcPts val="2800"/>
                </a:lnSpc>
              </a:pPr>
              <a:r>
                <a:rPr lang="en-US" sz="2000">
                  <a:solidFill>
                    <a:srgbClr val="FFFFFF"/>
                  </a:solidFill>
                  <a:latin typeface="Times New Roman"/>
                  <a:ea typeface="Times New Roman"/>
                  <a:cs typeface="Times New Roman"/>
                  <a:sym typeface="Times New Roman"/>
                </a:rPr>
                <a:t>Hardware, time, and funding may restrict how much data can be processed or how advanced the system can be.</a:t>
              </a:r>
            </a:p>
            <a:p>
              <a:pPr algn="l">
                <a:lnSpc>
                  <a:spcPts val="2800"/>
                </a:lnSpc>
                <a:spcBef>
                  <a:spcPct val="0"/>
                </a:spcBef>
              </a:pPr>
              <a:endParaRPr lang="en-US" sz="2000">
                <a:solidFill>
                  <a:srgbClr val="FFFFFF"/>
                </a:solidFill>
                <a:latin typeface="Times New Roman"/>
                <a:ea typeface="Times New Roman"/>
                <a:cs typeface="Times New Roman"/>
                <a:sym typeface="Times New Roman"/>
              </a:endParaRPr>
            </a:p>
          </p:txBody>
        </p:sp>
      </p:grpSp>
      <p:grpSp>
        <p:nvGrpSpPr>
          <p:cNvPr id="26" name="Group 26"/>
          <p:cNvGrpSpPr/>
          <p:nvPr/>
        </p:nvGrpSpPr>
        <p:grpSpPr>
          <a:xfrm>
            <a:off x="8878808" y="7294398"/>
            <a:ext cx="7524041" cy="1453043"/>
            <a:chOff x="0" y="0"/>
            <a:chExt cx="10032055" cy="1937391"/>
          </a:xfrm>
        </p:grpSpPr>
        <p:sp>
          <p:nvSpPr>
            <p:cNvPr id="27" name="Freeform 27"/>
            <p:cNvSpPr/>
            <p:nvPr/>
          </p:nvSpPr>
          <p:spPr>
            <a:xfrm>
              <a:off x="0" y="0"/>
              <a:ext cx="1084443" cy="1073686"/>
            </a:xfrm>
            <a:custGeom>
              <a:avLst/>
              <a:gdLst/>
              <a:ahLst/>
              <a:cxnLst/>
              <a:rect l="l" t="t" r="r" b="b"/>
              <a:pathLst>
                <a:path w="1084443" h="1073686">
                  <a:moveTo>
                    <a:pt x="0" y="0"/>
                  </a:moveTo>
                  <a:lnTo>
                    <a:pt x="1084443" y="0"/>
                  </a:lnTo>
                  <a:lnTo>
                    <a:pt x="1084443" y="1073686"/>
                  </a:lnTo>
                  <a:lnTo>
                    <a:pt x="0" y="1073686"/>
                  </a:lnTo>
                  <a:lnTo>
                    <a:pt x="0" y="0"/>
                  </a:lnTo>
                  <a:close/>
                </a:path>
              </a:pathLst>
            </a:custGeom>
            <a:blipFill>
              <a:blip>
                <a:extLst>
                  <a:ext uri="{96DAC541-7B7A-43D3-8B79-37D633B846F1}">
                    <asvg:svgBlip xmlns:asvg="http://schemas.microsoft.com/office/drawing/2016/SVG/main" r:embed="rId6"/>
                  </a:ext>
                </a:extLst>
              </a:blip>
              <a:stretch>
                <a:fillRect r="-562336" b="-236994"/>
              </a:stretch>
            </a:blipFill>
          </p:spPr>
          <p:txBody>
            <a:bodyPr/>
            <a:lstStyle/>
            <a:p>
              <a:endParaRPr lang="en-US"/>
            </a:p>
          </p:txBody>
        </p:sp>
        <p:sp>
          <p:nvSpPr>
            <p:cNvPr id="28" name="Freeform 28"/>
            <p:cNvSpPr/>
            <p:nvPr/>
          </p:nvSpPr>
          <p:spPr>
            <a:xfrm>
              <a:off x="202391" y="278572"/>
              <a:ext cx="679660" cy="516542"/>
            </a:xfrm>
            <a:custGeom>
              <a:avLst/>
              <a:gdLst/>
              <a:ahLst/>
              <a:cxnLst/>
              <a:rect l="l" t="t" r="r" b="b"/>
              <a:pathLst>
                <a:path w="679660" h="516542">
                  <a:moveTo>
                    <a:pt x="0" y="0"/>
                  </a:moveTo>
                  <a:lnTo>
                    <a:pt x="679661" y="0"/>
                  </a:lnTo>
                  <a:lnTo>
                    <a:pt x="679661" y="516542"/>
                  </a:lnTo>
                  <a:lnTo>
                    <a:pt x="0" y="516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1598182" y="-114300"/>
              <a:ext cx="5014878" cy="679874"/>
            </a:xfrm>
            <a:prstGeom prst="rect">
              <a:avLst/>
            </a:prstGeom>
          </p:spPr>
          <p:txBody>
            <a:bodyPr lIns="0" tIns="0" rIns="0" bIns="0" rtlCol="0" anchor="t">
              <a:spAutoFit/>
            </a:bodyPr>
            <a:lstStyle/>
            <a:p>
              <a:pPr algn="l">
                <a:lnSpc>
                  <a:spcPts val="3919"/>
                </a:lnSpc>
              </a:pPr>
              <a:r>
                <a:rPr lang="en-US" sz="2799" b="1">
                  <a:solidFill>
                    <a:srgbClr val="EDDCC6"/>
                  </a:solidFill>
                  <a:latin typeface="Times New Roman Bold"/>
                  <a:ea typeface="Times New Roman Bold"/>
                  <a:cs typeface="Times New Roman Bold"/>
                  <a:sym typeface="Times New Roman Bold"/>
                </a:rPr>
                <a:t>Legal and ethical issues </a:t>
              </a:r>
            </a:p>
          </p:txBody>
        </p:sp>
        <p:sp>
          <p:nvSpPr>
            <p:cNvPr id="30" name="TextBox 30"/>
            <p:cNvSpPr txBox="1"/>
            <p:nvPr/>
          </p:nvSpPr>
          <p:spPr>
            <a:xfrm>
              <a:off x="1598182" y="519224"/>
              <a:ext cx="8433873" cy="1418167"/>
            </a:xfrm>
            <a:prstGeom prst="rect">
              <a:avLst/>
            </a:prstGeom>
          </p:spPr>
          <p:txBody>
            <a:bodyPr lIns="0" tIns="0" rIns="0" bIns="0" rtlCol="0" anchor="t">
              <a:spAutoFit/>
            </a:bodyPr>
            <a:lstStyle/>
            <a:p>
              <a:pPr algn="l">
                <a:lnSpc>
                  <a:spcPts val="2799"/>
                </a:lnSpc>
              </a:pPr>
              <a:r>
                <a:rPr lang="en-US" sz="1999">
                  <a:solidFill>
                    <a:srgbClr val="FFFFFF"/>
                  </a:solidFill>
                  <a:latin typeface="Times New Roman"/>
                  <a:ea typeface="Times New Roman"/>
                  <a:cs typeface="Times New Roman"/>
                  <a:sym typeface="Times New Roman"/>
                </a:rPr>
                <a:t>Using real legal data must follow privacy, copyright, and government rule</a:t>
              </a:r>
            </a:p>
            <a:p>
              <a:pPr algn="l">
                <a:lnSpc>
                  <a:spcPts val="2799"/>
                </a:lnSpc>
                <a:spcBef>
                  <a:spcPct val="0"/>
                </a:spcBef>
              </a:pPr>
              <a:endParaRPr lang="en-US" sz="1999">
                <a:solidFill>
                  <a:srgbClr val="FFFFFF"/>
                </a:solidFill>
                <a:latin typeface="Times New Roman"/>
                <a:ea typeface="Times New Roman"/>
                <a:cs typeface="Times New Roman"/>
                <a:sym typeface="Times New Roman"/>
              </a:endParaRPr>
            </a:p>
          </p:txBody>
        </p:sp>
      </p:grpSp>
      <p:grpSp>
        <p:nvGrpSpPr>
          <p:cNvPr id="31" name="Group 31"/>
          <p:cNvGrpSpPr/>
          <p:nvPr/>
        </p:nvGrpSpPr>
        <p:grpSpPr>
          <a:xfrm>
            <a:off x="-1259127" y="8747441"/>
            <a:ext cx="8407019" cy="2201923"/>
            <a:chOff x="0" y="0"/>
            <a:chExt cx="2214194" cy="579930"/>
          </a:xfrm>
        </p:grpSpPr>
        <p:sp>
          <p:nvSpPr>
            <p:cNvPr id="32" name="Freeform 32"/>
            <p:cNvSpPr/>
            <p:nvPr/>
          </p:nvSpPr>
          <p:spPr>
            <a:xfrm>
              <a:off x="0" y="0"/>
              <a:ext cx="2214194" cy="579930"/>
            </a:xfrm>
            <a:custGeom>
              <a:avLst/>
              <a:gdLst/>
              <a:ahLst/>
              <a:cxnLst/>
              <a:rect l="l" t="t" r="r" b="b"/>
              <a:pathLst>
                <a:path w="2214194" h="579930">
                  <a:moveTo>
                    <a:pt x="203200" y="0"/>
                  </a:moveTo>
                  <a:lnTo>
                    <a:pt x="2214194" y="0"/>
                  </a:lnTo>
                  <a:lnTo>
                    <a:pt x="2010994" y="579930"/>
                  </a:lnTo>
                  <a:lnTo>
                    <a:pt x="0" y="579930"/>
                  </a:lnTo>
                  <a:lnTo>
                    <a:pt x="203200" y="0"/>
                  </a:lnTo>
                  <a:close/>
                </a:path>
              </a:pathLst>
            </a:custGeom>
            <a:solidFill>
              <a:srgbClr val="FFFFFF"/>
            </a:solidFill>
          </p:spPr>
          <p:txBody>
            <a:bodyPr/>
            <a:lstStyle/>
            <a:p>
              <a:endParaRPr lang="en-US"/>
            </a:p>
          </p:txBody>
        </p:sp>
        <p:sp>
          <p:nvSpPr>
            <p:cNvPr id="33" name="TextBox 33"/>
            <p:cNvSpPr txBox="1"/>
            <p:nvPr/>
          </p:nvSpPr>
          <p:spPr>
            <a:xfrm>
              <a:off x="101600" y="-38100"/>
              <a:ext cx="2010994" cy="618030"/>
            </a:xfrm>
            <a:prstGeom prst="rect">
              <a:avLst/>
            </a:prstGeom>
          </p:spPr>
          <p:txBody>
            <a:bodyPr lIns="50800" tIns="50800" rIns="50800" bIns="50800" rtlCol="0" anchor="ctr"/>
            <a:lstStyle/>
            <a:p>
              <a:pPr algn="ctr">
                <a:lnSpc>
                  <a:spcPts val="2575"/>
                </a:lnSpc>
              </a:pPr>
              <a:endParaRPr/>
            </a:p>
          </p:txBody>
        </p:sp>
      </p:grpSp>
      <p:sp>
        <p:nvSpPr>
          <p:cNvPr id="34" name="Freeform 34"/>
          <p:cNvSpPr/>
          <p:nvPr/>
        </p:nvSpPr>
        <p:spPr>
          <a:xfrm>
            <a:off x="-1113099" y="5143500"/>
            <a:ext cx="6348561" cy="3989013"/>
          </a:xfrm>
          <a:custGeom>
            <a:avLst/>
            <a:gdLst/>
            <a:ahLst/>
            <a:cxnLst/>
            <a:rect l="l" t="t" r="r" b="b"/>
            <a:pathLst>
              <a:path w="6348561" h="3989013">
                <a:moveTo>
                  <a:pt x="0" y="0"/>
                </a:moveTo>
                <a:lnTo>
                  <a:pt x="6348561" y="0"/>
                </a:lnTo>
                <a:lnTo>
                  <a:pt x="6348561" y="3989013"/>
                </a:lnTo>
                <a:lnTo>
                  <a:pt x="0" y="3989013"/>
                </a:lnTo>
                <a:lnTo>
                  <a:pt x="0" y="0"/>
                </a:lnTo>
                <a:close/>
              </a:path>
            </a:pathLst>
          </a:custGeom>
          <a:blipFill>
            <a:blip r:embed="rId8"/>
            <a:stretch>
              <a:fillRect/>
            </a:stretch>
          </a:blipFill>
        </p:spPr>
        <p:txBody>
          <a:bodyPr/>
          <a:lstStyle/>
          <a:p>
            <a:endParaRPr lang="en-US"/>
          </a:p>
        </p:txBody>
      </p:sp>
      <p:sp>
        <p:nvSpPr>
          <p:cNvPr id="35" name="TextBox 35"/>
          <p:cNvSpPr txBox="1"/>
          <p:nvPr/>
        </p:nvSpPr>
        <p:spPr>
          <a:xfrm>
            <a:off x="1455888" y="3153527"/>
            <a:ext cx="5908737" cy="2879725"/>
          </a:xfrm>
          <a:prstGeom prst="rect">
            <a:avLst/>
          </a:prstGeom>
        </p:spPr>
        <p:txBody>
          <a:bodyPr lIns="0" tIns="0" rIns="0" bIns="0" rtlCol="0" anchor="t">
            <a:spAutoFit/>
          </a:bodyPr>
          <a:lstStyle/>
          <a:p>
            <a:pPr algn="l">
              <a:lnSpc>
                <a:spcPts val="7699"/>
              </a:lnSpc>
            </a:pPr>
            <a:r>
              <a:rPr lang="en-US" sz="5499" b="1">
                <a:solidFill>
                  <a:srgbClr val="FFFFFF"/>
                </a:solidFill>
                <a:latin typeface="Libre Baskerville Bold"/>
                <a:ea typeface="Libre Baskerville Bold"/>
                <a:cs typeface="Libre Baskerville Bold"/>
                <a:sym typeface="Libre Baskerville Bold"/>
              </a:rPr>
              <a:t>Constraints and Limitations</a:t>
            </a:r>
          </a:p>
          <a:p>
            <a:pPr algn="l">
              <a:lnSpc>
                <a:spcPts val="7699"/>
              </a:lnSpc>
            </a:pPr>
            <a:endParaRPr lang="en-US" sz="5499" b="1">
              <a:solidFill>
                <a:srgbClr val="FFFFFF"/>
              </a:solidFill>
              <a:latin typeface="Libre Baskerville Bold"/>
              <a:ea typeface="Libre Baskerville Bold"/>
              <a:cs typeface="Libre Baskerville Bold"/>
              <a:sym typeface="Libre Baskerville Bold"/>
            </a:endParaRPr>
          </a:p>
        </p:txBody>
      </p:sp>
      <p:grpSp>
        <p:nvGrpSpPr>
          <p:cNvPr id="36" name="Group 36"/>
          <p:cNvGrpSpPr/>
          <p:nvPr/>
        </p:nvGrpSpPr>
        <p:grpSpPr>
          <a:xfrm>
            <a:off x="0" y="9258300"/>
            <a:ext cx="17375935" cy="895759"/>
            <a:chOff x="0" y="0"/>
            <a:chExt cx="23167913" cy="1194346"/>
          </a:xfrm>
        </p:grpSpPr>
        <p:sp>
          <p:nvSpPr>
            <p:cNvPr id="37" name="Freeform 37"/>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9"/>
              <a:stretch>
                <a:fillRect/>
              </a:stretch>
            </a:blipFill>
          </p:spPr>
          <p:txBody>
            <a:bodyPr/>
            <a:lstStyle/>
            <a:p>
              <a:endParaRPr lang="en-US"/>
            </a:p>
          </p:txBody>
        </p:sp>
        <p:sp>
          <p:nvSpPr>
            <p:cNvPr id="38" name="TextBox 38"/>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310C0C"/>
                  </a:solidFill>
                  <a:latin typeface="Times New Roman"/>
                  <a:ea typeface="Times New Roman"/>
                  <a:cs typeface="Times New Roman"/>
                  <a:sym typeface="Times New Roman"/>
                </a:rPr>
                <a:t>   25-26J-240      </a:t>
              </a:r>
            </a:p>
          </p:txBody>
        </p:sp>
        <p:sp>
          <p:nvSpPr>
            <p:cNvPr id="39" name="TextBox 39"/>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03499">
            <a:off x="6780058" y="-4418153"/>
            <a:ext cx="27114907" cy="8836306"/>
          </a:xfrm>
          <a:custGeom>
            <a:avLst/>
            <a:gdLst/>
            <a:ahLst/>
            <a:cxnLst/>
            <a:rect l="l" t="t" r="r" b="b"/>
            <a:pathLst>
              <a:path w="27114907" h="8836306">
                <a:moveTo>
                  <a:pt x="0" y="0"/>
                </a:moveTo>
                <a:lnTo>
                  <a:pt x="27114907" y="0"/>
                </a:lnTo>
                <a:lnTo>
                  <a:pt x="27114907" y="8836306"/>
                </a:lnTo>
                <a:lnTo>
                  <a:pt x="0" y="883630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a:off x="1495716" y="8572881"/>
            <a:ext cx="251986" cy="251041"/>
          </a:xfrm>
          <a:custGeom>
            <a:avLst/>
            <a:gdLst/>
            <a:ahLst/>
            <a:cxnLst/>
            <a:rect l="l" t="t" r="r" b="b"/>
            <a:pathLst>
              <a:path w="251986" h="251041">
                <a:moveTo>
                  <a:pt x="0" y="0"/>
                </a:moveTo>
                <a:lnTo>
                  <a:pt x="251987" y="0"/>
                </a:lnTo>
                <a:lnTo>
                  <a:pt x="251987" y="251042"/>
                </a:lnTo>
                <a:lnTo>
                  <a:pt x="0" y="2510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403516">
            <a:off x="10222414" y="3064599"/>
            <a:ext cx="26742497" cy="8714944"/>
          </a:xfrm>
          <a:custGeom>
            <a:avLst/>
            <a:gdLst/>
            <a:ahLst/>
            <a:cxnLst/>
            <a:rect l="l" t="t" r="r" b="b"/>
            <a:pathLst>
              <a:path w="26742497" h="8714944">
                <a:moveTo>
                  <a:pt x="0" y="0"/>
                </a:moveTo>
                <a:lnTo>
                  <a:pt x="26742498" y="0"/>
                </a:lnTo>
                <a:lnTo>
                  <a:pt x="26742498" y="8714943"/>
                </a:lnTo>
                <a:lnTo>
                  <a:pt x="0" y="8714943"/>
                </a:lnTo>
                <a:lnTo>
                  <a:pt x="0" y="0"/>
                </a:lnTo>
                <a:close/>
              </a:path>
            </a:pathLst>
          </a:custGeom>
          <a:blipFill>
            <a:blip>
              <a:extLst>
                <a:ext uri="{96DAC541-7B7A-43D3-8B79-37D633B846F1}">
                  <asvg:svgBlip xmlns:asvg="http://schemas.microsoft.com/office/drawing/2016/SVG/main" r:embed="rId4"/>
                </a:ext>
              </a:extLst>
            </a:blip>
            <a:stretch>
              <a:fillRect r="-229970" b="-399941"/>
            </a:stretch>
          </a:blipFill>
        </p:spPr>
        <p:txBody>
          <a:bodyPr/>
          <a:lstStyle/>
          <a:p>
            <a:endParaRPr lang="en-US"/>
          </a:p>
        </p:txBody>
      </p:sp>
      <p:sp>
        <p:nvSpPr>
          <p:cNvPr id="5" name="TextBox 5"/>
          <p:cNvSpPr txBox="1"/>
          <p:nvPr/>
        </p:nvSpPr>
        <p:spPr>
          <a:xfrm>
            <a:off x="2564605" y="1529104"/>
            <a:ext cx="297939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6" name="TextBox 6"/>
          <p:cNvSpPr txBox="1"/>
          <p:nvPr/>
        </p:nvSpPr>
        <p:spPr>
          <a:xfrm>
            <a:off x="827671" y="960569"/>
            <a:ext cx="11475607" cy="755650"/>
          </a:xfrm>
          <a:prstGeom prst="rect">
            <a:avLst/>
          </a:prstGeom>
        </p:spPr>
        <p:txBody>
          <a:bodyPr lIns="0" tIns="0" rIns="0" bIns="0" rtlCol="0" anchor="t">
            <a:spAutoFit/>
          </a:bodyPr>
          <a:lstStyle/>
          <a:p>
            <a:pPr algn="l">
              <a:lnSpc>
                <a:spcPts val="5599"/>
              </a:lnSpc>
            </a:pPr>
            <a:r>
              <a:rPr lang="en-US" sz="3999" b="1">
                <a:solidFill>
                  <a:srgbClr val="3D0000"/>
                </a:solidFill>
                <a:latin typeface="Times New Roman Bold"/>
                <a:ea typeface="Times New Roman Bold"/>
                <a:cs typeface="Times New Roman Bold"/>
                <a:sym typeface="Times New Roman Bold"/>
              </a:rPr>
              <a:t>References</a:t>
            </a:r>
          </a:p>
        </p:txBody>
      </p:sp>
      <p:sp>
        <p:nvSpPr>
          <p:cNvPr id="7" name="TextBox 7"/>
          <p:cNvSpPr txBox="1"/>
          <p:nvPr/>
        </p:nvSpPr>
        <p:spPr>
          <a:xfrm>
            <a:off x="538697" y="2181606"/>
            <a:ext cx="15325169" cy="6391275"/>
          </a:xfrm>
          <a:prstGeom prst="rect">
            <a:avLst/>
          </a:prstGeom>
        </p:spPr>
        <p:txBody>
          <a:bodyPr lIns="0" tIns="0" rIns="0" bIns="0" rtlCol="0" anchor="t">
            <a:spAutoFit/>
          </a:bodyPr>
          <a:lstStyle/>
          <a:p>
            <a:pPr algn="l">
              <a:lnSpc>
                <a:spcPts val="4200"/>
              </a:lnSpc>
              <a:spcBef>
                <a:spcPct val="0"/>
              </a:spcBef>
            </a:pPr>
            <a:r>
              <a:rPr lang="en-US" sz="3000">
                <a:solidFill>
                  <a:srgbClr val="3D0000"/>
                </a:solidFill>
                <a:latin typeface="Glacial Indifference"/>
                <a:ea typeface="Glacial Indifference"/>
                <a:cs typeface="Glacial Indifference"/>
                <a:sym typeface="Glacial Indifference"/>
              </a:rPr>
              <a:t>[1]D. Chakrabarti et al., “Use of Artificial Intelligence to Analyse Risk in Legal Documents for a Better Decision Support,” arXiv.org, 2019. </a:t>
            </a:r>
            <a:r>
              <a:rPr lang="en-US" sz="3000" u="sng">
                <a:solidFill>
                  <a:srgbClr val="1F80FF"/>
                </a:solidFill>
                <a:latin typeface="Glacial Indifference"/>
                <a:ea typeface="Glacial Indifference"/>
                <a:cs typeface="Glacial Indifference"/>
                <a:sym typeface="Glacial Indifference"/>
                <a:hlinkClick r:id="rId5" tooltip="https://arxiv.org/abs/1912.01111"/>
              </a:rPr>
              <a:t>https://arxiv.org/abs/1912.01111</a:t>
            </a:r>
          </a:p>
          <a:p>
            <a:pPr algn="l">
              <a:lnSpc>
                <a:spcPts val="4200"/>
              </a:lnSpc>
              <a:spcBef>
                <a:spcPct val="0"/>
              </a:spcBef>
            </a:pPr>
            <a:endParaRPr lang="en-US" sz="3000" u="sng">
              <a:solidFill>
                <a:srgbClr val="1F80FF"/>
              </a:solidFill>
              <a:latin typeface="Glacial Indifference"/>
              <a:ea typeface="Glacial Indifference"/>
              <a:cs typeface="Glacial Indifference"/>
              <a:sym typeface="Glacial Indifference"/>
              <a:hlinkClick r:id="rId5" tooltip="https://arxiv.org/abs/1912.01111"/>
            </a:endParaRPr>
          </a:p>
          <a:p>
            <a:pPr algn="l">
              <a:lnSpc>
                <a:spcPts val="4200"/>
              </a:lnSpc>
              <a:spcBef>
                <a:spcPct val="0"/>
              </a:spcBef>
            </a:pPr>
            <a:r>
              <a:rPr lang="en-US" sz="3000">
                <a:solidFill>
                  <a:srgbClr val="3D0000"/>
                </a:solidFill>
                <a:latin typeface="Glacial Indifference"/>
                <a:ea typeface="Glacial Indifference"/>
                <a:cs typeface="Glacial Indifference"/>
                <a:sym typeface="Glacial Indifference"/>
              </a:rPr>
              <a:t>[2]“ContractEval: Benchmarking LLMs for Clause-Level Legal Risk Identification in Commercial Contracts,” Arxiv.org, 2025. </a:t>
            </a:r>
            <a:r>
              <a:rPr lang="en-US" sz="3000" u="sng">
                <a:solidFill>
                  <a:srgbClr val="1F80FF"/>
                </a:solidFill>
                <a:latin typeface="Glacial Indifference"/>
                <a:ea typeface="Glacial Indifference"/>
                <a:cs typeface="Glacial Indifference"/>
                <a:sym typeface="Glacial Indifference"/>
                <a:hlinkClick r:id="rId6" tooltip="https://arxiv.org/html/2508.03080"/>
              </a:rPr>
              <a:t>https://arxiv.org/html/2508.03080</a:t>
            </a:r>
            <a:r>
              <a:rPr lang="en-US" sz="3000">
                <a:solidFill>
                  <a:srgbClr val="3D0000"/>
                </a:solidFill>
                <a:latin typeface="Glacial Indifference"/>
                <a:ea typeface="Glacial Indifference"/>
                <a:cs typeface="Glacial Indifference"/>
                <a:sym typeface="Glacial Indifference"/>
              </a:rPr>
              <a:t> (accessed Aug. 28, 2025).</a:t>
            </a:r>
          </a:p>
          <a:p>
            <a:pPr algn="l">
              <a:lnSpc>
                <a:spcPts val="4200"/>
              </a:lnSpc>
              <a:spcBef>
                <a:spcPct val="0"/>
              </a:spcBef>
            </a:pPr>
            <a:endParaRPr lang="en-US" sz="3000">
              <a:solidFill>
                <a:srgbClr val="3D0000"/>
              </a:solidFill>
              <a:latin typeface="Glacial Indifference"/>
              <a:ea typeface="Glacial Indifference"/>
              <a:cs typeface="Glacial Indifference"/>
              <a:sym typeface="Glacial Indifference"/>
            </a:endParaRPr>
          </a:p>
          <a:p>
            <a:pPr algn="l">
              <a:lnSpc>
                <a:spcPts val="4200"/>
              </a:lnSpc>
              <a:spcBef>
                <a:spcPct val="0"/>
              </a:spcBef>
            </a:pPr>
            <a:r>
              <a:rPr lang="en-US" sz="3000">
                <a:solidFill>
                  <a:srgbClr val="3D0000"/>
                </a:solidFill>
                <a:latin typeface="Glacial Indifference"/>
                <a:ea typeface="Glacial Indifference"/>
                <a:cs typeface="Glacial Indifference"/>
                <a:sym typeface="Glacial Indifference"/>
              </a:rPr>
              <a:t>[3]S. Wong, C. Zheng, X. Su, and Y. Tang, “Construction contract risk identification based on knowledge-augmented language model,” arXiv.org, 2023. </a:t>
            </a:r>
            <a:r>
              <a:rPr lang="en-US" sz="3000" u="sng">
                <a:solidFill>
                  <a:srgbClr val="1F80FF"/>
                </a:solidFill>
                <a:latin typeface="Glacial Indifference"/>
                <a:ea typeface="Glacial Indifference"/>
                <a:cs typeface="Glacial Indifference"/>
                <a:sym typeface="Glacial Indifference"/>
                <a:hlinkClick r:id="rId7" tooltip="https://arxiv.org/abs/2309.12626"/>
              </a:rPr>
              <a:t>https://arxiv.org/abs/2309.12626</a:t>
            </a:r>
          </a:p>
          <a:p>
            <a:pPr algn="l">
              <a:lnSpc>
                <a:spcPts val="4200"/>
              </a:lnSpc>
              <a:spcBef>
                <a:spcPct val="0"/>
              </a:spcBef>
            </a:pPr>
            <a:endParaRPr lang="en-US" sz="3000" u="sng">
              <a:solidFill>
                <a:srgbClr val="1F80FF"/>
              </a:solidFill>
              <a:latin typeface="Glacial Indifference"/>
              <a:ea typeface="Glacial Indifference"/>
              <a:cs typeface="Glacial Indifference"/>
              <a:sym typeface="Glacial Indifference"/>
              <a:hlinkClick r:id="rId7" tooltip="https://arxiv.org/abs/2309.12626"/>
            </a:endParaRPr>
          </a:p>
          <a:p>
            <a:pPr algn="l">
              <a:lnSpc>
                <a:spcPts val="4200"/>
              </a:lnSpc>
              <a:spcBef>
                <a:spcPct val="0"/>
              </a:spcBef>
            </a:pPr>
            <a:r>
              <a:rPr lang="en-US" sz="3000">
                <a:solidFill>
                  <a:srgbClr val="3D0000"/>
                </a:solidFill>
                <a:latin typeface="Glacial Indifference"/>
                <a:ea typeface="Glacial Indifference"/>
                <a:cs typeface="Glacial Indifference"/>
                <a:sym typeface="Glacial Indifference"/>
              </a:rPr>
              <a:t>[4]P. Belcak et al., “Small Language Models are the Future of Agentic AI,” arXiv.org, 2025. </a:t>
            </a:r>
            <a:r>
              <a:rPr lang="en-US" sz="3000" u="sng">
                <a:solidFill>
                  <a:srgbClr val="1F80FF"/>
                </a:solidFill>
                <a:latin typeface="Glacial Indifference"/>
                <a:ea typeface="Glacial Indifference"/>
                <a:cs typeface="Glacial Indifference"/>
                <a:sym typeface="Glacial Indifference"/>
                <a:hlinkClick r:id="rId7" tooltip="https://arxiv.org/abs/2309.12626"/>
              </a:rPr>
              <a:t>https://arxiv.org/abs/2506.02153 </a:t>
            </a:r>
          </a:p>
        </p:txBody>
      </p:sp>
      <p:grpSp>
        <p:nvGrpSpPr>
          <p:cNvPr id="8" name="Group 8"/>
          <p:cNvGrpSpPr/>
          <p:nvPr/>
        </p:nvGrpSpPr>
        <p:grpSpPr>
          <a:xfrm>
            <a:off x="0" y="9258300"/>
            <a:ext cx="17375935" cy="895759"/>
            <a:chOff x="0" y="0"/>
            <a:chExt cx="23167913" cy="1194346"/>
          </a:xfrm>
        </p:grpSpPr>
        <p:sp>
          <p:nvSpPr>
            <p:cNvPr id="9" name="Freeform 9"/>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8325346" y="511448"/>
              <a:ext cx="7539355"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IT22030412  |     A.Thuvaraga    |     25-26J-240      </a:t>
              </a:r>
            </a:p>
          </p:txBody>
        </p:sp>
        <p:sp>
          <p:nvSpPr>
            <p:cNvPr id="11" name="TextBox 11"/>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0C0C"/>
        </a:solidFill>
        <a:effectLst/>
      </p:bgPr>
    </p:bg>
    <p:spTree>
      <p:nvGrpSpPr>
        <p:cNvPr id="1" name=""/>
        <p:cNvGrpSpPr/>
        <p:nvPr/>
      </p:nvGrpSpPr>
      <p:grpSpPr>
        <a:xfrm>
          <a:off x="0" y="0"/>
          <a:ext cx="0" cy="0"/>
          <a:chOff x="0" y="0"/>
          <a:chExt cx="0" cy="0"/>
        </a:xfrm>
      </p:grpSpPr>
      <p:sp>
        <p:nvSpPr>
          <p:cNvPr id="2" name="Freeform 2"/>
          <p:cNvSpPr/>
          <p:nvPr/>
        </p:nvSpPr>
        <p:spPr>
          <a:xfrm>
            <a:off x="0" y="0"/>
            <a:ext cx="18307050" cy="9451015"/>
          </a:xfrm>
          <a:custGeom>
            <a:avLst/>
            <a:gdLst/>
            <a:ahLst/>
            <a:cxnLst/>
            <a:rect l="l" t="t" r="r" b="b"/>
            <a:pathLst>
              <a:path w="18307050" h="9451015">
                <a:moveTo>
                  <a:pt x="0" y="0"/>
                </a:moveTo>
                <a:lnTo>
                  <a:pt x="18307050" y="0"/>
                </a:lnTo>
                <a:lnTo>
                  <a:pt x="18307050" y="9451015"/>
                </a:lnTo>
                <a:lnTo>
                  <a:pt x="0" y="9451015"/>
                </a:lnTo>
                <a:lnTo>
                  <a:pt x="0" y="0"/>
                </a:lnTo>
                <a:close/>
              </a:path>
            </a:pathLst>
          </a:custGeom>
          <a:blipFill>
            <a:blip r:embed="rId2">
              <a:alphaModFix amt="10999"/>
            </a:blip>
            <a:stretch>
              <a:fillRect/>
            </a:stretch>
          </a:blipFill>
        </p:spPr>
        <p:txBody>
          <a:bodyPr/>
          <a:lstStyle/>
          <a:p>
            <a:endParaRPr lang="en-US"/>
          </a:p>
        </p:txBody>
      </p:sp>
      <p:sp>
        <p:nvSpPr>
          <p:cNvPr id="3" name="Freeform 3"/>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9050" y="8821491"/>
            <a:ext cx="18288000" cy="2356067"/>
            <a:chOff x="0" y="0"/>
            <a:chExt cx="4816593" cy="620528"/>
          </a:xfrm>
        </p:grpSpPr>
        <p:sp>
          <p:nvSpPr>
            <p:cNvPr id="5" name="Freeform 5"/>
            <p:cNvSpPr/>
            <p:nvPr/>
          </p:nvSpPr>
          <p:spPr>
            <a:xfrm>
              <a:off x="0" y="0"/>
              <a:ext cx="4816592" cy="620528"/>
            </a:xfrm>
            <a:custGeom>
              <a:avLst/>
              <a:gdLst/>
              <a:ahLst/>
              <a:cxnLst/>
              <a:rect l="l" t="t" r="r" b="b"/>
              <a:pathLst>
                <a:path w="4816592" h="620528">
                  <a:moveTo>
                    <a:pt x="0" y="0"/>
                  </a:moveTo>
                  <a:lnTo>
                    <a:pt x="4816592" y="0"/>
                  </a:lnTo>
                  <a:lnTo>
                    <a:pt x="4816592" y="620528"/>
                  </a:lnTo>
                  <a:lnTo>
                    <a:pt x="0" y="620528"/>
                  </a:lnTo>
                  <a:close/>
                </a:path>
              </a:pathLst>
            </a:custGeom>
            <a:solidFill>
              <a:srgbClr val="B7A484"/>
            </a:solidFill>
          </p:spPr>
          <p:txBody>
            <a:bodyPr/>
            <a:lstStyle/>
            <a:p>
              <a:endParaRPr lang="en-US"/>
            </a:p>
          </p:txBody>
        </p:sp>
        <p:sp>
          <p:nvSpPr>
            <p:cNvPr id="6" name="TextBox 6"/>
            <p:cNvSpPr txBox="1"/>
            <p:nvPr/>
          </p:nvSpPr>
          <p:spPr>
            <a:xfrm>
              <a:off x="0" y="-28575"/>
              <a:ext cx="4816593" cy="649103"/>
            </a:xfrm>
            <a:prstGeom prst="rect">
              <a:avLst/>
            </a:prstGeom>
          </p:spPr>
          <p:txBody>
            <a:bodyPr lIns="50800" tIns="50800" rIns="50800" bIns="50800" rtlCol="0" anchor="ctr"/>
            <a:lstStyle/>
            <a:p>
              <a:pPr algn="ctr">
                <a:lnSpc>
                  <a:spcPts val="2351"/>
                </a:lnSpc>
              </a:pPr>
              <a:endParaRPr/>
            </a:p>
          </p:txBody>
        </p:sp>
      </p:grpSp>
      <p:grpSp>
        <p:nvGrpSpPr>
          <p:cNvPr id="7" name="Group 7"/>
          <p:cNvGrpSpPr/>
          <p:nvPr/>
        </p:nvGrpSpPr>
        <p:grpSpPr>
          <a:xfrm>
            <a:off x="0" y="9108966"/>
            <a:ext cx="18288000" cy="1178034"/>
            <a:chOff x="0" y="0"/>
            <a:chExt cx="4816593" cy="310264"/>
          </a:xfrm>
        </p:grpSpPr>
        <p:sp>
          <p:nvSpPr>
            <p:cNvPr id="8" name="Freeform 8"/>
            <p:cNvSpPr/>
            <p:nvPr/>
          </p:nvSpPr>
          <p:spPr>
            <a:xfrm>
              <a:off x="0" y="0"/>
              <a:ext cx="4816592" cy="310264"/>
            </a:xfrm>
            <a:custGeom>
              <a:avLst/>
              <a:gdLst/>
              <a:ahLst/>
              <a:cxnLst/>
              <a:rect l="l" t="t" r="r" b="b"/>
              <a:pathLst>
                <a:path w="4816592" h="310264">
                  <a:moveTo>
                    <a:pt x="0" y="0"/>
                  </a:moveTo>
                  <a:lnTo>
                    <a:pt x="4816592" y="0"/>
                  </a:lnTo>
                  <a:lnTo>
                    <a:pt x="4816592" y="310264"/>
                  </a:lnTo>
                  <a:lnTo>
                    <a:pt x="0" y="310264"/>
                  </a:lnTo>
                  <a:close/>
                </a:path>
              </a:pathLst>
            </a:custGeom>
            <a:solidFill>
              <a:srgbClr val="FFFFFF"/>
            </a:solidFill>
          </p:spPr>
          <p:txBody>
            <a:bodyPr/>
            <a:lstStyle/>
            <a:p>
              <a:endParaRPr lang="en-US"/>
            </a:p>
          </p:txBody>
        </p:sp>
        <p:sp>
          <p:nvSpPr>
            <p:cNvPr id="9" name="TextBox 9"/>
            <p:cNvSpPr txBox="1"/>
            <p:nvPr/>
          </p:nvSpPr>
          <p:spPr>
            <a:xfrm>
              <a:off x="0" y="-47625"/>
              <a:ext cx="4816593" cy="357889"/>
            </a:xfrm>
            <a:prstGeom prst="rect">
              <a:avLst/>
            </a:prstGeom>
          </p:spPr>
          <p:txBody>
            <a:bodyPr lIns="50800" tIns="50800" rIns="50800" bIns="50800" rtlCol="0" anchor="ctr"/>
            <a:lstStyle/>
            <a:p>
              <a:pPr algn="ctr">
                <a:lnSpc>
                  <a:spcPts val="2731"/>
                </a:lnSpc>
              </a:pPr>
              <a:endParaRPr/>
            </a:p>
          </p:txBody>
        </p:sp>
      </p:grpSp>
      <p:sp>
        <p:nvSpPr>
          <p:cNvPr id="10" name="Freeform 10"/>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15387116" y="-358202"/>
            <a:ext cx="2919934" cy="4682686"/>
            <a:chOff x="0" y="0"/>
            <a:chExt cx="572811" cy="918615"/>
          </a:xfrm>
        </p:grpSpPr>
        <p:sp>
          <p:nvSpPr>
            <p:cNvPr id="12" name="Freeform 12"/>
            <p:cNvSpPr/>
            <p:nvPr/>
          </p:nvSpPr>
          <p:spPr>
            <a:xfrm>
              <a:off x="0" y="0"/>
              <a:ext cx="572811" cy="918615"/>
            </a:xfrm>
            <a:custGeom>
              <a:avLst/>
              <a:gdLst/>
              <a:ahLst/>
              <a:cxnLst/>
              <a:rect l="l" t="t" r="r" b="b"/>
              <a:pathLst>
                <a:path w="572811" h="918615">
                  <a:moveTo>
                    <a:pt x="0" y="0"/>
                  </a:moveTo>
                  <a:lnTo>
                    <a:pt x="572811" y="0"/>
                  </a:lnTo>
                  <a:lnTo>
                    <a:pt x="572811" y="918615"/>
                  </a:lnTo>
                  <a:lnTo>
                    <a:pt x="0" y="918615"/>
                  </a:lnTo>
                  <a:close/>
                </a:path>
              </a:pathLst>
            </a:custGeom>
            <a:blipFill>
              <a:blip r:embed="rId5"/>
              <a:stretch>
                <a:fillRect l="-18216" r="-18216"/>
              </a:stretch>
            </a:blipFill>
          </p:spPr>
          <p:txBody>
            <a:bodyPr/>
            <a:lstStyle/>
            <a:p>
              <a:endParaRPr lang="en-US"/>
            </a:p>
          </p:txBody>
        </p:sp>
      </p:grpSp>
      <p:sp>
        <p:nvSpPr>
          <p:cNvPr id="13" name="AutoShape 13"/>
          <p:cNvSpPr/>
          <p:nvPr/>
        </p:nvSpPr>
        <p:spPr>
          <a:xfrm>
            <a:off x="5907405" y="4818977"/>
            <a:ext cx="6492240" cy="0"/>
          </a:xfrm>
          <a:prstGeom prst="line">
            <a:avLst/>
          </a:prstGeom>
          <a:ln w="38100" cap="flat">
            <a:solidFill>
              <a:srgbClr val="EDDCC6"/>
            </a:solidFill>
            <a:prstDash val="solid"/>
            <a:headEnd type="none" w="sm" len="sm"/>
            <a:tailEnd type="none" w="sm" len="sm"/>
          </a:ln>
        </p:spPr>
        <p:txBody>
          <a:bodyPr/>
          <a:lstStyle/>
          <a:p>
            <a:endParaRPr lang="en-US"/>
          </a:p>
        </p:txBody>
      </p:sp>
      <p:sp>
        <p:nvSpPr>
          <p:cNvPr id="14" name="Freeform 14"/>
          <p:cNvSpPr/>
          <p:nvPr/>
        </p:nvSpPr>
        <p:spPr>
          <a:xfrm>
            <a:off x="14432887" y="6640791"/>
            <a:ext cx="4257915" cy="2810224"/>
          </a:xfrm>
          <a:custGeom>
            <a:avLst/>
            <a:gdLst/>
            <a:ahLst/>
            <a:cxnLst/>
            <a:rect l="l" t="t" r="r" b="b"/>
            <a:pathLst>
              <a:path w="4257915" h="2810224">
                <a:moveTo>
                  <a:pt x="0" y="0"/>
                </a:moveTo>
                <a:lnTo>
                  <a:pt x="4257915" y="0"/>
                </a:lnTo>
                <a:lnTo>
                  <a:pt x="4257915" y="2810224"/>
                </a:lnTo>
                <a:lnTo>
                  <a:pt x="0" y="281022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28700" y="5247041"/>
            <a:ext cx="16085136" cy="172847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B.Sc. (Hons) Degree in Information Technology Specializing in Information Technology </a:t>
            </a:r>
          </a:p>
          <a:p>
            <a:pPr algn="ctr">
              <a:lnSpc>
                <a:spcPts val="4480"/>
              </a:lnSpc>
              <a:spcBef>
                <a:spcPct val="0"/>
              </a:spcBef>
            </a:pPr>
            <a:endParaRPr lang="en-US" sz="3200" b="1">
              <a:solidFill>
                <a:srgbClr val="FFFFFF"/>
              </a:solidFill>
              <a:latin typeface="Times New Roman Bold"/>
              <a:ea typeface="Times New Roman Bold"/>
              <a:cs typeface="Times New Roman Bold"/>
              <a:sym typeface="Times New Roman Bold"/>
            </a:endParaRPr>
          </a:p>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IT22322326 NIRUTHTHIKA E</a:t>
            </a:r>
          </a:p>
        </p:txBody>
      </p:sp>
      <p:sp>
        <p:nvSpPr>
          <p:cNvPr id="16" name="TextBox 16"/>
          <p:cNvSpPr txBox="1"/>
          <p:nvPr/>
        </p:nvSpPr>
        <p:spPr>
          <a:xfrm>
            <a:off x="1384536" y="2626247"/>
            <a:ext cx="14375619" cy="5779432"/>
          </a:xfrm>
          <a:prstGeom prst="rect">
            <a:avLst/>
          </a:prstGeom>
        </p:spPr>
        <p:txBody>
          <a:bodyPr lIns="0" tIns="0" rIns="0" bIns="0" rtlCol="0" anchor="t">
            <a:spAutoFit/>
          </a:bodyPr>
          <a:lstStyle/>
          <a:p>
            <a:pPr algn="ctr">
              <a:lnSpc>
                <a:spcPts val="6428"/>
              </a:lnSpc>
              <a:spcBef>
                <a:spcPct val="0"/>
              </a:spcBef>
            </a:pPr>
            <a:r>
              <a:rPr lang="en-US" sz="4591" b="1">
                <a:solidFill>
                  <a:srgbClr val="FFFFFF"/>
                </a:solidFill>
                <a:latin typeface="Times New Roman Bold"/>
                <a:ea typeface="Times New Roman Bold"/>
                <a:cs typeface="Times New Roman Bold"/>
                <a:sym typeface="Times New Roman Bold"/>
              </a:rPr>
              <a:t>Law Recommendation system for users, specially focus on Employee and Labor law ​</a:t>
            </a:r>
          </a:p>
          <a:p>
            <a:pPr algn="ctr">
              <a:lnSpc>
                <a:spcPts val="6428"/>
              </a:lnSpc>
              <a:spcBef>
                <a:spcPct val="0"/>
              </a:spcBef>
            </a:pPr>
            <a:r>
              <a:rPr lang="en-US" sz="4591" b="1">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a:solidFill>
                  <a:srgbClr val="FFFFFF"/>
                </a:solidFill>
                <a:latin typeface="Times New Roman Bold"/>
                <a:ea typeface="Times New Roman Bold"/>
                <a:cs typeface="Times New Roman Bold"/>
                <a:sym typeface="Times New Roman Bold"/>
              </a:rPr>
              <a:t>​​</a:t>
            </a:r>
          </a:p>
          <a:p>
            <a:pPr algn="ctr">
              <a:lnSpc>
                <a:spcPts val="6428"/>
              </a:lnSpc>
              <a:spcBef>
                <a:spcPct val="0"/>
              </a:spcBef>
            </a:pPr>
            <a:endParaRPr lang="en-US" sz="4591" b="1">
              <a:solidFill>
                <a:srgbClr val="FFFFFF"/>
              </a:solidFill>
              <a:latin typeface="Times New Roman Bold"/>
              <a:ea typeface="Times New Roman Bold"/>
              <a:cs typeface="Times New Roman Bold"/>
              <a:sym typeface="Times New Roman Bold"/>
            </a:endParaRPr>
          </a:p>
        </p:txBody>
      </p:sp>
      <p:sp>
        <p:nvSpPr>
          <p:cNvPr id="17" name="TextBox 17"/>
          <p:cNvSpPr txBox="1"/>
          <p:nvPr/>
        </p:nvSpPr>
        <p:spPr>
          <a:xfrm>
            <a:off x="6570419" y="9658555"/>
            <a:ext cx="5022890" cy="340970"/>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sp>
        <p:nvSpPr>
          <p:cNvPr id="18" name="TextBox 18"/>
          <p:cNvSpPr txBox="1"/>
          <p:nvPr/>
        </p:nvSpPr>
        <p:spPr>
          <a:xfrm>
            <a:off x="16140542" y="9658555"/>
            <a:ext cx="1461658"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895759"/>
            <a:chOff x="0" y="0"/>
            <a:chExt cx="16036150" cy="1194346"/>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sp>
        <p:nvSpPr>
          <p:cNvPr id="18" name="TextBox 18"/>
          <p:cNvSpPr txBox="1"/>
          <p:nvPr/>
        </p:nvSpPr>
        <p:spPr>
          <a:xfrm>
            <a:off x="12680256" y="9658555"/>
            <a:ext cx="1254085" cy="340970"/>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35901" y="38689"/>
            <a:ext cx="16588385" cy="75565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 Proven Gap/Creative Solution</a:t>
            </a:r>
          </a:p>
        </p:txBody>
      </p:sp>
      <p:grpSp>
        <p:nvGrpSpPr>
          <p:cNvPr id="20" name="Group 20"/>
          <p:cNvGrpSpPr/>
          <p:nvPr/>
        </p:nvGrpSpPr>
        <p:grpSpPr>
          <a:xfrm>
            <a:off x="-466725" y="9031258"/>
            <a:ext cx="17091011" cy="2969327"/>
            <a:chOff x="0" y="0"/>
            <a:chExt cx="4501336" cy="782045"/>
          </a:xfrm>
        </p:grpSpPr>
        <p:sp>
          <p:nvSpPr>
            <p:cNvPr id="21" name="Freeform 21"/>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22" name="TextBox 22"/>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23" name="Freeform 23"/>
          <p:cNvSpPr/>
          <p:nvPr/>
        </p:nvSpPr>
        <p:spPr>
          <a:xfrm rot="5400000">
            <a:off x="8017682" y="10615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24" name="Group 24"/>
          <p:cNvGrpSpPr/>
          <p:nvPr/>
        </p:nvGrpSpPr>
        <p:grpSpPr>
          <a:xfrm>
            <a:off x="17148511" y="1773112"/>
            <a:ext cx="932103" cy="7045575"/>
            <a:chOff x="0" y="0"/>
            <a:chExt cx="1242804" cy="9394100"/>
          </a:xfrm>
        </p:grpSpPr>
        <p:sp>
          <p:nvSpPr>
            <p:cNvPr id="25" name="Freeform 25"/>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32"/>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3" name="Group 33"/>
          <p:cNvGrpSpPr/>
          <p:nvPr/>
        </p:nvGrpSpPr>
        <p:grpSpPr>
          <a:xfrm>
            <a:off x="93209" y="9258300"/>
            <a:ext cx="12027113" cy="1084125"/>
            <a:chOff x="0" y="0"/>
            <a:chExt cx="16036150" cy="1445499"/>
          </a:xfrm>
        </p:grpSpPr>
        <p:sp>
          <p:nvSpPr>
            <p:cNvPr id="34" name="Freeform 34"/>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35" name="TextBox 35"/>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IT22322326 | Niruththika E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36" name="TextBox 36"/>
          <p:cNvSpPr txBox="1"/>
          <p:nvPr/>
        </p:nvSpPr>
        <p:spPr>
          <a:xfrm>
            <a:off x="13525969" y="9658555"/>
            <a:ext cx="140923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37" name="TextBox 37"/>
          <p:cNvSpPr txBox="1"/>
          <p:nvPr/>
        </p:nvSpPr>
        <p:spPr>
          <a:xfrm>
            <a:off x="953504" y="1127981"/>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Knowledge Gap</a:t>
            </a:r>
          </a:p>
        </p:txBody>
      </p:sp>
      <p:sp>
        <p:nvSpPr>
          <p:cNvPr id="38" name="TextBox 38"/>
          <p:cNvSpPr txBox="1"/>
          <p:nvPr/>
        </p:nvSpPr>
        <p:spPr>
          <a:xfrm>
            <a:off x="660979" y="2050194"/>
            <a:ext cx="15670781" cy="27146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People in Sri Lanka often struggle to act on legal problems, relying on individual lawyers who may not specialize in the relevant field, causing delays and inefficiency.</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The legal system is fragmented across acts, sections, and amendments, making it hard even for lawyers to identify the correct law, especially in labor and employment law.</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graphicFrame>
        <p:nvGraphicFramePr>
          <p:cNvPr id="39" name="Table 39"/>
          <p:cNvGraphicFramePr>
            <a:graphicFrameLocks noGrp="1"/>
          </p:cNvGraphicFramePr>
          <p:nvPr/>
        </p:nvGraphicFramePr>
        <p:xfrm>
          <a:off x="660979" y="4677928"/>
          <a:ext cx="15670781" cy="4353330"/>
        </p:xfrm>
        <a:graphic>
          <a:graphicData uri="http://schemas.openxmlformats.org/drawingml/2006/table">
            <a:tbl>
              <a:tblPr/>
              <a:tblGrid>
                <a:gridCol w="2933438">
                  <a:extLst>
                    <a:ext uri="{9D8B030D-6E8A-4147-A177-3AD203B41FA5}">
                      <a16:colId xmlns:a16="http://schemas.microsoft.com/office/drawing/2014/main" val="20000"/>
                    </a:ext>
                  </a:extLst>
                </a:gridCol>
                <a:gridCol w="2989866">
                  <a:extLst>
                    <a:ext uri="{9D8B030D-6E8A-4147-A177-3AD203B41FA5}">
                      <a16:colId xmlns:a16="http://schemas.microsoft.com/office/drawing/2014/main" val="20001"/>
                    </a:ext>
                  </a:extLst>
                </a:gridCol>
                <a:gridCol w="4512635">
                  <a:extLst>
                    <a:ext uri="{9D8B030D-6E8A-4147-A177-3AD203B41FA5}">
                      <a16:colId xmlns:a16="http://schemas.microsoft.com/office/drawing/2014/main" val="20002"/>
                    </a:ext>
                  </a:extLst>
                </a:gridCol>
                <a:gridCol w="5234842">
                  <a:extLst>
                    <a:ext uri="{9D8B030D-6E8A-4147-A177-3AD203B41FA5}">
                      <a16:colId xmlns:a16="http://schemas.microsoft.com/office/drawing/2014/main" val="20003"/>
                    </a:ext>
                  </a:extLst>
                </a:gridCol>
              </a:tblGrid>
              <a:tr h="942100">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Author(s)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Shortcomings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Proposed Solution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3383">
                <a:tc>
                  <a:txBody>
                    <a:bodyPr/>
                    <a:lstStyle/>
                    <a:p>
                      <a:pPr algn="l">
                        <a:lnSpc>
                          <a:spcPts val="2800"/>
                        </a:lnSpc>
                        <a:defRPr/>
                      </a:pPr>
                      <a:r>
                        <a:rPr lang="en-US" sz="2000">
                          <a:solidFill>
                            <a:srgbClr val="000000"/>
                          </a:solidFill>
                          <a:latin typeface="Times New Roman"/>
                          <a:ea typeface="Times New Roman"/>
                          <a:cs typeface="Times New Roman"/>
                          <a:sym typeface="Times New Roman"/>
                        </a:rPr>
                        <a:t>S. M. W. Rahman, S. Kim, H. Choi, D. S. Bhatti, and H.-N. Lee (2024)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Legal Query RAG (Retrieval-Augmented Generation with recursive feedback)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RAG prone to hallucination, weak legal grounding, no adaptive refinement.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Uses ontology-guided RAG with SLM fine-tuning to cut hallucination and boost legal reliability.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7847">
                <a:tc>
                  <a:txBody>
                    <a:bodyPr/>
                    <a:lstStyle/>
                    <a:p>
                      <a:pPr algn="l">
                        <a:lnSpc>
                          <a:spcPts val="2800"/>
                        </a:lnSpc>
                        <a:defRPr/>
                      </a:pPr>
                      <a:r>
                        <a:rPr lang="en-US" sz="2000">
                          <a:solidFill>
                            <a:srgbClr val="000000"/>
                          </a:solidFill>
                          <a:latin typeface="Canva Sans"/>
                          <a:ea typeface="Canva Sans"/>
                          <a:cs typeface="Canva Sans"/>
                          <a:sym typeface="Canva Sans"/>
                        </a:rPr>
                        <a:t>Y. Zeng, X. Xiao, Z. Xu, and S. Liu (2025)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RoSiLC-RS (Robust Similar Legal Case Recommender System)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“Overfits to text similarity, weak embeddings, low robustness.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Uses contrastive learning with SLM-based embeddings and multi-vector RAG retrieval to improve case similarity and robustness.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3" name="Group 3"/>
          <p:cNvGrpSpPr/>
          <p:nvPr/>
        </p:nvGrpSpPr>
        <p:grpSpPr>
          <a:xfrm>
            <a:off x="16996111" y="1620712"/>
            <a:ext cx="932103" cy="7045575"/>
            <a:chOff x="0" y="0"/>
            <a:chExt cx="1242804" cy="9394100"/>
          </a:xfrm>
        </p:grpSpPr>
        <p:sp>
          <p:nvSpPr>
            <p:cNvPr id="4" name="Freeform 4"/>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2" name="Group 12"/>
          <p:cNvGrpSpPr/>
          <p:nvPr/>
        </p:nvGrpSpPr>
        <p:grpSpPr>
          <a:xfrm>
            <a:off x="0" y="9258300"/>
            <a:ext cx="12027113" cy="895759"/>
            <a:chOff x="0" y="0"/>
            <a:chExt cx="16036150" cy="1194346"/>
          </a:xfrm>
        </p:grpSpPr>
        <p:sp>
          <p:nvSpPr>
            <p:cNvPr id="13" name="Freeform 13"/>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sp>
        <p:nvSpPr>
          <p:cNvPr id="15" name="TextBox 15"/>
          <p:cNvSpPr txBox="1"/>
          <p:nvPr/>
        </p:nvSpPr>
        <p:spPr>
          <a:xfrm>
            <a:off x="12680256" y="9658555"/>
            <a:ext cx="1340544" cy="329063"/>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graphicFrame>
        <p:nvGraphicFramePr>
          <p:cNvPr id="16" name="Table 16"/>
          <p:cNvGraphicFramePr>
            <a:graphicFrameLocks noGrp="1"/>
          </p:cNvGraphicFramePr>
          <p:nvPr/>
        </p:nvGraphicFramePr>
        <p:xfrm>
          <a:off x="849974" y="4763547"/>
          <a:ext cx="15670781" cy="4494752"/>
        </p:xfrm>
        <a:graphic>
          <a:graphicData uri="http://schemas.openxmlformats.org/drawingml/2006/table">
            <a:tbl>
              <a:tblPr/>
              <a:tblGrid>
                <a:gridCol w="1857479">
                  <a:extLst>
                    <a:ext uri="{9D8B030D-6E8A-4147-A177-3AD203B41FA5}">
                      <a16:colId xmlns:a16="http://schemas.microsoft.com/office/drawing/2014/main" val="20000"/>
                    </a:ext>
                  </a:extLst>
                </a:gridCol>
                <a:gridCol w="6062133">
                  <a:extLst>
                    <a:ext uri="{9D8B030D-6E8A-4147-A177-3AD203B41FA5}">
                      <a16:colId xmlns:a16="http://schemas.microsoft.com/office/drawing/2014/main" val="20001"/>
                    </a:ext>
                  </a:extLst>
                </a:gridCol>
                <a:gridCol w="7751169">
                  <a:extLst>
                    <a:ext uri="{9D8B030D-6E8A-4147-A177-3AD203B41FA5}">
                      <a16:colId xmlns:a16="http://schemas.microsoft.com/office/drawing/2014/main" val="20002"/>
                    </a:ext>
                  </a:extLst>
                </a:gridCol>
              </a:tblGrid>
              <a:tr h="816546">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System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Infomration Accuracy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imes New Roman Bold"/>
                          <a:ea typeface="Times New Roman Bold"/>
                          <a:cs typeface="Times New Roman Bold"/>
                          <a:sym typeface="Times New Roman Bold"/>
                        </a:rPr>
                        <a:t>Technology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8252">
                <a:tc>
                  <a:txBody>
                    <a:bodyPr/>
                    <a:lstStyle/>
                    <a:p>
                      <a:pPr algn="l">
                        <a:lnSpc>
                          <a:spcPts val="2800"/>
                        </a:lnSpc>
                        <a:defRPr/>
                      </a:pPr>
                      <a:r>
                        <a:rPr lang="en-US" sz="2000">
                          <a:solidFill>
                            <a:srgbClr val="000000"/>
                          </a:solidFill>
                          <a:latin typeface="Times New Roman"/>
                          <a:ea typeface="Times New Roman"/>
                          <a:cs typeface="Times New Roman"/>
                          <a:sym typeface="Times New Roman"/>
                        </a:rPr>
                        <a:t>OpenAI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Relies on online/social media sources, risking misinformation.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Uses large LLMs—strong linguistically but not domain-specific, resource-heavy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4409">
                <a:tc>
                  <a:txBody>
                    <a:bodyPr/>
                    <a:lstStyle/>
                    <a:p>
                      <a:pPr algn="l">
                        <a:lnSpc>
                          <a:spcPts val="2800"/>
                        </a:lnSpc>
                        <a:defRPr/>
                      </a:pPr>
                      <a:r>
                        <a:rPr lang="en-US" sz="2000">
                          <a:solidFill>
                            <a:srgbClr val="000000"/>
                          </a:solidFill>
                          <a:latin typeface="Canva Sans"/>
                          <a:ea typeface="Canva Sans"/>
                          <a:cs typeface="Canva Sans"/>
                          <a:sym typeface="Canva Sans"/>
                        </a:rPr>
                        <a:t>AYNC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“Only basic references, no section–year–scenario mapping.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Minimal NLP, no transformers or RAG; acts as static glossary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85545">
                <a:tc>
                  <a:txBody>
                    <a:bodyPr/>
                    <a:lstStyle/>
                    <a:p>
                      <a:pPr algn="l">
                        <a:lnSpc>
                          <a:spcPts val="2800"/>
                        </a:lnSpc>
                        <a:defRPr/>
                      </a:pPr>
                      <a:r>
                        <a:rPr lang="en-US" sz="2000">
                          <a:solidFill>
                            <a:srgbClr val="000000"/>
                          </a:solidFill>
                          <a:latin typeface="Canva Sans"/>
                          <a:ea typeface="Canva Sans"/>
                          <a:cs typeface="Canva Sans"/>
                          <a:sym typeface="Canva Sans"/>
                        </a:rPr>
                        <a:t>Proposed solution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Trained on Sri Lankan labor law; outputs sections, years, and scenarios with high accuracy.”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Times New Roman"/>
                          <a:ea typeface="Times New Roman"/>
                          <a:cs typeface="Times New Roman"/>
                          <a:sym typeface="Times New Roman"/>
                        </a:rPr>
                        <a:t>Fine-tuned SLM with Agentic RAG, optimized for low-resource, high-accuracy use.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849974" y="64908"/>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Shortcomings of Existing Systems and Solution </a:t>
            </a:r>
          </a:p>
        </p:txBody>
      </p:sp>
      <p:sp>
        <p:nvSpPr>
          <p:cNvPr id="18" name="TextBox 18"/>
          <p:cNvSpPr txBox="1"/>
          <p:nvPr/>
        </p:nvSpPr>
        <p:spPr>
          <a:xfrm>
            <a:off x="557449" y="982484"/>
            <a:ext cx="15670781" cy="43148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10C0C"/>
                </a:solidFill>
                <a:latin typeface="Times New Roman"/>
                <a:ea typeface="Times New Roman"/>
                <a:cs typeface="Times New Roman"/>
                <a:sym typeface="Times New Roman"/>
              </a:rPr>
              <a:t>Current reliance on manual searches, libraries, or simple keyword tools leads to incomplete or misleading results.</a:t>
            </a:r>
          </a:p>
          <a:p>
            <a:pPr algn="l">
              <a:lnSpc>
                <a:spcPts val="4200"/>
              </a:lnSpc>
            </a:pPr>
            <a:endParaRPr lang="en-US" sz="3000">
              <a:solidFill>
                <a:srgbClr val="310C0C"/>
              </a:solidFill>
              <a:latin typeface="Times New Roman"/>
              <a:ea typeface="Times New Roman"/>
              <a:cs typeface="Times New Roman"/>
              <a:sym typeface="Times New Roman"/>
            </a:endParaRPr>
          </a:p>
          <a:p>
            <a:pPr marL="647700" lvl="1" indent="-323850" algn="l">
              <a:lnSpc>
                <a:spcPts val="4200"/>
              </a:lnSpc>
              <a:buFont typeface="Arial"/>
              <a:buChar char="•"/>
            </a:pPr>
            <a:r>
              <a:rPr lang="en-US" sz="3000">
                <a:solidFill>
                  <a:srgbClr val="310C0C"/>
                </a:solidFill>
                <a:latin typeface="Times New Roman"/>
                <a:ea typeface="Times New Roman"/>
                <a:cs typeface="Times New Roman"/>
                <a:sym typeface="Times New Roman"/>
              </a:rPr>
              <a:t> Research proposes a fine-tuned small language model with Retrieval-Augmented Generation (RAG), trained on curated Sri Lankan labor and employment law documents, to deliver accurate, context-aware, scenario-based legal recommendations through a user-friendly interface for both lawyers and the public.</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840246">
            <a:off x="4508950" y="4361434"/>
            <a:ext cx="25986623" cy="8468616"/>
          </a:xfrm>
          <a:custGeom>
            <a:avLst/>
            <a:gdLst/>
            <a:ahLst/>
            <a:cxnLst/>
            <a:rect l="l" t="t" r="r" b="b"/>
            <a:pathLst>
              <a:path w="25986623" h="8468616">
                <a:moveTo>
                  <a:pt x="0" y="0"/>
                </a:moveTo>
                <a:lnTo>
                  <a:pt x="25986623" y="0"/>
                </a:lnTo>
                <a:lnTo>
                  <a:pt x="25986623" y="8468617"/>
                </a:lnTo>
                <a:lnTo>
                  <a:pt x="0" y="8468617"/>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rot="7840246">
            <a:off x="4804225" y="4672637"/>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4" name="Group 4"/>
          <p:cNvGrpSpPr/>
          <p:nvPr/>
        </p:nvGrpSpPr>
        <p:grpSpPr>
          <a:xfrm>
            <a:off x="11321514" y="2027445"/>
            <a:ext cx="6305543" cy="6858386"/>
            <a:chOff x="0" y="0"/>
            <a:chExt cx="8407391" cy="9144514"/>
          </a:xfrm>
        </p:grpSpPr>
        <p:grpSp>
          <p:nvGrpSpPr>
            <p:cNvPr id="5" name="Group 5"/>
            <p:cNvGrpSpPr/>
            <p:nvPr/>
          </p:nvGrpSpPr>
          <p:grpSpPr>
            <a:xfrm>
              <a:off x="0" y="737124"/>
              <a:ext cx="8407391" cy="840739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0683" r="-10683"/>
                </a:stretch>
              </a:blipFill>
              <a:ln w="95250" cap="sq">
                <a:solidFill>
                  <a:srgbClr val="B7A484"/>
                </a:solidFill>
                <a:prstDash val="solid"/>
                <a:miter/>
              </a:ln>
            </p:spPr>
            <p:txBody>
              <a:bodyPr/>
              <a:lstStyle/>
              <a:p>
                <a:endParaRPr lang="en-US"/>
              </a:p>
            </p:txBody>
          </p:sp>
        </p:grpSp>
        <p:grpSp>
          <p:nvGrpSpPr>
            <p:cNvPr id="7" name="Group 7"/>
            <p:cNvGrpSpPr/>
            <p:nvPr/>
          </p:nvGrpSpPr>
          <p:grpSpPr>
            <a:xfrm>
              <a:off x="0" y="0"/>
              <a:ext cx="3095912" cy="309591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B7A484"/>
                </a:solidFill>
                <a:prstDash val="solid"/>
                <a:miter/>
              </a:ln>
            </p:spPr>
            <p:txBody>
              <a:bodyPr/>
              <a:lstStyle/>
              <a:p>
                <a:endParaRPr lang="en-US"/>
              </a:p>
            </p:txBody>
          </p:sp>
        </p:grpSp>
      </p:grpSp>
      <p:sp>
        <p:nvSpPr>
          <p:cNvPr id="9" name="Freeform 9"/>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6"/>
            <a:stretch>
              <a:fillRect/>
            </a:stretch>
          </a:blipFill>
        </p:spPr>
        <p:txBody>
          <a:bodyPr/>
          <a:lstStyle/>
          <a:p>
            <a:endParaRPr lang="en-US"/>
          </a:p>
        </p:txBody>
      </p:sp>
      <p:sp>
        <p:nvSpPr>
          <p:cNvPr id="10" name="Freeform 10"/>
          <p:cNvSpPr/>
          <p:nvPr/>
        </p:nvSpPr>
        <p:spPr>
          <a:xfrm>
            <a:off x="87655" y="128281"/>
            <a:ext cx="11233859" cy="8297980"/>
          </a:xfrm>
          <a:custGeom>
            <a:avLst/>
            <a:gdLst/>
            <a:ahLst/>
            <a:cxnLst/>
            <a:rect l="l" t="t" r="r" b="b"/>
            <a:pathLst>
              <a:path w="11233859" h="8297980">
                <a:moveTo>
                  <a:pt x="0" y="0"/>
                </a:moveTo>
                <a:lnTo>
                  <a:pt x="11233859" y="0"/>
                </a:lnTo>
                <a:lnTo>
                  <a:pt x="11233859" y="8297980"/>
                </a:lnTo>
                <a:lnTo>
                  <a:pt x="0" y="8297980"/>
                </a:lnTo>
                <a:lnTo>
                  <a:pt x="0" y="0"/>
                </a:lnTo>
                <a:close/>
              </a:path>
            </a:pathLst>
          </a:custGeom>
          <a:blipFill>
            <a:blip r:embed="rId7"/>
            <a:stretch>
              <a:fillRect l="-7721" r="-7721"/>
            </a:stretch>
          </a:blipFill>
        </p:spPr>
        <p:txBody>
          <a:bodyPr/>
          <a:lstStyle/>
          <a:p>
            <a:endParaRPr lang="en-US"/>
          </a:p>
        </p:txBody>
      </p:sp>
      <p:sp>
        <p:nvSpPr>
          <p:cNvPr id="11" name="TextBox 11"/>
          <p:cNvSpPr txBox="1"/>
          <p:nvPr/>
        </p:nvSpPr>
        <p:spPr>
          <a:xfrm>
            <a:off x="2561156" y="1841485"/>
            <a:ext cx="2783679" cy="324331"/>
          </a:xfrm>
          <a:prstGeom prst="rect">
            <a:avLst/>
          </a:prstGeom>
        </p:spPr>
        <p:txBody>
          <a:bodyPr lIns="0" tIns="0" rIns="0" bIns="0" rtlCol="0" anchor="t">
            <a:spAutoFit/>
          </a:bodyPr>
          <a:lstStyle/>
          <a:p>
            <a:pPr algn="l">
              <a:lnSpc>
                <a:spcPts val="2603"/>
              </a:lnSpc>
              <a:spcBef>
                <a:spcPct val="0"/>
              </a:spcBef>
            </a:pPr>
            <a:r>
              <a:rPr lang="en-US" sz="1859">
                <a:solidFill>
                  <a:srgbClr val="FFFFFF"/>
                </a:solidFill>
                <a:latin typeface="Glacial Indifference"/>
                <a:ea typeface="Glacial Indifference"/>
                <a:cs typeface="Glacial Indifference"/>
                <a:sym typeface="Glacial Indifference"/>
              </a:rPr>
              <a:t>Business Company</a:t>
            </a:r>
          </a:p>
        </p:txBody>
      </p:sp>
      <p:sp>
        <p:nvSpPr>
          <p:cNvPr id="12" name="TextBox 12"/>
          <p:cNvSpPr txBox="1"/>
          <p:nvPr/>
        </p:nvSpPr>
        <p:spPr>
          <a:xfrm>
            <a:off x="5496819" y="9640370"/>
            <a:ext cx="5156597" cy="340970"/>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25-26J-240      </a:t>
            </a:r>
          </a:p>
        </p:txBody>
      </p:sp>
      <p:sp>
        <p:nvSpPr>
          <p:cNvPr id="13" name="TextBox 13"/>
          <p:cNvSpPr txBox="1"/>
          <p:nvPr/>
        </p:nvSpPr>
        <p:spPr>
          <a:xfrm>
            <a:off x="16140542" y="9658555"/>
            <a:ext cx="1486515" cy="322785"/>
          </a:xfrm>
          <a:prstGeom prst="rect">
            <a:avLst/>
          </a:prstGeom>
        </p:spPr>
        <p:txBody>
          <a:bodyPr wrap="square" lIns="0" tIns="0" rIns="0" bIns="0" rtlCol="0" anchor="t">
            <a:spAutoFit/>
          </a:bodyPr>
          <a:lstStyle/>
          <a:p>
            <a:pPr algn="ctr">
              <a:lnSpc>
                <a:spcPts val="2731"/>
              </a:lnSpc>
              <a:spcBef>
                <a:spcPct val="0"/>
              </a:spcBef>
            </a:pPr>
            <a:r>
              <a:rPr lang="en-US" sz="1950" dirty="0">
                <a:solidFill>
                  <a:srgbClr val="FFFFFF"/>
                </a:solidFill>
                <a:latin typeface="Glacial Indifference"/>
                <a:ea typeface="Glacial Indifference"/>
                <a:cs typeface="Glacial Indifference"/>
                <a:sym typeface="Glacial Indifference"/>
              </a:rPr>
              <a:t>11/09/2025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895759"/>
            <a:chOff x="0" y="0"/>
            <a:chExt cx="16036150" cy="1194346"/>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sp>
        <p:nvSpPr>
          <p:cNvPr id="18" name="Freeform 18"/>
          <p:cNvSpPr/>
          <p:nvPr/>
        </p:nvSpPr>
        <p:spPr>
          <a:xfrm>
            <a:off x="10808725" y="0"/>
            <a:ext cx="5568921" cy="9706180"/>
          </a:xfrm>
          <a:custGeom>
            <a:avLst/>
            <a:gdLst/>
            <a:ahLst/>
            <a:cxnLst/>
            <a:rect l="l" t="t" r="r" b="b"/>
            <a:pathLst>
              <a:path w="5568921" h="9706180">
                <a:moveTo>
                  <a:pt x="0" y="0"/>
                </a:moveTo>
                <a:lnTo>
                  <a:pt x="5568921" y="0"/>
                </a:lnTo>
                <a:lnTo>
                  <a:pt x="5568921" y="9706180"/>
                </a:lnTo>
                <a:lnTo>
                  <a:pt x="0" y="9706180"/>
                </a:lnTo>
                <a:lnTo>
                  <a:pt x="0" y="0"/>
                </a:lnTo>
                <a:close/>
              </a:path>
            </a:pathLst>
          </a:custGeom>
          <a:blipFill>
            <a:blip r:embed="rId9"/>
            <a:stretch>
              <a:fillRect l="-41" r="-41"/>
            </a:stretch>
          </a:blipFill>
        </p:spPr>
        <p:txBody>
          <a:bodyPr/>
          <a:lstStyle/>
          <a:p>
            <a:endParaRPr lang="en-US"/>
          </a:p>
        </p:txBody>
      </p:sp>
      <p:sp>
        <p:nvSpPr>
          <p:cNvPr id="19" name="TextBox 19"/>
          <p:cNvSpPr txBox="1"/>
          <p:nvPr/>
        </p:nvSpPr>
        <p:spPr>
          <a:xfrm>
            <a:off x="35901" y="876300"/>
            <a:ext cx="10153700" cy="146050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Individual  System  Diagram Overview and Real-World Example </a:t>
            </a:r>
          </a:p>
        </p:txBody>
      </p:sp>
      <p:sp>
        <p:nvSpPr>
          <p:cNvPr id="20" name="TextBox 20"/>
          <p:cNvSpPr txBox="1"/>
          <p:nvPr/>
        </p:nvSpPr>
        <p:spPr>
          <a:xfrm>
            <a:off x="107951" y="2713553"/>
            <a:ext cx="10453125" cy="1346200"/>
          </a:xfrm>
          <a:prstGeom prst="rect">
            <a:avLst/>
          </a:prstGeom>
        </p:spPr>
        <p:txBody>
          <a:bodyPr lIns="0" tIns="0" rIns="0" bIns="0" rtlCol="0" anchor="t">
            <a:spAutoFit/>
          </a:bodyPr>
          <a:lstStyle/>
          <a:p>
            <a:pPr algn="l">
              <a:lnSpc>
                <a:spcPts val="3499"/>
              </a:lnSpc>
              <a:spcBef>
                <a:spcPct val="0"/>
              </a:spcBef>
            </a:pPr>
            <a:r>
              <a:rPr lang="en-US" sz="2499">
                <a:solidFill>
                  <a:srgbClr val="310C0C"/>
                </a:solidFill>
                <a:latin typeface="Times New Roman"/>
                <a:ea typeface="Times New Roman"/>
                <a:cs typeface="Times New Roman"/>
                <a:sym typeface="Times New Roman"/>
              </a:rPr>
              <a:t>User enters legal problem → The system analyzes the query → RAG and trained model search for the relevant law act name, year, and other scenarios. → The user receives the correct legal answer. </a:t>
            </a:r>
          </a:p>
        </p:txBody>
      </p:sp>
      <p:sp>
        <p:nvSpPr>
          <p:cNvPr id="21" name="TextBox 21"/>
          <p:cNvSpPr txBox="1"/>
          <p:nvPr/>
        </p:nvSpPr>
        <p:spPr>
          <a:xfrm>
            <a:off x="107951" y="5163601"/>
            <a:ext cx="10453125" cy="2670174"/>
          </a:xfrm>
          <a:prstGeom prst="rect">
            <a:avLst/>
          </a:prstGeom>
        </p:spPr>
        <p:txBody>
          <a:bodyPr lIns="0" tIns="0" rIns="0" bIns="0" rtlCol="0" anchor="t">
            <a:spAutoFit/>
          </a:bodyPr>
          <a:lstStyle/>
          <a:p>
            <a:pPr algn="l">
              <a:lnSpc>
                <a:spcPts val="3500"/>
              </a:lnSpc>
              <a:spcBef>
                <a:spcPct val="0"/>
              </a:spcBef>
            </a:pPr>
            <a:r>
              <a:rPr lang="en-US" sz="2500">
                <a:solidFill>
                  <a:srgbClr val="310C0C"/>
                </a:solidFill>
                <a:latin typeface="Times New Roman"/>
                <a:ea typeface="Times New Roman"/>
                <a:cs typeface="Times New Roman"/>
                <a:sym typeface="Times New Roman"/>
              </a:rPr>
              <a:t>The user enters problem: “I worked for 1 year, but my employer terminated me without giving notice.” → The system analyzes the query → RAG and trained model search Termination of Employment of Workmen Act No. 45 of 1971, Section 2 and similar cases →The user receives the correct legal answer (Act No. 45 of 1971, Section 2, Year 1971, with other scenarios like “termination without notice” and “unfair dismissal”)</a:t>
            </a:r>
          </a:p>
        </p:txBody>
      </p:sp>
      <p:sp>
        <p:nvSpPr>
          <p:cNvPr id="22" name="TextBox 22"/>
          <p:cNvSpPr txBox="1"/>
          <p:nvPr/>
        </p:nvSpPr>
        <p:spPr>
          <a:xfrm>
            <a:off x="12680256" y="9658555"/>
            <a:ext cx="1512257"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TextBox 5"/>
          <p:cNvSpPr txBox="1"/>
          <p:nvPr/>
        </p:nvSpPr>
        <p:spPr>
          <a:xfrm>
            <a:off x="707467" y="1248554"/>
            <a:ext cx="15916819" cy="2417445"/>
          </a:xfrm>
          <a:prstGeom prst="rect">
            <a:avLst/>
          </a:prstGeom>
        </p:spPr>
        <p:txBody>
          <a:bodyPr lIns="0" tIns="0" rIns="0" bIns="0" rtlCol="0" anchor="t">
            <a:spAutoFit/>
          </a:bodyPr>
          <a:lstStyle/>
          <a:p>
            <a:pPr marL="582932" lvl="1" indent="-291466" algn="l">
              <a:lnSpc>
                <a:spcPts val="3780"/>
              </a:lnSpc>
              <a:buFont typeface="Arial"/>
              <a:buChar char="•"/>
            </a:pPr>
            <a:r>
              <a:rPr lang="en-US" sz="2700">
                <a:solidFill>
                  <a:srgbClr val="3D0000"/>
                </a:solidFill>
                <a:latin typeface="Times New Roman"/>
                <a:ea typeface="Times New Roman"/>
                <a:cs typeface="Times New Roman"/>
                <a:sym typeface="Times New Roman"/>
              </a:rPr>
              <a:t>Natural Language Processing: Apply tokenization, lemmatization, named entity recognition, and semantic embeddings to process user queries and map them to law sections.​</a:t>
            </a:r>
          </a:p>
          <a:p>
            <a:pPr marL="582932" lvl="1" indent="-291466" algn="l">
              <a:lnSpc>
                <a:spcPts val="3780"/>
              </a:lnSpc>
              <a:spcBef>
                <a:spcPct val="0"/>
              </a:spcBef>
              <a:buFont typeface="Arial"/>
              <a:buChar char="•"/>
            </a:pPr>
            <a:r>
              <a:rPr lang="en-US" sz="2700">
                <a:solidFill>
                  <a:srgbClr val="3D0000"/>
                </a:solidFill>
                <a:latin typeface="Times New Roman"/>
                <a:ea typeface="Times New Roman"/>
                <a:cs typeface="Times New Roman"/>
                <a:sym typeface="Times New Roman"/>
              </a:rPr>
              <a:t>Machine Learning: Fine-tune small language models on Sri Lankan labor law legal recommendations.</a:t>
            </a:r>
          </a:p>
          <a:p>
            <a:pPr marL="582928" lvl="1" indent="-291464" algn="l">
              <a:lnSpc>
                <a:spcPts val="3779"/>
              </a:lnSpc>
              <a:spcBef>
                <a:spcPct val="0"/>
              </a:spcBef>
              <a:buFont typeface="Arial"/>
              <a:buChar char="•"/>
            </a:pPr>
            <a:r>
              <a:rPr lang="en-US" sz="2699">
                <a:solidFill>
                  <a:srgbClr val="3D0000"/>
                </a:solidFill>
                <a:latin typeface="Times New Roman"/>
                <a:ea typeface="Times New Roman"/>
                <a:cs typeface="Times New Roman"/>
                <a:sym typeface="Times New Roman"/>
              </a:rPr>
              <a:t>Retrieval-Augmented Generation: Combine transformer outputs with FAISS-based retrieval for fact-grounded responses that reduce hallucinations and increase legal reliability.​</a:t>
            </a:r>
          </a:p>
        </p:txBody>
      </p:sp>
      <p:sp>
        <p:nvSpPr>
          <p:cNvPr id="6" name="Freeform 6"/>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7" name="Group 7"/>
          <p:cNvGrpSpPr/>
          <p:nvPr/>
        </p:nvGrpSpPr>
        <p:grpSpPr>
          <a:xfrm>
            <a:off x="16996111" y="1620712"/>
            <a:ext cx="932103" cy="7045575"/>
            <a:chOff x="0" y="0"/>
            <a:chExt cx="1242804" cy="9394100"/>
          </a:xfrm>
        </p:grpSpPr>
        <p:sp>
          <p:nvSpPr>
            <p:cNvPr id="8" name="Freeform 8"/>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6" name="Group 16"/>
          <p:cNvGrpSpPr/>
          <p:nvPr/>
        </p:nvGrpSpPr>
        <p:grpSpPr>
          <a:xfrm>
            <a:off x="0" y="9258300"/>
            <a:ext cx="12027113" cy="895759"/>
            <a:chOff x="0" y="0"/>
            <a:chExt cx="16036150" cy="1194346"/>
          </a:xfrm>
        </p:grpSpPr>
        <p:sp>
          <p:nvSpPr>
            <p:cNvPr id="17" name="Freeform 17"/>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grpSp>
        <p:nvGrpSpPr>
          <p:cNvPr id="19" name="Group 19"/>
          <p:cNvGrpSpPr/>
          <p:nvPr/>
        </p:nvGrpSpPr>
        <p:grpSpPr>
          <a:xfrm>
            <a:off x="1028700" y="4799785"/>
            <a:ext cx="1142985" cy="114298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22" name="Freeform 22"/>
          <p:cNvSpPr/>
          <p:nvPr/>
        </p:nvSpPr>
        <p:spPr>
          <a:xfrm>
            <a:off x="1876343" y="6793663"/>
            <a:ext cx="1065188" cy="1065188"/>
          </a:xfrm>
          <a:custGeom>
            <a:avLst/>
            <a:gdLst/>
            <a:ahLst/>
            <a:cxnLst/>
            <a:rect l="l" t="t" r="r" b="b"/>
            <a:pathLst>
              <a:path w="1065188" h="1065188">
                <a:moveTo>
                  <a:pt x="0" y="0"/>
                </a:moveTo>
                <a:lnTo>
                  <a:pt x="1065188" y="0"/>
                </a:lnTo>
                <a:lnTo>
                  <a:pt x="1065188" y="1065189"/>
                </a:lnTo>
                <a:lnTo>
                  <a:pt x="0" y="106518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1285001" y="5032362"/>
            <a:ext cx="315192" cy="677831"/>
          </a:xfrm>
          <a:custGeom>
            <a:avLst/>
            <a:gdLst/>
            <a:ahLst/>
            <a:cxnLst/>
            <a:rect l="l" t="t" r="r" b="b"/>
            <a:pathLst>
              <a:path w="315192" h="677831">
                <a:moveTo>
                  <a:pt x="0" y="0"/>
                </a:moveTo>
                <a:lnTo>
                  <a:pt x="315191" y="0"/>
                </a:lnTo>
                <a:lnTo>
                  <a:pt x="315191" y="677831"/>
                </a:lnTo>
                <a:lnTo>
                  <a:pt x="0" y="67783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flipH="1" flipV="1">
            <a:off x="1600192" y="4988693"/>
            <a:ext cx="335498" cy="721500"/>
          </a:xfrm>
          <a:custGeom>
            <a:avLst/>
            <a:gdLst/>
            <a:ahLst/>
            <a:cxnLst/>
            <a:rect l="l" t="t" r="r" b="b"/>
            <a:pathLst>
              <a:path w="335498" h="721500">
                <a:moveTo>
                  <a:pt x="335498" y="721500"/>
                </a:moveTo>
                <a:lnTo>
                  <a:pt x="0" y="721500"/>
                </a:lnTo>
                <a:lnTo>
                  <a:pt x="0" y="0"/>
                </a:lnTo>
                <a:lnTo>
                  <a:pt x="335498" y="0"/>
                </a:lnTo>
                <a:lnTo>
                  <a:pt x="335498" y="72150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5"/>
          <p:cNvGrpSpPr/>
          <p:nvPr/>
        </p:nvGrpSpPr>
        <p:grpSpPr>
          <a:xfrm>
            <a:off x="5669759" y="6793663"/>
            <a:ext cx="1142985" cy="11429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28" name="Freeform 28"/>
          <p:cNvSpPr/>
          <p:nvPr/>
        </p:nvSpPr>
        <p:spPr>
          <a:xfrm>
            <a:off x="5926059" y="7026240"/>
            <a:ext cx="315192" cy="677831"/>
          </a:xfrm>
          <a:custGeom>
            <a:avLst/>
            <a:gdLst/>
            <a:ahLst/>
            <a:cxnLst/>
            <a:rect l="l" t="t" r="r" b="b"/>
            <a:pathLst>
              <a:path w="315192" h="677831">
                <a:moveTo>
                  <a:pt x="0" y="0"/>
                </a:moveTo>
                <a:lnTo>
                  <a:pt x="315192" y="0"/>
                </a:lnTo>
                <a:lnTo>
                  <a:pt x="315192" y="677831"/>
                </a:lnTo>
                <a:lnTo>
                  <a:pt x="0" y="67783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p:cNvSpPr/>
          <p:nvPr/>
        </p:nvSpPr>
        <p:spPr>
          <a:xfrm flipH="1" flipV="1">
            <a:off x="6241251" y="6979893"/>
            <a:ext cx="335498" cy="721500"/>
          </a:xfrm>
          <a:custGeom>
            <a:avLst/>
            <a:gdLst/>
            <a:ahLst/>
            <a:cxnLst/>
            <a:rect l="l" t="t" r="r" b="b"/>
            <a:pathLst>
              <a:path w="335498" h="721500">
                <a:moveTo>
                  <a:pt x="335497" y="721500"/>
                </a:moveTo>
                <a:lnTo>
                  <a:pt x="0" y="721500"/>
                </a:lnTo>
                <a:lnTo>
                  <a:pt x="0" y="0"/>
                </a:lnTo>
                <a:lnTo>
                  <a:pt x="335497" y="0"/>
                </a:lnTo>
                <a:lnTo>
                  <a:pt x="335497" y="72150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p:cNvGrpSpPr/>
          <p:nvPr/>
        </p:nvGrpSpPr>
        <p:grpSpPr>
          <a:xfrm>
            <a:off x="6073502" y="4837881"/>
            <a:ext cx="1142985" cy="1142985"/>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33" name="Freeform 33"/>
          <p:cNvSpPr/>
          <p:nvPr/>
        </p:nvSpPr>
        <p:spPr>
          <a:xfrm>
            <a:off x="6329803" y="5070457"/>
            <a:ext cx="315192" cy="677831"/>
          </a:xfrm>
          <a:custGeom>
            <a:avLst/>
            <a:gdLst/>
            <a:ahLst/>
            <a:cxnLst/>
            <a:rect l="l" t="t" r="r" b="b"/>
            <a:pathLst>
              <a:path w="315192" h="677831">
                <a:moveTo>
                  <a:pt x="0" y="0"/>
                </a:moveTo>
                <a:lnTo>
                  <a:pt x="315191" y="0"/>
                </a:lnTo>
                <a:lnTo>
                  <a:pt x="315191" y="677832"/>
                </a:lnTo>
                <a:lnTo>
                  <a:pt x="0" y="67783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34"/>
          <p:cNvSpPr/>
          <p:nvPr/>
        </p:nvSpPr>
        <p:spPr>
          <a:xfrm flipH="1" flipV="1">
            <a:off x="6644994" y="5026789"/>
            <a:ext cx="335498" cy="721500"/>
          </a:xfrm>
          <a:custGeom>
            <a:avLst/>
            <a:gdLst/>
            <a:ahLst/>
            <a:cxnLst/>
            <a:rect l="l" t="t" r="r" b="b"/>
            <a:pathLst>
              <a:path w="335498" h="721500">
                <a:moveTo>
                  <a:pt x="335498" y="721500"/>
                </a:moveTo>
                <a:lnTo>
                  <a:pt x="0" y="721500"/>
                </a:lnTo>
                <a:lnTo>
                  <a:pt x="0" y="0"/>
                </a:lnTo>
                <a:lnTo>
                  <a:pt x="335498" y="0"/>
                </a:lnTo>
                <a:lnTo>
                  <a:pt x="335498" y="72150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5" name="Group 35"/>
          <p:cNvGrpSpPr/>
          <p:nvPr/>
        </p:nvGrpSpPr>
        <p:grpSpPr>
          <a:xfrm>
            <a:off x="9350000" y="6725637"/>
            <a:ext cx="1142985" cy="114298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38" name="Freeform 38"/>
          <p:cNvSpPr/>
          <p:nvPr/>
        </p:nvSpPr>
        <p:spPr>
          <a:xfrm>
            <a:off x="9572687" y="6876421"/>
            <a:ext cx="697611" cy="841416"/>
          </a:xfrm>
          <a:custGeom>
            <a:avLst/>
            <a:gdLst/>
            <a:ahLst/>
            <a:cxnLst/>
            <a:rect l="l" t="t" r="r" b="b"/>
            <a:pathLst>
              <a:path w="697611" h="841416">
                <a:moveTo>
                  <a:pt x="0" y="0"/>
                </a:moveTo>
                <a:lnTo>
                  <a:pt x="697611" y="0"/>
                </a:lnTo>
                <a:lnTo>
                  <a:pt x="697611" y="841417"/>
                </a:lnTo>
                <a:lnTo>
                  <a:pt x="0" y="84141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9" name="Group 39"/>
          <p:cNvGrpSpPr/>
          <p:nvPr/>
        </p:nvGrpSpPr>
        <p:grpSpPr>
          <a:xfrm>
            <a:off x="10790467" y="4799785"/>
            <a:ext cx="1142985" cy="1142985"/>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1" name="TextBox 41"/>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42" name="Freeform 42"/>
          <p:cNvSpPr/>
          <p:nvPr/>
        </p:nvSpPr>
        <p:spPr>
          <a:xfrm>
            <a:off x="10977090" y="4999397"/>
            <a:ext cx="769740" cy="743761"/>
          </a:xfrm>
          <a:custGeom>
            <a:avLst/>
            <a:gdLst/>
            <a:ahLst/>
            <a:cxnLst/>
            <a:rect l="l" t="t" r="r" b="b"/>
            <a:pathLst>
              <a:path w="769740" h="743761">
                <a:moveTo>
                  <a:pt x="0" y="0"/>
                </a:moveTo>
                <a:lnTo>
                  <a:pt x="769739" y="0"/>
                </a:lnTo>
                <a:lnTo>
                  <a:pt x="769739" y="743761"/>
                </a:lnTo>
                <a:lnTo>
                  <a:pt x="0" y="74376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43" name="Group 43"/>
          <p:cNvGrpSpPr/>
          <p:nvPr/>
        </p:nvGrpSpPr>
        <p:grpSpPr>
          <a:xfrm>
            <a:off x="13532286" y="6715867"/>
            <a:ext cx="1142985" cy="1142985"/>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5" name="TextBox 45"/>
            <p:cNvSpPr txBox="1"/>
            <p:nvPr/>
          </p:nvSpPr>
          <p:spPr>
            <a:xfrm>
              <a:off x="76200" y="28575"/>
              <a:ext cx="660400" cy="708025"/>
            </a:xfrm>
            <a:prstGeom prst="rect">
              <a:avLst/>
            </a:prstGeom>
          </p:spPr>
          <p:txBody>
            <a:bodyPr lIns="50800" tIns="50800" rIns="50800" bIns="50800" rtlCol="0" anchor="ctr"/>
            <a:lstStyle/>
            <a:p>
              <a:pPr algn="ctr">
                <a:lnSpc>
                  <a:spcPts val="2731"/>
                </a:lnSpc>
              </a:pPr>
              <a:endParaRPr/>
            </a:p>
          </p:txBody>
        </p:sp>
      </p:grpSp>
      <p:sp>
        <p:nvSpPr>
          <p:cNvPr id="46" name="Freeform 46"/>
          <p:cNvSpPr/>
          <p:nvPr/>
        </p:nvSpPr>
        <p:spPr>
          <a:xfrm>
            <a:off x="13677765" y="6861346"/>
            <a:ext cx="852026" cy="852026"/>
          </a:xfrm>
          <a:custGeom>
            <a:avLst/>
            <a:gdLst/>
            <a:ahLst/>
            <a:cxnLst/>
            <a:rect l="l" t="t" r="r" b="b"/>
            <a:pathLst>
              <a:path w="852026" h="852026">
                <a:moveTo>
                  <a:pt x="0" y="0"/>
                </a:moveTo>
                <a:lnTo>
                  <a:pt x="852026" y="0"/>
                </a:lnTo>
                <a:lnTo>
                  <a:pt x="852026" y="852026"/>
                </a:lnTo>
                <a:lnTo>
                  <a:pt x="0" y="852026"/>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7" name="TextBox 47"/>
          <p:cNvSpPr txBox="1"/>
          <p:nvPr/>
        </p:nvSpPr>
        <p:spPr>
          <a:xfrm>
            <a:off x="1028700" y="273050"/>
            <a:ext cx="5089623" cy="75565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Domains of Knowledge</a:t>
            </a:r>
          </a:p>
        </p:txBody>
      </p:sp>
      <p:sp>
        <p:nvSpPr>
          <p:cNvPr id="48" name="TextBox 48"/>
          <p:cNvSpPr txBox="1"/>
          <p:nvPr/>
        </p:nvSpPr>
        <p:spPr>
          <a:xfrm>
            <a:off x="1028700" y="3837449"/>
            <a:ext cx="5416463" cy="75565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Latest Technologies Used</a:t>
            </a:r>
          </a:p>
        </p:txBody>
      </p:sp>
      <p:sp>
        <p:nvSpPr>
          <p:cNvPr id="49" name="TextBox 49"/>
          <p:cNvSpPr txBox="1"/>
          <p:nvPr/>
        </p:nvSpPr>
        <p:spPr>
          <a:xfrm>
            <a:off x="2215165" y="4771206"/>
            <a:ext cx="2342912"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Text Processing Libraries ​</a:t>
            </a:r>
          </a:p>
        </p:txBody>
      </p:sp>
      <p:sp>
        <p:nvSpPr>
          <p:cNvPr id="50" name="TextBox 50"/>
          <p:cNvSpPr txBox="1"/>
          <p:nvPr/>
        </p:nvSpPr>
        <p:spPr>
          <a:xfrm>
            <a:off x="2497785" y="5047183"/>
            <a:ext cx="1777672" cy="578485"/>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NLTK, spaCy, Regex </a:t>
            </a:r>
          </a:p>
        </p:txBody>
      </p:sp>
      <p:sp>
        <p:nvSpPr>
          <p:cNvPr id="51" name="TextBox 51"/>
          <p:cNvSpPr txBox="1"/>
          <p:nvPr/>
        </p:nvSpPr>
        <p:spPr>
          <a:xfrm>
            <a:off x="654404" y="6992564"/>
            <a:ext cx="847844"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Database</a:t>
            </a:r>
          </a:p>
        </p:txBody>
      </p:sp>
      <p:sp>
        <p:nvSpPr>
          <p:cNvPr id="52" name="TextBox 52"/>
          <p:cNvSpPr txBox="1"/>
          <p:nvPr/>
        </p:nvSpPr>
        <p:spPr>
          <a:xfrm>
            <a:off x="189489" y="7319787"/>
            <a:ext cx="1777672" cy="3022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MongoDB</a:t>
            </a:r>
          </a:p>
        </p:txBody>
      </p:sp>
      <p:sp>
        <p:nvSpPr>
          <p:cNvPr id="53" name="TextBox 53"/>
          <p:cNvSpPr txBox="1"/>
          <p:nvPr/>
        </p:nvSpPr>
        <p:spPr>
          <a:xfrm>
            <a:off x="3871440" y="7006793"/>
            <a:ext cx="1522452"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Similarity search</a:t>
            </a:r>
          </a:p>
        </p:txBody>
      </p:sp>
      <p:sp>
        <p:nvSpPr>
          <p:cNvPr id="54" name="TextBox 54"/>
          <p:cNvSpPr txBox="1"/>
          <p:nvPr/>
        </p:nvSpPr>
        <p:spPr>
          <a:xfrm>
            <a:off x="3768261" y="7328444"/>
            <a:ext cx="1777672" cy="3022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FAISS</a:t>
            </a:r>
          </a:p>
        </p:txBody>
      </p:sp>
      <p:sp>
        <p:nvSpPr>
          <p:cNvPr id="55" name="TextBox 55"/>
          <p:cNvSpPr txBox="1"/>
          <p:nvPr/>
        </p:nvSpPr>
        <p:spPr>
          <a:xfrm>
            <a:off x="7445363" y="4736464"/>
            <a:ext cx="1806297"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NLP &amp; ML Models</a:t>
            </a:r>
          </a:p>
        </p:txBody>
      </p:sp>
      <p:sp>
        <p:nvSpPr>
          <p:cNvPr id="56" name="TextBox 56"/>
          <p:cNvSpPr txBox="1"/>
          <p:nvPr/>
        </p:nvSpPr>
        <p:spPr>
          <a:xfrm>
            <a:off x="7459675" y="4988559"/>
            <a:ext cx="1777672" cy="85471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DistilBERT, T5 base, Qwen2.5, GPT-2 small​</a:t>
            </a:r>
          </a:p>
        </p:txBody>
      </p:sp>
      <p:sp>
        <p:nvSpPr>
          <p:cNvPr id="57" name="TextBox 57"/>
          <p:cNvSpPr txBox="1"/>
          <p:nvPr/>
        </p:nvSpPr>
        <p:spPr>
          <a:xfrm>
            <a:off x="8098067" y="6959565"/>
            <a:ext cx="1135618"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Frame work </a:t>
            </a:r>
          </a:p>
        </p:txBody>
      </p:sp>
      <p:sp>
        <p:nvSpPr>
          <p:cNvPr id="58" name="TextBox 58"/>
          <p:cNvSpPr txBox="1"/>
          <p:nvPr/>
        </p:nvSpPr>
        <p:spPr>
          <a:xfrm>
            <a:off x="7777040" y="7270064"/>
            <a:ext cx="1777672" cy="2235835"/>
          </a:xfrm>
          <a:prstGeom prst="rect">
            <a:avLst/>
          </a:prstGeom>
        </p:spPr>
        <p:txBody>
          <a:bodyPr lIns="0" tIns="0" rIns="0" bIns="0" rtlCol="0" anchor="t">
            <a:spAutoFit/>
          </a:bodyPr>
          <a:lstStyle/>
          <a:p>
            <a:pPr algn="ctr">
              <a:lnSpc>
                <a:spcPts val="2239"/>
              </a:lnSpc>
            </a:pPr>
            <a:r>
              <a:rPr lang="en-US" sz="1599" b="1">
                <a:solidFill>
                  <a:srgbClr val="000000"/>
                </a:solidFill>
                <a:latin typeface="Times New Roman Bold"/>
                <a:ea typeface="Times New Roman Bold"/>
                <a:cs typeface="Times New Roman Bold"/>
                <a:sym typeface="Times New Roman Bold"/>
              </a:rPr>
              <a:t>React.js​</a:t>
            </a:r>
          </a:p>
          <a:p>
            <a:pPr algn="ctr">
              <a:lnSpc>
                <a:spcPts val="2239"/>
              </a:lnSpc>
            </a:pPr>
            <a:r>
              <a:rPr lang="en-US" sz="1599" b="1">
                <a:solidFill>
                  <a:srgbClr val="000000"/>
                </a:solidFill>
                <a:latin typeface="Times New Roman Bold"/>
                <a:ea typeface="Times New Roman Bold"/>
                <a:cs typeface="Times New Roman Bold"/>
                <a:sym typeface="Times New Roman Bold"/>
              </a:rPr>
              <a:t>FastAPI​</a:t>
            </a:r>
          </a:p>
          <a:p>
            <a:pPr algn="ctr">
              <a:lnSpc>
                <a:spcPts val="2239"/>
              </a:lnSpc>
            </a:pPr>
            <a:r>
              <a:rPr lang="en-US" sz="1599" b="1">
                <a:solidFill>
                  <a:srgbClr val="000000"/>
                </a:solidFill>
                <a:latin typeface="Times New Roman Bold"/>
                <a:ea typeface="Times New Roman Bold"/>
                <a:cs typeface="Times New Roman Bold"/>
                <a:sym typeface="Times New Roman Bold"/>
              </a:rPr>
              <a:t>Unsloth​</a:t>
            </a:r>
          </a:p>
          <a:p>
            <a:pPr algn="ctr">
              <a:lnSpc>
                <a:spcPts val="2239"/>
              </a:lnSpc>
            </a:pPr>
            <a:r>
              <a:rPr lang="en-US" sz="1599" b="1">
                <a:solidFill>
                  <a:srgbClr val="000000"/>
                </a:solidFill>
                <a:latin typeface="Times New Roman Bold"/>
                <a:ea typeface="Times New Roman Bold"/>
                <a:cs typeface="Times New Roman Bold"/>
                <a:sym typeface="Times New Roman Bold"/>
              </a:rPr>
              <a:t>PyTorch​</a:t>
            </a:r>
          </a:p>
          <a:p>
            <a:pPr algn="ctr">
              <a:lnSpc>
                <a:spcPts val="2239"/>
              </a:lnSpc>
            </a:pPr>
            <a:endParaRPr lang="en-US" sz="1599" b="1">
              <a:solidFill>
                <a:srgbClr val="000000"/>
              </a:solidFill>
              <a:latin typeface="Times New Roman Bold"/>
              <a:ea typeface="Times New Roman Bold"/>
              <a:cs typeface="Times New Roman Bold"/>
              <a:sym typeface="Times New Roman Bold"/>
            </a:endParaRPr>
          </a:p>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a:t>
            </a:r>
          </a:p>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a:t>
            </a:r>
          </a:p>
          <a:p>
            <a:pPr algn="ctr">
              <a:lnSpc>
                <a:spcPts val="2239"/>
              </a:lnSpc>
              <a:spcBef>
                <a:spcPct val="0"/>
              </a:spcBef>
            </a:pPr>
            <a:endParaRPr lang="en-US" sz="1599" b="1">
              <a:solidFill>
                <a:srgbClr val="000000"/>
              </a:solidFill>
              <a:latin typeface="Times New Roman Bold"/>
              <a:ea typeface="Times New Roman Bold"/>
              <a:cs typeface="Times New Roman Bold"/>
              <a:sym typeface="Times New Roman Bold"/>
            </a:endParaRPr>
          </a:p>
        </p:txBody>
      </p:sp>
      <p:sp>
        <p:nvSpPr>
          <p:cNvPr id="59" name="TextBox 59"/>
          <p:cNvSpPr txBox="1"/>
          <p:nvPr/>
        </p:nvSpPr>
        <p:spPr>
          <a:xfrm>
            <a:off x="11982831" y="4736464"/>
            <a:ext cx="1073587"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Other Tools</a:t>
            </a:r>
          </a:p>
        </p:txBody>
      </p:sp>
      <p:sp>
        <p:nvSpPr>
          <p:cNvPr id="60" name="TextBox 60"/>
          <p:cNvSpPr txBox="1"/>
          <p:nvPr/>
        </p:nvSpPr>
        <p:spPr>
          <a:xfrm>
            <a:off x="11630788" y="4988559"/>
            <a:ext cx="1526825" cy="1295727"/>
          </a:xfrm>
          <a:prstGeom prst="rect">
            <a:avLst/>
          </a:prstGeom>
        </p:spPr>
        <p:txBody>
          <a:bodyPr lIns="0" tIns="0" rIns="0" bIns="0" rtlCol="0" anchor="t">
            <a:spAutoFit/>
          </a:bodyPr>
          <a:lstStyle/>
          <a:p>
            <a:pPr algn="ctr">
              <a:lnSpc>
                <a:spcPts val="1923"/>
              </a:lnSpc>
            </a:pPr>
            <a:r>
              <a:rPr lang="en-US" sz="1374" b="1">
                <a:solidFill>
                  <a:srgbClr val="000000"/>
                </a:solidFill>
                <a:latin typeface="Times New Roman Bold"/>
                <a:ea typeface="Times New Roman Bold"/>
                <a:cs typeface="Times New Roman Bold"/>
                <a:sym typeface="Times New Roman Bold"/>
              </a:rPr>
              <a:t>Git​</a:t>
            </a:r>
          </a:p>
          <a:p>
            <a:pPr algn="ctr">
              <a:lnSpc>
                <a:spcPts val="1923"/>
              </a:lnSpc>
            </a:pPr>
            <a:r>
              <a:rPr lang="en-US" sz="1374" b="1">
                <a:solidFill>
                  <a:srgbClr val="000000"/>
                </a:solidFill>
                <a:latin typeface="Times New Roman Bold"/>
                <a:ea typeface="Times New Roman Bold"/>
                <a:cs typeface="Times New Roman Bold"/>
                <a:sym typeface="Times New Roman Bold"/>
              </a:rPr>
              <a:t>Draw.io​</a:t>
            </a:r>
          </a:p>
          <a:p>
            <a:pPr algn="ctr">
              <a:lnSpc>
                <a:spcPts val="1923"/>
              </a:lnSpc>
            </a:pPr>
            <a:r>
              <a:rPr lang="en-US" sz="1374" b="1">
                <a:solidFill>
                  <a:srgbClr val="000000"/>
                </a:solidFill>
                <a:latin typeface="Times New Roman Bold"/>
                <a:ea typeface="Times New Roman Bold"/>
                <a:cs typeface="Times New Roman Bold"/>
                <a:sym typeface="Times New Roman Bold"/>
              </a:rPr>
              <a:t>AWS</a:t>
            </a:r>
          </a:p>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a:t>
            </a:r>
          </a:p>
          <a:p>
            <a:pPr algn="ctr">
              <a:lnSpc>
                <a:spcPts val="2239"/>
              </a:lnSpc>
              <a:spcBef>
                <a:spcPct val="0"/>
              </a:spcBef>
            </a:pPr>
            <a:endParaRPr lang="en-US" sz="1599" b="1">
              <a:solidFill>
                <a:srgbClr val="000000"/>
              </a:solidFill>
              <a:latin typeface="Times New Roman Bold"/>
              <a:ea typeface="Times New Roman Bold"/>
              <a:cs typeface="Times New Roman Bold"/>
              <a:sym typeface="Times New Roman Bold"/>
            </a:endParaRPr>
          </a:p>
        </p:txBody>
      </p:sp>
      <p:sp>
        <p:nvSpPr>
          <p:cNvPr id="61" name="TextBox 61"/>
          <p:cNvSpPr txBox="1"/>
          <p:nvPr/>
        </p:nvSpPr>
        <p:spPr>
          <a:xfrm>
            <a:off x="12007775" y="6949899"/>
            <a:ext cx="1023699" cy="318770"/>
          </a:xfrm>
          <a:prstGeom prst="rect">
            <a:avLst/>
          </a:prstGeom>
        </p:spPr>
        <p:txBody>
          <a:bodyPr lIns="0" tIns="0" rIns="0" bIns="0" rtlCol="0" anchor="t">
            <a:spAutoFit/>
          </a:bodyPr>
          <a:lstStyle/>
          <a:p>
            <a:pPr algn="ctr">
              <a:lnSpc>
                <a:spcPts val="2380"/>
              </a:lnSpc>
              <a:spcBef>
                <a:spcPct val="0"/>
              </a:spcBef>
            </a:pPr>
            <a:r>
              <a:rPr lang="en-US" sz="1700" b="1">
                <a:solidFill>
                  <a:srgbClr val="000000"/>
                </a:solidFill>
                <a:latin typeface="Times New Roman Bold"/>
                <a:ea typeface="Times New Roman Bold"/>
                <a:cs typeface="Times New Roman Bold"/>
                <a:sym typeface="Times New Roman Bold"/>
              </a:rPr>
              <a:t>Technology</a:t>
            </a:r>
          </a:p>
        </p:txBody>
      </p:sp>
      <p:sp>
        <p:nvSpPr>
          <p:cNvPr id="62" name="TextBox 62"/>
          <p:cNvSpPr txBox="1"/>
          <p:nvPr/>
        </p:nvSpPr>
        <p:spPr>
          <a:xfrm>
            <a:off x="11630788" y="7201994"/>
            <a:ext cx="1777672" cy="3022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Times New Roman Bold"/>
                <a:ea typeface="Times New Roman Bold"/>
                <a:cs typeface="Times New Roman Bold"/>
                <a:sym typeface="Times New Roman Bold"/>
              </a:rPr>
              <a:t>RAG</a:t>
            </a:r>
          </a:p>
        </p:txBody>
      </p:sp>
      <p:sp>
        <p:nvSpPr>
          <p:cNvPr id="63" name="TextBox 63"/>
          <p:cNvSpPr txBox="1"/>
          <p:nvPr/>
        </p:nvSpPr>
        <p:spPr>
          <a:xfrm>
            <a:off x="12530571" y="9658555"/>
            <a:ext cx="1661942"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895759"/>
            <a:chOff x="0" y="0"/>
            <a:chExt cx="16036150" cy="1194346"/>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sp>
        <p:nvSpPr>
          <p:cNvPr id="18" name="TextBox 18"/>
          <p:cNvSpPr txBox="1"/>
          <p:nvPr/>
        </p:nvSpPr>
        <p:spPr>
          <a:xfrm>
            <a:off x="703712" y="876300"/>
            <a:ext cx="9687791" cy="755650"/>
          </a:xfrm>
          <a:prstGeom prst="rect">
            <a:avLst/>
          </a:prstGeom>
        </p:spPr>
        <p:txBody>
          <a:bodyPr lIns="0" tIns="0" rIns="0" bIns="0" rtlCol="0" anchor="t">
            <a:spAutoFit/>
          </a:bodyPr>
          <a:lstStyle/>
          <a:p>
            <a:pPr algn="l">
              <a:lnSpc>
                <a:spcPts val="5599"/>
              </a:lnSpc>
              <a:spcBef>
                <a:spcPct val="0"/>
              </a:spcBef>
            </a:pPr>
            <a:r>
              <a:rPr lang="en-US" sz="3999" b="1">
                <a:solidFill>
                  <a:srgbClr val="3D0000"/>
                </a:solidFill>
                <a:latin typeface="Times New Roman Bold"/>
                <a:ea typeface="Times New Roman Bold"/>
                <a:cs typeface="Times New Roman Bold"/>
                <a:sym typeface="Times New Roman Bold"/>
              </a:rPr>
              <a:t>Evaluation / Success Metrics</a:t>
            </a:r>
          </a:p>
        </p:txBody>
      </p:sp>
      <p:sp>
        <p:nvSpPr>
          <p:cNvPr id="19" name="TextBox 19"/>
          <p:cNvSpPr txBox="1"/>
          <p:nvPr/>
        </p:nvSpPr>
        <p:spPr>
          <a:xfrm>
            <a:off x="650463" y="1506412"/>
            <a:ext cx="15670781" cy="2098040"/>
          </a:xfrm>
          <a:prstGeom prst="rect">
            <a:avLst/>
          </a:prstGeom>
        </p:spPr>
        <p:txBody>
          <a:bodyPr lIns="0" tIns="0" rIns="0" bIns="0" rtlCol="0" anchor="t">
            <a:spAutoFit/>
          </a:bodyPr>
          <a:lstStyle/>
          <a:p>
            <a:pPr marL="626111" lvl="1" indent="-313055" algn="l">
              <a:lnSpc>
                <a:spcPts val="4060"/>
              </a:lnSpc>
              <a:buFont typeface="Arial"/>
              <a:buChar char="•"/>
            </a:pPr>
            <a:r>
              <a:rPr lang="en-US" sz="2900">
                <a:solidFill>
                  <a:srgbClr val="310C0C"/>
                </a:solidFill>
                <a:latin typeface="Times New Roman"/>
                <a:ea typeface="Times New Roman"/>
                <a:cs typeface="Times New Roman"/>
                <a:sym typeface="Times New Roman"/>
              </a:rPr>
              <a:t>Validation: Expert/legal stakeholder surveys (average score ≥4/5), system latency under 5 seconds, and independent ethical compliance reviews.</a:t>
            </a:r>
          </a:p>
          <a:p>
            <a:pPr marL="626111" lvl="1" indent="-313055" algn="l">
              <a:lnSpc>
                <a:spcPts val="4060"/>
              </a:lnSpc>
              <a:spcBef>
                <a:spcPct val="0"/>
              </a:spcBef>
              <a:buFont typeface="Arial"/>
              <a:buChar char="•"/>
            </a:pPr>
            <a:r>
              <a:rPr lang="en-US" sz="2900">
                <a:solidFill>
                  <a:srgbClr val="310C0C"/>
                </a:solidFill>
                <a:latin typeface="Times New Roman"/>
                <a:ea typeface="Times New Roman"/>
                <a:cs typeface="Times New Roman"/>
                <a:sym typeface="Times New Roman"/>
              </a:rPr>
              <a:t>Refinement: Continuous feedback-based retraining to improve accuracy, reduce bias, and enhance usability.</a:t>
            </a:r>
          </a:p>
        </p:txBody>
      </p:sp>
      <p:sp>
        <p:nvSpPr>
          <p:cNvPr id="20" name="TextBox 20"/>
          <p:cNvSpPr txBox="1"/>
          <p:nvPr/>
        </p:nvSpPr>
        <p:spPr>
          <a:xfrm>
            <a:off x="703712" y="6804025"/>
            <a:ext cx="7782141" cy="755650"/>
          </a:xfrm>
          <a:prstGeom prst="rect">
            <a:avLst/>
          </a:prstGeom>
        </p:spPr>
        <p:txBody>
          <a:bodyPr lIns="0" tIns="0" rIns="0" bIns="0" rtlCol="0" anchor="t">
            <a:spAutoFit/>
          </a:bodyPr>
          <a:lstStyle/>
          <a:p>
            <a:pPr algn="just">
              <a:lnSpc>
                <a:spcPts val="5599"/>
              </a:lnSpc>
              <a:spcBef>
                <a:spcPct val="0"/>
              </a:spcBef>
            </a:pPr>
            <a:r>
              <a:rPr lang="en-US" sz="3999" b="1">
                <a:solidFill>
                  <a:srgbClr val="3D0000"/>
                </a:solidFill>
                <a:latin typeface="Times New Roman Bold"/>
                <a:ea typeface="Times New Roman Bold"/>
                <a:cs typeface="Times New Roman Bold"/>
                <a:sym typeface="Times New Roman Bold"/>
              </a:rPr>
              <a:t>Ethical Clearance</a:t>
            </a:r>
          </a:p>
        </p:txBody>
      </p:sp>
      <p:sp>
        <p:nvSpPr>
          <p:cNvPr id="21" name="TextBox 21"/>
          <p:cNvSpPr txBox="1"/>
          <p:nvPr/>
        </p:nvSpPr>
        <p:spPr>
          <a:xfrm>
            <a:off x="436662" y="7572580"/>
            <a:ext cx="16098383" cy="2133600"/>
          </a:xfrm>
          <a:prstGeom prst="rect">
            <a:avLst/>
          </a:prstGeom>
        </p:spPr>
        <p:txBody>
          <a:bodyPr lIns="0" tIns="0" rIns="0" bIns="0" rtlCol="0" anchor="t">
            <a:spAutoFit/>
          </a:bodyPr>
          <a:lstStyle/>
          <a:p>
            <a:pPr marL="647698" lvl="1" indent="-323849" algn="l">
              <a:lnSpc>
                <a:spcPts val="4199"/>
              </a:lnSpc>
              <a:buFont typeface="Arial"/>
              <a:buChar char="•"/>
            </a:pPr>
            <a:r>
              <a:rPr lang="en-US" sz="2999">
                <a:solidFill>
                  <a:srgbClr val="310C0C"/>
                </a:solidFill>
                <a:latin typeface="Times New Roman"/>
                <a:ea typeface="Times New Roman"/>
                <a:cs typeface="Times New Roman"/>
                <a:sym typeface="Times New Roman"/>
              </a:rPr>
              <a:t>Privacy: Only publicly available legal PDF texts and verified data from lawyers are used. </a:t>
            </a:r>
          </a:p>
          <a:p>
            <a:pPr marL="647698" lvl="1" indent="-323849" algn="l">
              <a:lnSpc>
                <a:spcPts val="4199"/>
              </a:lnSpc>
              <a:spcBef>
                <a:spcPct val="0"/>
              </a:spcBef>
              <a:buFont typeface="Arial"/>
              <a:buChar char="•"/>
            </a:pPr>
            <a:r>
              <a:rPr lang="en-US" sz="2999">
                <a:solidFill>
                  <a:srgbClr val="310C0C"/>
                </a:solidFill>
                <a:latin typeface="Times New Roman"/>
                <a:ea typeface="Times New Roman"/>
                <a:cs typeface="Times New Roman"/>
                <a:sym typeface="Times New Roman"/>
              </a:rPr>
              <a:t>Transparency: The system makes clear that it only explains laws and gives guidance, not legal advice.</a:t>
            </a:r>
          </a:p>
          <a:p>
            <a:pPr algn="l">
              <a:lnSpc>
                <a:spcPts val="4199"/>
              </a:lnSpc>
              <a:spcBef>
                <a:spcPct val="0"/>
              </a:spcBef>
            </a:pPr>
            <a:endParaRPr lang="en-US" sz="2999">
              <a:solidFill>
                <a:srgbClr val="310C0C"/>
              </a:solidFill>
              <a:latin typeface="Times New Roman"/>
              <a:ea typeface="Times New Roman"/>
              <a:cs typeface="Times New Roman"/>
              <a:sym typeface="Times New Roman"/>
            </a:endParaRPr>
          </a:p>
        </p:txBody>
      </p:sp>
      <p:sp>
        <p:nvSpPr>
          <p:cNvPr id="22" name="TextBox 22"/>
          <p:cNvSpPr txBox="1"/>
          <p:nvPr/>
        </p:nvSpPr>
        <p:spPr>
          <a:xfrm>
            <a:off x="703712" y="3838575"/>
            <a:ext cx="9687791" cy="755650"/>
          </a:xfrm>
          <a:prstGeom prst="rect">
            <a:avLst/>
          </a:prstGeom>
        </p:spPr>
        <p:txBody>
          <a:bodyPr lIns="0" tIns="0" rIns="0" bIns="0" rtlCol="0" anchor="t">
            <a:spAutoFit/>
          </a:bodyPr>
          <a:lstStyle/>
          <a:p>
            <a:pPr algn="just">
              <a:lnSpc>
                <a:spcPts val="5599"/>
              </a:lnSpc>
              <a:spcBef>
                <a:spcPct val="0"/>
              </a:spcBef>
            </a:pPr>
            <a:r>
              <a:rPr lang="en-US" sz="3999" b="1">
                <a:solidFill>
                  <a:srgbClr val="3D0000"/>
                </a:solidFill>
                <a:latin typeface="Times New Roman Bold"/>
                <a:ea typeface="Times New Roman Bold"/>
                <a:cs typeface="Times New Roman Bold"/>
                <a:sym typeface="Times New Roman Bold"/>
              </a:rPr>
              <a:t>Data Availability</a:t>
            </a:r>
          </a:p>
        </p:txBody>
      </p:sp>
      <p:sp>
        <p:nvSpPr>
          <p:cNvPr id="23" name="TextBox 23"/>
          <p:cNvSpPr txBox="1"/>
          <p:nvPr/>
        </p:nvSpPr>
        <p:spPr>
          <a:xfrm>
            <a:off x="953504" y="4470400"/>
            <a:ext cx="15670781" cy="2714625"/>
          </a:xfrm>
          <a:prstGeom prst="rect">
            <a:avLst/>
          </a:prstGeom>
        </p:spPr>
        <p:txBody>
          <a:bodyPr lIns="0" tIns="0" rIns="0" bIns="0" rtlCol="0" anchor="t">
            <a:spAutoFit/>
          </a:bodyPr>
          <a:lstStyle/>
          <a:p>
            <a:pPr algn="just">
              <a:lnSpc>
                <a:spcPts val="4200"/>
              </a:lnSpc>
            </a:pPr>
            <a:r>
              <a:rPr lang="en-US" sz="3000">
                <a:solidFill>
                  <a:srgbClr val="310C0C"/>
                </a:solidFill>
                <a:latin typeface="Times New Roman"/>
                <a:ea typeface="Times New Roman"/>
                <a:cs typeface="Times New Roman"/>
                <a:sym typeface="Times New Roman"/>
              </a:rPr>
              <a:t>Sources: Law Reports (SLR, NLR), Ministry of Justice, Supreme Court of Sri Lanka, Department of Government Printing, Legal books, scanned PDFs</a:t>
            </a:r>
          </a:p>
          <a:p>
            <a:pPr algn="just">
              <a:lnSpc>
                <a:spcPts val="4200"/>
              </a:lnSpc>
            </a:pPr>
            <a:r>
              <a:rPr lang="en-US" sz="3000">
                <a:solidFill>
                  <a:srgbClr val="310C0C"/>
                </a:solidFill>
                <a:latin typeface="Times New Roman"/>
                <a:ea typeface="Times New Roman"/>
                <a:cs typeface="Times New Roman"/>
                <a:sym typeface="Times New Roman"/>
              </a:rPr>
              <a:t>Challenges: Non-digital, scattered, and noisy legal data requiring preprocessing, annotation, and structured metadata creation.</a:t>
            </a:r>
          </a:p>
          <a:p>
            <a:pPr algn="just">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
        <p:nvSpPr>
          <p:cNvPr id="24" name="TextBox 24"/>
          <p:cNvSpPr txBox="1"/>
          <p:nvPr/>
        </p:nvSpPr>
        <p:spPr>
          <a:xfrm>
            <a:off x="12664909" y="9658555"/>
            <a:ext cx="1527604"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895759"/>
            <a:chOff x="0" y="0"/>
            <a:chExt cx="16036150" cy="1194346"/>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438751"/>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IT22322326|     Niruththika E.   |     25-26J-240      </a:t>
              </a:r>
            </a:p>
          </p:txBody>
        </p:sp>
      </p:grpSp>
      <p:sp>
        <p:nvSpPr>
          <p:cNvPr id="18" name="TextBox 18"/>
          <p:cNvSpPr txBox="1"/>
          <p:nvPr/>
        </p:nvSpPr>
        <p:spPr>
          <a:xfrm>
            <a:off x="703712" y="876300"/>
            <a:ext cx="9687791" cy="755650"/>
          </a:xfrm>
          <a:prstGeom prst="rect">
            <a:avLst/>
          </a:prstGeom>
        </p:spPr>
        <p:txBody>
          <a:bodyPr lIns="0" tIns="0" rIns="0" bIns="0" rtlCol="0" anchor="t">
            <a:spAutoFit/>
          </a:bodyPr>
          <a:lstStyle/>
          <a:p>
            <a:pPr algn="l">
              <a:lnSpc>
                <a:spcPts val="5599"/>
              </a:lnSpc>
              <a:spcBef>
                <a:spcPct val="0"/>
              </a:spcBef>
            </a:pPr>
            <a:r>
              <a:rPr lang="en-US" sz="3999" b="1">
                <a:solidFill>
                  <a:srgbClr val="3D0000"/>
                </a:solidFill>
                <a:latin typeface="Times New Roman Bold"/>
                <a:ea typeface="Times New Roman Bold"/>
                <a:cs typeface="Times New Roman Bold"/>
                <a:sym typeface="Times New Roman Bold"/>
              </a:rPr>
              <a:t>REFERENCES </a:t>
            </a:r>
          </a:p>
        </p:txBody>
      </p:sp>
      <p:sp>
        <p:nvSpPr>
          <p:cNvPr id="19" name="TextBox 19"/>
          <p:cNvSpPr txBox="1"/>
          <p:nvPr/>
        </p:nvSpPr>
        <p:spPr>
          <a:xfrm>
            <a:off x="703712" y="1723672"/>
            <a:ext cx="15670781" cy="6981825"/>
          </a:xfrm>
          <a:prstGeom prst="rect">
            <a:avLst/>
          </a:prstGeom>
        </p:spPr>
        <p:txBody>
          <a:bodyPr lIns="0" tIns="0" rIns="0" bIns="0" rtlCol="0" anchor="t">
            <a:spAutoFit/>
          </a:bodyPr>
          <a:lstStyle/>
          <a:p>
            <a:pPr algn="l">
              <a:lnSpc>
                <a:spcPts val="4200"/>
              </a:lnSpc>
              <a:spcBef>
                <a:spcPct val="0"/>
              </a:spcBef>
            </a:pPr>
            <a:r>
              <a:rPr lang="en-US" sz="3000">
                <a:solidFill>
                  <a:srgbClr val="310C0C"/>
                </a:solidFill>
                <a:latin typeface="Times New Roman"/>
                <a:ea typeface="Times New Roman"/>
                <a:cs typeface="Times New Roman"/>
                <a:sym typeface="Times New Roman"/>
              </a:rPr>
              <a:t>[1] A. Jayasooriya, A. Ahamed, Y. Bandara, C. Gavindya, D. Kasthurirathna, and L. Abeywardhana, “An innovative approach for legal information retrieval from Sri Lankan Supreme Court verdicts using NER and summarization models,” in Proc. 2023 5th Int. Conf. Advancements in Computing (ICAC), Colombo, Sri Lanka, Dec. 7–8, 2023, pp. xx–xx. doi: 10.1109/ICAC60630.2023.10417286.​</a:t>
            </a:r>
          </a:p>
          <a:p>
            <a:pPr algn="l">
              <a:lnSpc>
                <a:spcPts val="4200"/>
              </a:lnSpc>
              <a:spcBef>
                <a:spcPct val="0"/>
              </a:spcBef>
            </a:pPr>
            <a:r>
              <a:rPr lang="en-US" sz="3000">
                <a:solidFill>
                  <a:srgbClr val="310C0C"/>
                </a:solidFill>
                <a:latin typeface="Times New Roman"/>
                <a:ea typeface="Times New Roman"/>
                <a:cs typeface="Times New Roman"/>
                <a:sym typeface="Times New Roman"/>
              </a:rPr>
              <a:t>​</a:t>
            </a:r>
          </a:p>
          <a:p>
            <a:pPr algn="l">
              <a:lnSpc>
                <a:spcPts val="4200"/>
              </a:lnSpc>
              <a:spcBef>
                <a:spcPct val="0"/>
              </a:spcBef>
            </a:pPr>
            <a:r>
              <a:rPr lang="en-US" sz="3000">
                <a:solidFill>
                  <a:srgbClr val="310C0C"/>
                </a:solidFill>
                <a:latin typeface="Times New Roman"/>
                <a:ea typeface="Times New Roman"/>
                <a:cs typeface="Times New Roman"/>
                <a:sym typeface="Times New Roman"/>
              </a:rPr>
              <a:t>[2] S. M. W. Rahman, S. Kim, H. Choi, D. S. Bhatti, and H.-N. Lee, “Legal Query RAG: Enhancing legal recommendation with retrieval-augmented generation and recursive feedback,” IEEE Access, vol. 12, pp. 115631–115645, 2024. DOI: 10.1109/ACCESS.2024.3456789. </a:t>
            </a:r>
          </a:p>
          <a:p>
            <a:pPr algn="l">
              <a:lnSpc>
                <a:spcPts val="4200"/>
              </a:lnSpc>
              <a:spcBef>
                <a:spcPct val="0"/>
              </a:spcBef>
            </a:pPr>
            <a:r>
              <a:rPr lang="en-US" sz="3000">
                <a:solidFill>
                  <a:srgbClr val="310C0C"/>
                </a:solidFill>
                <a:latin typeface="Times New Roman"/>
                <a:ea typeface="Times New Roman"/>
                <a:cs typeface="Times New Roman"/>
                <a:sym typeface="Times New Roman"/>
              </a:rPr>
              <a:t>​</a:t>
            </a:r>
          </a:p>
          <a:p>
            <a:pPr algn="l">
              <a:lnSpc>
                <a:spcPts val="4200"/>
              </a:lnSpc>
              <a:spcBef>
                <a:spcPct val="0"/>
              </a:spcBef>
            </a:pPr>
            <a:r>
              <a:rPr lang="en-US" sz="3000">
                <a:solidFill>
                  <a:srgbClr val="310C0C"/>
                </a:solidFill>
                <a:latin typeface="Times New Roman"/>
                <a:ea typeface="Times New Roman"/>
                <a:cs typeface="Times New Roman"/>
                <a:sym typeface="Times New Roman"/>
              </a:rPr>
              <a:t>[3] Y. Zeng, X. Xiao, Z. Xu, and S. Liu, “RoSiLC-RS: A robust similar legal case recommender system,” Neurocomputing, vol. 616, pp. 127–137, 2025. doi: 10.1016/j.neucom.2025.126983. </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
        <p:nvSpPr>
          <p:cNvPr id="20" name="TextBox 20"/>
          <p:cNvSpPr txBox="1"/>
          <p:nvPr/>
        </p:nvSpPr>
        <p:spPr>
          <a:xfrm>
            <a:off x="12664909" y="9658555"/>
            <a:ext cx="15844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10C0C"/>
        </a:solidFill>
        <a:effectLst/>
      </p:bgPr>
    </p:bg>
    <p:spTree>
      <p:nvGrpSpPr>
        <p:cNvPr id="1" name=""/>
        <p:cNvGrpSpPr/>
        <p:nvPr/>
      </p:nvGrpSpPr>
      <p:grpSpPr>
        <a:xfrm>
          <a:off x="0" y="0"/>
          <a:ext cx="0" cy="0"/>
          <a:chOff x="0" y="0"/>
          <a:chExt cx="0" cy="0"/>
        </a:xfrm>
      </p:grpSpPr>
      <p:sp>
        <p:nvSpPr>
          <p:cNvPr id="2" name="Freeform 2"/>
          <p:cNvSpPr/>
          <p:nvPr/>
        </p:nvSpPr>
        <p:spPr>
          <a:xfrm>
            <a:off x="0" y="0"/>
            <a:ext cx="18307050" cy="9451015"/>
          </a:xfrm>
          <a:custGeom>
            <a:avLst/>
            <a:gdLst/>
            <a:ahLst/>
            <a:cxnLst/>
            <a:rect l="l" t="t" r="r" b="b"/>
            <a:pathLst>
              <a:path w="18307050" h="9451015">
                <a:moveTo>
                  <a:pt x="0" y="0"/>
                </a:moveTo>
                <a:lnTo>
                  <a:pt x="18307050" y="0"/>
                </a:lnTo>
                <a:lnTo>
                  <a:pt x="18307050" y="9451015"/>
                </a:lnTo>
                <a:lnTo>
                  <a:pt x="0" y="9451015"/>
                </a:lnTo>
                <a:lnTo>
                  <a:pt x="0" y="0"/>
                </a:lnTo>
                <a:close/>
              </a:path>
            </a:pathLst>
          </a:custGeom>
          <a:blipFill>
            <a:blip r:embed="rId2">
              <a:alphaModFix amt="10999"/>
            </a:blip>
            <a:stretch>
              <a:fillRect/>
            </a:stretch>
          </a:blipFill>
        </p:spPr>
        <p:txBody>
          <a:bodyPr/>
          <a:lstStyle/>
          <a:p>
            <a:endParaRPr lang="en-US"/>
          </a:p>
        </p:txBody>
      </p:sp>
      <p:sp>
        <p:nvSpPr>
          <p:cNvPr id="3" name="Freeform 3"/>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7930933"/>
            <a:ext cx="18288000" cy="2356067"/>
            <a:chOff x="0" y="0"/>
            <a:chExt cx="4816593" cy="620528"/>
          </a:xfrm>
        </p:grpSpPr>
        <p:sp>
          <p:nvSpPr>
            <p:cNvPr id="5" name="Freeform 5"/>
            <p:cNvSpPr/>
            <p:nvPr/>
          </p:nvSpPr>
          <p:spPr>
            <a:xfrm>
              <a:off x="0" y="0"/>
              <a:ext cx="4816592" cy="620528"/>
            </a:xfrm>
            <a:custGeom>
              <a:avLst/>
              <a:gdLst/>
              <a:ahLst/>
              <a:cxnLst/>
              <a:rect l="l" t="t" r="r" b="b"/>
              <a:pathLst>
                <a:path w="4816592" h="620528">
                  <a:moveTo>
                    <a:pt x="0" y="0"/>
                  </a:moveTo>
                  <a:lnTo>
                    <a:pt x="4816592" y="0"/>
                  </a:lnTo>
                  <a:lnTo>
                    <a:pt x="4816592" y="620528"/>
                  </a:lnTo>
                  <a:lnTo>
                    <a:pt x="0" y="620528"/>
                  </a:lnTo>
                  <a:close/>
                </a:path>
              </a:pathLst>
            </a:custGeom>
            <a:solidFill>
              <a:srgbClr val="B7A484"/>
            </a:solidFill>
          </p:spPr>
          <p:txBody>
            <a:bodyPr/>
            <a:lstStyle/>
            <a:p>
              <a:endParaRPr lang="en-US"/>
            </a:p>
          </p:txBody>
        </p:sp>
        <p:sp>
          <p:nvSpPr>
            <p:cNvPr id="6" name="TextBox 6"/>
            <p:cNvSpPr txBox="1"/>
            <p:nvPr/>
          </p:nvSpPr>
          <p:spPr>
            <a:xfrm>
              <a:off x="0" y="-28575"/>
              <a:ext cx="4816593" cy="649103"/>
            </a:xfrm>
            <a:prstGeom prst="rect">
              <a:avLst/>
            </a:prstGeom>
          </p:spPr>
          <p:txBody>
            <a:bodyPr lIns="50800" tIns="50800" rIns="50800" bIns="50800" rtlCol="0" anchor="ctr"/>
            <a:lstStyle/>
            <a:p>
              <a:pPr algn="ctr">
                <a:lnSpc>
                  <a:spcPts val="2351"/>
                </a:lnSpc>
              </a:pPr>
              <a:endParaRPr/>
            </a:p>
          </p:txBody>
        </p:sp>
      </p:grpSp>
      <p:grpSp>
        <p:nvGrpSpPr>
          <p:cNvPr id="7" name="Group 7"/>
          <p:cNvGrpSpPr/>
          <p:nvPr/>
        </p:nvGrpSpPr>
        <p:grpSpPr>
          <a:xfrm>
            <a:off x="0" y="8405680"/>
            <a:ext cx="18288000" cy="1881320"/>
            <a:chOff x="0" y="0"/>
            <a:chExt cx="4816593" cy="495492"/>
          </a:xfrm>
        </p:grpSpPr>
        <p:sp>
          <p:nvSpPr>
            <p:cNvPr id="8" name="Freeform 8"/>
            <p:cNvSpPr/>
            <p:nvPr/>
          </p:nvSpPr>
          <p:spPr>
            <a:xfrm>
              <a:off x="0" y="0"/>
              <a:ext cx="4816592" cy="495492"/>
            </a:xfrm>
            <a:custGeom>
              <a:avLst/>
              <a:gdLst/>
              <a:ahLst/>
              <a:cxnLst/>
              <a:rect l="l" t="t" r="r" b="b"/>
              <a:pathLst>
                <a:path w="4816592" h="495492">
                  <a:moveTo>
                    <a:pt x="0" y="0"/>
                  </a:moveTo>
                  <a:lnTo>
                    <a:pt x="4816592" y="0"/>
                  </a:lnTo>
                  <a:lnTo>
                    <a:pt x="4816592" y="495492"/>
                  </a:lnTo>
                  <a:lnTo>
                    <a:pt x="0" y="495492"/>
                  </a:lnTo>
                  <a:close/>
                </a:path>
              </a:pathLst>
            </a:custGeom>
            <a:solidFill>
              <a:srgbClr val="FFFFFF"/>
            </a:solidFill>
          </p:spPr>
          <p:txBody>
            <a:bodyPr/>
            <a:lstStyle/>
            <a:p>
              <a:endParaRPr lang="en-US"/>
            </a:p>
          </p:txBody>
        </p:sp>
        <p:sp>
          <p:nvSpPr>
            <p:cNvPr id="9" name="TextBox 9"/>
            <p:cNvSpPr txBox="1"/>
            <p:nvPr/>
          </p:nvSpPr>
          <p:spPr>
            <a:xfrm>
              <a:off x="0" y="-47625"/>
              <a:ext cx="4816593" cy="543117"/>
            </a:xfrm>
            <a:prstGeom prst="rect">
              <a:avLst/>
            </a:prstGeom>
          </p:spPr>
          <p:txBody>
            <a:bodyPr lIns="50800" tIns="50800" rIns="50800" bIns="50800" rtlCol="0" anchor="ctr"/>
            <a:lstStyle/>
            <a:p>
              <a:pPr algn="ctr">
                <a:lnSpc>
                  <a:spcPts val="2731"/>
                </a:lnSpc>
              </a:pPr>
              <a:endParaRPr/>
            </a:p>
          </p:txBody>
        </p:sp>
      </p:grpSp>
      <p:sp>
        <p:nvSpPr>
          <p:cNvPr id="10" name="Freeform 10"/>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15387116" y="-358202"/>
            <a:ext cx="2919934" cy="3016093"/>
            <a:chOff x="0" y="0"/>
            <a:chExt cx="572811" cy="591675"/>
          </a:xfrm>
        </p:grpSpPr>
        <p:sp>
          <p:nvSpPr>
            <p:cNvPr id="12" name="Freeform 12"/>
            <p:cNvSpPr/>
            <p:nvPr/>
          </p:nvSpPr>
          <p:spPr>
            <a:xfrm>
              <a:off x="0" y="0"/>
              <a:ext cx="572811" cy="591675"/>
            </a:xfrm>
            <a:custGeom>
              <a:avLst/>
              <a:gdLst/>
              <a:ahLst/>
              <a:cxnLst/>
              <a:rect l="l" t="t" r="r" b="b"/>
              <a:pathLst>
                <a:path w="572811" h="591675">
                  <a:moveTo>
                    <a:pt x="0" y="0"/>
                  </a:moveTo>
                  <a:lnTo>
                    <a:pt x="572811" y="0"/>
                  </a:lnTo>
                  <a:lnTo>
                    <a:pt x="572811" y="591675"/>
                  </a:lnTo>
                  <a:lnTo>
                    <a:pt x="0" y="591675"/>
                  </a:lnTo>
                  <a:close/>
                </a:path>
              </a:pathLst>
            </a:custGeom>
            <a:blipFill>
              <a:blip r:embed="rId5"/>
              <a:stretch>
                <a:fillRect l="-1646" r="-1646"/>
              </a:stretch>
            </a:blipFill>
          </p:spPr>
          <p:txBody>
            <a:bodyPr/>
            <a:lstStyle/>
            <a:p>
              <a:endParaRPr lang="en-US"/>
            </a:p>
          </p:txBody>
        </p:sp>
      </p:grpSp>
      <p:sp>
        <p:nvSpPr>
          <p:cNvPr id="13" name="AutoShape 13"/>
          <p:cNvSpPr/>
          <p:nvPr/>
        </p:nvSpPr>
        <p:spPr>
          <a:xfrm>
            <a:off x="5907405" y="4818977"/>
            <a:ext cx="6492240" cy="0"/>
          </a:xfrm>
          <a:prstGeom prst="line">
            <a:avLst/>
          </a:prstGeom>
          <a:ln w="38100" cap="flat">
            <a:solidFill>
              <a:srgbClr val="EDDCC6"/>
            </a:solidFill>
            <a:prstDash val="solid"/>
            <a:headEnd type="none" w="sm" len="sm"/>
            <a:tailEnd type="none" w="sm" len="sm"/>
          </a:ln>
        </p:spPr>
        <p:txBody>
          <a:bodyPr/>
          <a:lstStyle/>
          <a:p>
            <a:endParaRPr lang="en-US"/>
          </a:p>
        </p:txBody>
      </p:sp>
      <p:sp>
        <p:nvSpPr>
          <p:cNvPr id="14" name="Freeform 14"/>
          <p:cNvSpPr/>
          <p:nvPr/>
        </p:nvSpPr>
        <p:spPr>
          <a:xfrm>
            <a:off x="13438585" y="6608651"/>
            <a:ext cx="3956213" cy="3011667"/>
          </a:xfrm>
          <a:custGeom>
            <a:avLst/>
            <a:gdLst/>
            <a:ahLst/>
            <a:cxnLst/>
            <a:rect l="l" t="t" r="r" b="b"/>
            <a:pathLst>
              <a:path w="3956213" h="3011667">
                <a:moveTo>
                  <a:pt x="0" y="0"/>
                </a:moveTo>
                <a:lnTo>
                  <a:pt x="3956213" y="0"/>
                </a:lnTo>
                <a:lnTo>
                  <a:pt x="3956213" y="3011667"/>
                </a:lnTo>
                <a:lnTo>
                  <a:pt x="0" y="3011667"/>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1028700" y="5247041"/>
            <a:ext cx="16085136"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B.Sc. (Hons) Degree in Information Technology Specializing in Information Technology </a:t>
            </a:r>
          </a:p>
        </p:txBody>
      </p:sp>
      <p:sp>
        <p:nvSpPr>
          <p:cNvPr id="16" name="TextBox 16"/>
          <p:cNvSpPr txBox="1"/>
          <p:nvPr/>
        </p:nvSpPr>
        <p:spPr>
          <a:xfrm>
            <a:off x="2428713" y="2157947"/>
            <a:ext cx="13205518" cy="5779432"/>
          </a:xfrm>
          <a:prstGeom prst="rect">
            <a:avLst/>
          </a:prstGeom>
        </p:spPr>
        <p:txBody>
          <a:bodyPr lIns="0" tIns="0" rIns="0" bIns="0" rtlCol="0" anchor="t">
            <a:spAutoFit/>
          </a:bodyPr>
          <a:lstStyle/>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Predicts likely legal judgments by analyzing past case</a:t>
            </a:r>
          </a:p>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for Criminal Law ​</a:t>
            </a:r>
          </a:p>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a:t>
            </a:r>
          </a:p>
          <a:p>
            <a:pPr algn="ctr">
              <a:lnSpc>
                <a:spcPts val="6428"/>
              </a:lnSpc>
              <a:spcBef>
                <a:spcPct val="0"/>
              </a:spcBef>
            </a:pPr>
            <a:r>
              <a:rPr lang="en-US" sz="4591" b="1" dirty="0">
                <a:solidFill>
                  <a:srgbClr val="FFFFFF"/>
                </a:solidFill>
                <a:latin typeface="Times New Roman Bold"/>
                <a:ea typeface="Times New Roman Bold"/>
                <a:cs typeface="Times New Roman Bold"/>
                <a:sym typeface="Times New Roman Bold"/>
              </a:rPr>
              <a:t>​​</a:t>
            </a:r>
          </a:p>
          <a:p>
            <a:pPr algn="ctr">
              <a:lnSpc>
                <a:spcPts val="6428"/>
              </a:lnSpc>
              <a:spcBef>
                <a:spcPct val="0"/>
              </a:spcBef>
            </a:pPr>
            <a:endParaRPr lang="en-US" sz="4591" b="1" dirty="0">
              <a:solidFill>
                <a:srgbClr val="FFFFFF"/>
              </a:solidFill>
              <a:latin typeface="Times New Roman Bold"/>
              <a:ea typeface="Times New Roman Bold"/>
              <a:cs typeface="Times New Roman Bold"/>
              <a:sym typeface="Times New Roman Bold"/>
            </a:endParaRPr>
          </a:p>
        </p:txBody>
      </p:sp>
      <p:sp>
        <p:nvSpPr>
          <p:cNvPr id="17" name="TextBox 17"/>
          <p:cNvSpPr txBox="1"/>
          <p:nvPr/>
        </p:nvSpPr>
        <p:spPr>
          <a:xfrm>
            <a:off x="6712341" y="9658555"/>
            <a:ext cx="4739045" cy="340970"/>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IT22049322|  Abiramy T |     25-26J-240      </a:t>
            </a:r>
          </a:p>
        </p:txBody>
      </p:sp>
      <p:sp>
        <p:nvSpPr>
          <p:cNvPr id="18" name="TextBox 18"/>
          <p:cNvSpPr txBox="1"/>
          <p:nvPr/>
        </p:nvSpPr>
        <p:spPr>
          <a:xfrm>
            <a:off x="16140542" y="9658555"/>
            <a:ext cx="1690258"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19050" y="6146779"/>
            <a:ext cx="18288000"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Abiramy.T  ( IT22049322 )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840246">
            <a:off x="4508950" y="4361434"/>
            <a:ext cx="25986623" cy="8468616"/>
          </a:xfrm>
          <a:custGeom>
            <a:avLst/>
            <a:gdLst/>
            <a:ahLst/>
            <a:cxnLst/>
            <a:rect l="l" t="t" r="r" b="b"/>
            <a:pathLst>
              <a:path w="25986623" h="8468616">
                <a:moveTo>
                  <a:pt x="0" y="0"/>
                </a:moveTo>
                <a:lnTo>
                  <a:pt x="25986623" y="0"/>
                </a:lnTo>
                <a:lnTo>
                  <a:pt x="25986623" y="8468617"/>
                </a:lnTo>
                <a:lnTo>
                  <a:pt x="0" y="8468617"/>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sp>
        <p:nvSpPr>
          <p:cNvPr id="3" name="Freeform 3"/>
          <p:cNvSpPr/>
          <p:nvPr/>
        </p:nvSpPr>
        <p:spPr>
          <a:xfrm rot="7840246">
            <a:off x="4804225" y="4672637"/>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4" name="Group 4"/>
          <p:cNvGrpSpPr/>
          <p:nvPr/>
        </p:nvGrpSpPr>
        <p:grpSpPr>
          <a:xfrm>
            <a:off x="11321514" y="2027445"/>
            <a:ext cx="6305543" cy="6858386"/>
            <a:chOff x="0" y="0"/>
            <a:chExt cx="8407391" cy="9144514"/>
          </a:xfrm>
        </p:grpSpPr>
        <p:grpSp>
          <p:nvGrpSpPr>
            <p:cNvPr id="5" name="Group 5"/>
            <p:cNvGrpSpPr/>
            <p:nvPr/>
          </p:nvGrpSpPr>
          <p:grpSpPr>
            <a:xfrm>
              <a:off x="0" y="737124"/>
              <a:ext cx="8407391" cy="840739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95250" cap="sq">
                <a:solidFill>
                  <a:srgbClr val="B7A484"/>
                </a:solidFill>
                <a:prstDash val="solid"/>
                <a:miter/>
              </a:ln>
            </p:spPr>
            <p:txBody>
              <a:bodyPr/>
              <a:lstStyle/>
              <a:p>
                <a:endParaRPr lang="en-US"/>
              </a:p>
            </p:txBody>
          </p:sp>
        </p:grpSp>
        <p:grpSp>
          <p:nvGrpSpPr>
            <p:cNvPr id="7" name="Group 7"/>
            <p:cNvGrpSpPr/>
            <p:nvPr/>
          </p:nvGrpSpPr>
          <p:grpSpPr>
            <a:xfrm>
              <a:off x="0" y="0"/>
              <a:ext cx="3095912" cy="309591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B7A484"/>
                </a:solidFill>
                <a:prstDash val="solid"/>
                <a:miter/>
              </a:ln>
            </p:spPr>
            <p:txBody>
              <a:bodyPr/>
              <a:lstStyle/>
              <a:p>
                <a:endParaRPr lang="en-US"/>
              </a:p>
            </p:txBody>
          </p:sp>
        </p:grpSp>
      </p:grpSp>
      <p:sp>
        <p:nvSpPr>
          <p:cNvPr id="9" name="Freeform 9"/>
          <p:cNvSpPr/>
          <p:nvPr/>
        </p:nvSpPr>
        <p:spPr>
          <a:xfrm>
            <a:off x="0"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2564378" y="1529104"/>
            <a:ext cx="2783679" cy="326606"/>
          </a:xfrm>
          <a:prstGeom prst="rect">
            <a:avLst/>
          </a:prstGeom>
        </p:spPr>
        <p:txBody>
          <a:bodyPr lIns="0" tIns="0" rIns="0" bIns="0" rtlCol="0" anchor="t">
            <a:spAutoFit/>
          </a:bodyPr>
          <a:lstStyle/>
          <a:p>
            <a:pPr algn="l">
              <a:lnSpc>
                <a:spcPts val="2603"/>
              </a:lnSpc>
              <a:spcBef>
                <a:spcPct val="0"/>
              </a:spcBef>
            </a:pPr>
            <a:r>
              <a:rPr lang="en-US" sz="1859" b="1">
                <a:solidFill>
                  <a:srgbClr val="FFFFFF"/>
                </a:solidFill>
                <a:latin typeface="Glacial Indifference Bold"/>
                <a:ea typeface="Glacial Indifference Bold"/>
                <a:cs typeface="Glacial Indifference Bold"/>
                <a:sym typeface="Glacial Indifference Bold"/>
              </a:rPr>
              <a:t>Warner &amp; Spencer</a:t>
            </a:r>
          </a:p>
        </p:txBody>
      </p:sp>
      <p:sp>
        <p:nvSpPr>
          <p:cNvPr id="11" name="TextBox 11"/>
          <p:cNvSpPr txBox="1"/>
          <p:nvPr/>
        </p:nvSpPr>
        <p:spPr>
          <a:xfrm>
            <a:off x="2561156" y="1841485"/>
            <a:ext cx="2783679" cy="324331"/>
          </a:xfrm>
          <a:prstGeom prst="rect">
            <a:avLst/>
          </a:prstGeom>
        </p:spPr>
        <p:txBody>
          <a:bodyPr lIns="0" tIns="0" rIns="0" bIns="0" rtlCol="0" anchor="t">
            <a:spAutoFit/>
          </a:bodyPr>
          <a:lstStyle/>
          <a:p>
            <a:pPr algn="l">
              <a:lnSpc>
                <a:spcPts val="2603"/>
              </a:lnSpc>
              <a:spcBef>
                <a:spcPct val="0"/>
              </a:spcBef>
            </a:pPr>
            <a:r>
              <a:rPr lang="en-US" sz="1859">
                <a:solidFill>
                  <a:srgbClr val="FFFFFF"/>
                </a:solidFill>
                <a:latin typeface="Glacial Indifference"/>
                <a:ea typeface="Glacial Indifference"/>
                <a:cs typeface="Glacial Indifference"/>
                <a:sym typeface="Glacial Indifference"/>
              </a:rPr>
              <a:t>Business Company</a:t>
            </a:r>
          </a:p>
        </p:txBody>
      </p:sp>
      <p:sp>
        <p:nvSpPr>
          <p:cNvPr id="12" name="TextBox 12"/>
          <p:cNvSpPr txBox="1"/>
          <p:nvPr/>
        </p:nvSpPr>
        <p:spPr>
          <a:xfrm>
            <a:off x="5327809" y="9640370"/>
            <a:ext cx="5494615" cy="340970"/>
          </a:xfrm>
          <a:prstGeom prst="rect">
            <a:avLst/>
          </a:prstGeom>
        </p:spPr>
        <p:txBody>
          <a:bodyPr lIns="0" tIns="0" rIns="0" bIns="0" rtlCol="0" anchor="t">
            <a:spAutoFit/>
          </a:bodyPr>
          <a:lstStyle/>
          <a:p>
            <a:pPr algn="ctr">
              <a:lnSpc>
                <a:spcPts val="2731"/>
              </a:lnSpc>
              <a:spcBef>
                <a:spcPct val="0"/>
              </a:spcBef>
            </a:pPr>
            <a:r>
              <a:rPr lang="en-US" sz="1950">
                <a:solidFill>
                  <a:srgbClr val="1A3F78"/>
                </a:solidFill>
                <a:latin typeface="Glacial Indifference"/>
                <a:ea typeface="Glacial Indifference"/>
                <a:cs typeface="Glacial Indifference"/>
                <a:sym typeface="Glacial Indifference"/>
              </a:rPr>
              <a:t>IT22030412  |     A.Thuvaraga    |     25-26J-240      </a:t>
            </a:r>
          </a:p>
        </p:txBody>
      </p:sp>
      <p:sp>
        <p:nvSpPr>
          <p:cNvPr id="13" name="TextBox 13"/>
          <p:cNvSpPr txBox="1"/>
          <p:nvPr/>
        </p:nvSpPr>
        <p:spPr>
          <a:xfrm>
            <a:off x="748190" y="516278"/>
            <a:ext cx="11321514" cy="688975"/>
          </a:xfrm>
          <a:prstGeom prst="rect">
            <a:avLst/>
          </a:prstGeom>
        </p:spPr>
        <p:txBody>
          <a:bodyPr lIns="0" tIns="0" rIns="0" bIns="0" rtlCol="0" anchor="t">
            <a:spAutoFit/>
          </a:bodyPr>
          <a:lstStyle/>
          <a:p>
            <a:pPr algn="ctr">
              <a:lnSpc>
                <a:spcPts val="5599"/>
              </a:lnSpc>
              <a:spcBef>
                <a:spcPct val="0"/>
              </a:spcBef>
            </a:pPr>
            <a:r>
              <a:rPr lang="en-US" sz="3999">
                <a:solidFill>
                  <a:srgbClr val="3D0000"/>
                </a:solidFill>
                <a:latin typeface="Glacial Indifference"/>
                <a:ea typeface="Glacial Indifference"/>
                <a:cs typeface="Glacial Indifference"/>
                <a:sym typeface="Glacial Indifference"/>
              </a:rPr>
              <a:t>Key Domains of Specialization &amp; Technologies</a:t>
            </a:r>
          </a:p>
        </p:txBody>
      </p:sp>
      <p:grpSp>
        <p:nvGrpSpPr>
          <p:cNvPr id="14" name="Group 14"/>
          <p:cNvGrpSpPr/>
          <p:nvPr/>
        </p:nvGrpSpPr>
        <p:grpSpPr>
          <a:xfrm>
            <a:off x="1028700" y="1576729"/>
            <a:ext cx="12523808" cy="2672080"/>
            <a:chOff x="0" y="0"/>
            <a:chExt cx="16698410" cy="3562773"/>
          </a:xfrm>
        </p:grpSpPr>
        <p:sp>
          <p:nvSpPr>
            <p:cNvPr id="15" name="TextBox 15"/>
            <p:cNvSpPr txBox="1"/>
            <p:nvPr/>
          </p:nvSpPr>
          <p:spPr>
            <a:xfrm>
              <a:off x="0" y="752898"/>
              <a:ext cx="16698410" cy="280987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3D0000"/>
                  </a:solidFill>
                  <a:latin typeface="Glacial Indifference"/>
                  <a:ea typeface="Glacial Indifference"/>
                  <a:cs typeface="Glacial Indifference"/>
                  <a:sym typeface="Glacial Indifference"/>
                </a:rPr>
                <a:t>Agent Creation &amp; Rule-Based Algorithms</a:t>
              </a:r>
            </a:p>
            <a:p>
              <a:pPr marL="647700" lvl="1" indent="-323850" algn="just">
                <a:lnSpc>
                  <a:spcPts val="4200"/>
                </a:lnSpc>
                <a:buFont typeface="Arial"/>
                <a:buChar char="•"/>
              </a:pPr>
              <a:r>
                <a:rPr lang="en-US" sz="3000">
                  <a:solidFill>
                    <a:srgbClr val="3D0000"/>
                  </a:solidFill>
                  <a:latin typeface="Glacial Indifference"/>
                  <a:ea typeface="Glacial Indifference"/>
                  <a:cs typeface="Glacial Indifference"/>
                  <a:sym typeface="Glacial Indifference"/>
                </a:rPr>
                <a:t>Natural language processing (NLP)</a:t>
              </a:r>
            </a:p>
            <a:p>
              <a:pPr marL="647700" lvl="1" indent="-323850" algn="just">
                <a:lnSpc>
                  <a:spcPts val="4200"/>
                </a:lnSpc>
                <a:buFont typeface="Arial"/>
                <a:buChar char="•"/>
              </a:pPr>
              <a:r>
                <a:rPr lang="en-US" sz="3000">
                  <a:solidFill>
                    <a:srgbClr val="3D0000"/>
                  </a:solidFill>
                  <a:latin typeface="Glacial Indifference"/>
                  <a:ea typeface="Glacial Indifference"/>
                  <a:cs typeface="Glacial Indifference"/>
                  <a:sym typeface="Glacial Indifference"/>
                </a:rPr>
                <a:t>Document Processing &amp; OCR</a:t>
              </a:r>
            </a:p>
            <a:p>
              <a:pPr marL="647700" lvl="1" indent="-323850" algn="just">
                <a:lnSpc>
                  <a:spcPts val="4200"/>
                </a:lnSpc>
                <a:buFont typeface="Arial"/>
                <a:buChar char="•"/>
              </a:pPr>
              <a:r>
                <a:rPr lang="en-US" sz="3000">
                  <a:solidFill>
                    <a:srgbClr val="3D0000"/>
                  </a:solidFill>
                  <a:latin typeface="Glacial Indifference"/>
                  <a:ea typeface="Glacial Indifference"/>
                  <a:cs typeface="Glacial Indifference"/>
                  <a:sym typeface="Glacial Indifference"/>
                </a:rPr>
                <a:t>Risk Analysis &amp; Retrieval </a:t>
              </a:r>
            </a:p>
          </p:txBody>
        </p:sp>
        <p:sp>
          <p:nvSpPr>
            <p:cNvPr id="16" name="TextBox 16"/>
            <p:cNvSpPr txBox="1"/>
            <p:nvPr/>
          </p:nvSpPr>
          <p:spPr>
            <a:xfrm>
              <a:off x="727185" y="-123825"/>
              <a:ext cx="3068320" cy="733425"/>
            </a:xfrm>
            <a:prstGeom prst="rect">
              <a:avLst/>
            </a:prstGeom>
          </p:spPr>
          <p:txBody>
            <a:bodyPr lIns="0" tIns="0" rIns="0" bIns="0" rtlCol="0" anchor="t">
              <a:spAutoFit/>
            </a:bodyPr>
            <a:lstStyle/>
            <a:p>
              <a:pPr algn="just">
                <a:lnSpc>
                  <a:spcPts val="4200"/>
                </a:lnSpc>
                <a:spcBef>
                  <a:spcPct val="0"/>
                </a:spcBef>
              </a:pPr>
              <a:r>
                <a:rPr lang="en-US" sz="3000" b="1" u="sng">
                  <a:solidFill>
                    <a:srgbClr val="3D0000"/>
                  </a:solidFill>
                  <a:latin typeface="Times New Roman Bold"/>
                  <a:ea typeface="Times New Roman Bold"/>
                  <a:cs typeface="Times New Roman Bold"/>
                  <a:sym typeface="Times New Roman Bold"/>
                </a:rPr>
                <a:t> Key Domains </a:t>
              </a:r>
            </a:p>
          </p:txBody>
        </p:sp>
      </p:grpSp>
      <p:sp>
        <p:nvSpPr>
          <p:cNvPr id="17" name="TextBox 17"/>
          <p:cNvSpPr txBox="1"/>
          <p:nvPr/>
        </p:nvSpPr>
        <p:spPr>
          <a:xfrm>
            <a:off x="1224549" y="4867934"/>
            <a:ext cx="8247017" cy="3190875"/>
          </a:xfrm>
          <a:prstGeom prst="rect">
            <a:avLst/>
          </a:prstGeom>
        </p:spPr>
        <p:txBody>
          <a:bodyPr lIns="0" tIns="0" rIns="0" bIns="0" rtlCol="0" anchor="t">
            <a:spAutoFit/>
          </a:bodyPr>
          <a:lstStyle/>
          <a:p>
            <a:pPr algn="l">
              <a:lnSpc>
                <a:spcPts val="4200"/>
              </a:lnSpc>
              <a:spcBef>
                <a:spcPct val="0"/>
              </a:spcBef>
            </a:pPr>
            <a:r>
              <a:rPr lang="en-US" sz="3000" b="1" u="sng">
                <a:solidFill>
                  <a:srgbClr val="3D0000"/>
                </a:solidFill>
                <a:latin typeface="Glacial Indifference Bold"/>
                <a:ea typeface="Glacial Indifference Bold"/>
                <a:cs typeface="Glacial Indifference Bold"/>
                <a:sym typeface="Glacial Indifference Bold"/>
              </a:rPr>
              <a:t>Technologies </a:t>
            </a:r>
          </a:p>
          <a:p>
            <a:pPr marL="647700" lvl="1" indent="-323850" algn="l">
              <a:lnSpc>
                <a:spcPts val="4200"/>
              </a:lnSpc>
              <a:buFont typeface="Arial"/>
              <a:buChar char="•"/>
            </a:pPr>
            <a:r>
              <a:rPr lang="en-US" sz="3000">
                <a:solidFill>
                  <a:srgbClr val="3D0000"/>
                </a:solidFill>
                <a:latin typeface="Glacial Indifference"/>
                <a:ea typeface="Glacial Indifference"/>
                <a:cs typeface="Glacial Indifference"/>
                <a:sym typeface="Glacial Indifference"/>
              </a:rPr>
              <a:t>Small Language Models (SLMs) </a:t>
            </a:r>
          </a:p>
          <a:p>
            <a:pPr marL="647700" lvl="1" indent="-323850" algn="l">
              <a:lnSpc>
                <a:spcPts val="4200"/>
              </a:lnSpc>
              <a:buFont typeface="Arial"/>
              <a:buChar char="•"/>
            </a:pPr>
            <a:r>
              <a:rPr lang="en-US" sz="3000">
                <a:solidFill>
                  <a:srgbClr val="3D0000"/>
                </a:solidFill>
                <a:latin typeface="Glacial Indifference"/>
                <a:ea typeface="Glacial Indifference"/>
                <a:cs typeface="Glacial Indifference"/>
                <a:sym typeface="Glacial Indifference"/>
              </a:rPr>
              <a:t>OCR Engines </a:t>
            </a:r>
          </a:p>
          <a:p>
            <a:pPr marL="647700" lvl="1" indent="-323850" algn="l">
              <a:lnSpc>
                <a:spcPts val="4200"/>
              </a:lnSpc>
              <a:buFont typeface="Arial"/>
              <a:buChar char="•"/>
            </a:pPr>
            <a:r>
              <a:rPr lang="en-US" sz="3000">
                <a:solidFill>
                  <a:srgbClr val="3D0000"/>
                </a:solidFill>
                <a:latin typeface="Glacial Indifference"/>
                <a:ea typeface="Glacial Indifference"/>
                <a:cs typeface="Glacial Indifference"/>
                <a:sym typeface="Glacial Indifference"/>
              </a:rPr>
              <a:t>Hybrid Agentic Architecture </a:t>
            </a:r>
          </a:p>
          <a:p>
            <a:pPr marL="647700" lvl="1" indent="-323850" algn="l">
              <a:lnSpc>
                <a:spcPts val="4200"/>
              </a:lnSpc>
              <a:buFont typeface="Arial"/>
              <a:buChar char="•"/>
            </a:pPr>
            <a:r>
              <a:rPr lang="en-US" sz="3000">
                <a:solidFill>
                  <a:srgbClr val="3D0000"/>
                </a:solidFill>
                <a:latin typeface="Glacial Indifference"/>
                <a:ea typeface="Glacial Indifference"/>
                <a:cs typeface="Glacial Indifference"/>
                <a:sym typeface="Glacial Indifference"/>
              </a:rPr>
              <a:t>Explainability Tools</a:t>
            </a:r>
          </a:p>
          <a:p>
            <a:pPr marL="647700" lvl="1" indent="-323850" algn="l">
              <a:lnSpc>
                <a:spcPts val="4200"/>
              </a:lnSpc>
              <a:buFont typeface="Arial"/>
              <a:buChar char="•"/>
            </a:pPr>
            <a:r>
              <a:rPr lang="en-US" sz="3000">
                <a:solidFill>
                  <a:srgbClr val="3D0000"/>
                </a:solidFill>
                <a:latin typeface="Glacial Indifference"/>
                <a:ea typeface="Glacial Indifference"/>
                <a:cs typeface="Glacial Indifference"/>
                <a:sym typeface="Glacial Indifference"/>
              </a:rPr>
              <a:t>Industry-Grade Frameworks </a:t>
            </a:r>
          </a:p>
        </p:txBody>
      </p:sp>
      <p:sp>
        <p:nvSpPr>
          <p:cNvPr id="18" name="TextBox 18"/>
          <p:cNvSpPr txBox="1"/>
          <p:nvPr/>
        </p:nvSpPr>
        <p:spPr>
          <a:xfrm>
            <a:off x="16077141" y="9658555"/>
            <a:ext cx="1380887" cy="340970"/>
          </a:xfrm>
          <a:prstGeom prst="rect">
            <a:avLst/>
          </a:prstGeom>
        </p:spPr>
        <p:txBody>
          <a:bodyPr lIns="0" tIns="0" rIns="0" bIns="0" rtlCol="0" anchor="t">
            <a:spAutoFit/>
          </a:bodyPr>
          <a:lstStyle/>
          <a:p>
            <a:pPr algn="ctr">
              <a:lnSpc>
                <a:spcPts val="2731"/>
              </a:lnSpc>
              <a:spcBef>
                <a:spcPct val="0"/>
              </a:spcBef>
            </a:pPr>
            <a:r>
              <a:rPr lang="en-US" sz="1950">
                <a:solidFill>
                  <a:srgbClr val="FFFFFF"/>
                </a:solidFill>
                <a:latin typeface="Glacial Indifference"/>
                <a:ea typeface="Glacial Indifference"/>
                <a:cs typeface="Glacial Indifference"/>
                <a:sym typeface="Glacial Indifference"/>
              </a:rPr>
              <a:t>08/09/2025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graphicFrame>
        <p:nvGraphicFramePr>
          <p:cNvPr id="18" name="Table 18"/>
          <p:cNvGraphicFramePr>
            <a:graphicFrameLocks noGrp="1"/>
          </p:cNvGraphicFramePr>
          <p:nvPr/>
        </p:nvGraphicFramePr>
        <p:xfrm>
          <a:off x="703712" y="5143500"/>
          <a:ext cx="15670781" cy="4096155"/>
        </p:xfrm>
        <a:graphic>
          <a:graphicData uri="http://schemas.openxmlformats.org/drawingml/2006/table">
            <a:tbl>
              <a:tblPr/>
              <a:tblGrid>
                <a:gridCol w="2181049">
                  <a:extLst>
                    <a:ext uri="{9D8B030D-6E8A-4147-A177-3AD203B41FA5}">
                      <a16:colId xmlns:a16="http://schemas.microsoft.com/office/drawing/2014/main" val="20000"/>
                    </a:ext>
                  </a:extLst>
                </a:gridCol>
                <a:gridCol w="3122641">
                  <a:extLst>
                    <a:ext uri="{9D8B030D-6E8A-4147-A177-3AD203B41FA5}">
                      <a16:colId xmlns:a16="http://schemas.microsoft.com/office/drawing/2014/main" val="20001"/>
                    </a:ext>
                  </a:extLst>
                </a:gridCol>
                <a:gridCol w="4556893">
                  <a:extLst>
                    <a:ext uri="{9D8B030D-6E8A-4147-A177-3AD203B41FA5}">
                      <a16:colId xmlns:a16="http://schemas.microsoft.com/office/drawing/2014/main" val="20002"/>
                    </a:ext>
                  </a:extLst>
                </a:gridCol>
                <a:gridCol w="5810198">
                  <a:extLst>
                    <a:ext uri="{9D8B030D-6E8A-4147-A177-3AD203B41FA5}">
                      <a16:colId xmlns:a16="http://schemas.microsoft.com/office/drawing/2014/main" val="20003"/>
                    </a:ext>
                  </a:extLst>
                </a:gridCol>
              </a:tblGrid>
              <a:tr h="942623">
                <a:tc>
                  <a:txBody>
                    <a:bodyPr/>
                    <a:lstStyle/>
                    <a:p>
                      <a:pPr algn="l">
                        <a:lnSpc>
                          <a:spcPts val="3499"/>
                        </a:lnSpc>
                        <a:defRPr/>
                      </a:pPr>
                      <a:r>
                        <a:rPr lang="en-US" sz="2499" b="1">
                          <a:solidFill>
                            <a:srgbClr val="000000"/>
                          </a:solidFill>
                          <a:latin typeface="Times New Roman Bold"/>
                          <a:ea typeface="Times New Roman Bold"/>
                          <a:cs typeface="Times New Roman Bold"/>
                          <a:sym typeface="Times New Roman Bold"/>
                        </a:rPr>
                        <a:t>Author(s)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Times New Roman Bold"/>
                          <a:ea typeface="Times New Roman Bold"/>
                          <a:cs typeface="Times New Roman Bold"/>
                          <a:sym typeface="Times New Roman Bold"/>
                        </a:rPr>
                        <a:t>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Times New Roman Bold"/>
                          <a:ea typeface="Times New Roman Bold"/>
                          <a:cs typeface="Times New Roman Bold"/>
                          <a:sym typeface="Times New Roman Bold"/>
                        </a:rPr>
                        <a:t>Gap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Times New Roman Bold"/>
                          <a:ea typeface="Times New Roman Bold"/>
                          <a:cs typeface="Times New Roman Bold"/>
                          <a:sym typeface="Times New Roman Bold"/>
                        </a:rPr>
                        <a:t>Proposed Solution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97898">
                <a:tc>
                  <a:txBody>
                    <a:bodyPr/>
                    <a:lstStyle/>
                    <a:p>
                      <a:pPr algn="l">
                        <a:lnSpc>
                          <a:spcPts val="3499"/>
                        </a:lnSpc>
                        <a:defRPr/>
                      </a:pPr>
                      <a:r>
                        <a:rPr lang="en-US" sz="2499">
                          <a:solidFill>
                            <a:srgbClr val="000000"/>
                          </a:solidFill>
                          <a:latin typeface="Times New Roman"/>
                          <a:ea typeface="Times New Roman"/>
                          <a:cs typeface="Times New Roman"/>
                          <a:sym typeface="Times New Roman"/>
                        </a:rPr>
                        <a:t>Aralimatti et al.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Shakti SLM (100M-500M)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High resource demands, lacks Sri Lankan legal focus, limited edge 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Uses optimized SLMs with quantization for edge use, localized data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55634">
                <a:tc>
                  <a:txBody>
                    <a:bodyPr/>
                    <a:lstStyle/>
                    <a:p>
                      <a:pPr algn="l">
                        <a:lnSpc>
                          <a:spcPts val="3499"/>
                        </a:lnSpc>
                        <a:defRPr/>
                      </a:pPr>
                      <a:r>
                        <a:rPr lang="en-US" sz="2499">
                          <a:solidFill>
                            <a:srgbClr val="000000"/>
                          </a:solidFill>
                          <a:latin typeface="Times New Roman"/>
                          <a:ea typeface="Times New Roman"/>
                          <a:cs typeface="Times New Roman"/>
                          <a:sym typeface="Times New Roman"/>
                        </a:rPr>
                        <a:t>Jayasinghe et 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RoBERTa (U.S. Supreme Court)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U.S.-centric, 75.75% accuracy, no hybrid legal adaptation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Times New Roman"/>
                          <a:ea typeface="Times New Roman"/>
                          <a:cs typeface="Times New Roman"/>
                          <a:sym typeface="Times New Roman"/>
                        </a:rPr>
                        <a:t>Tailored for Sri Lanka’s hybrid system, multilingual support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9" name="TextBox 19"/>
          <p:cNvSpPr txBox="1"/>
          <p:nvPr/>
        </p:nvSpPr>
        <p:spPr>
          <a:xfrm>
            <a:off x="12664909" y="9658555"/>
            <a:ext cx="15082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20" name="TextBox 20"/>
          <p:cNvSpPr txBox="1"/>
          <p:nvPr/>
        </p:nvSpPr>
        <p:spPr>
          <a:xfrm>
            <a:off x="703712" y="574675"/>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Knowledge Gap</a:t>
            </a:r>
          </a:p>
        </p:txBody>
      </p:sp>
      <p:sp>
        <p:nvSpPr>
          <p:cNvPr id="21" name="TextBox 21"/>
          <p:cNvSpPr txBox="1"/>
          <p:nvPr/>
        </p:nvSpPr>
        <p:spPr>
          <a:xfrm>
            <a:off x="411187" y="1496887"/>
            <a:ext cx="15670781" cy="27146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Inefficiencies in justice: Delays, limited digitization, backlogs, high costs, unequal access for Penal Code crimes (theft, assault, homicide).</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Lack of localized AI: Resource-heavy LLMs ignore Sri Lanka's hybrid laws, multilingual needs, biases.</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
        <p:nvSpPr>
          <p:cNvPr id="22" name="TextBox 22"/>
          <p:cNvSpPr txBox="1"/>
          <p:nvPr/>
        </p:nvSpPr>
        <p:spPr>
          <a:xfrm>
            <a:off x="703712" y="4059112"/>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Research gap of Existing Systems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18" name="TextBox 18"/>
          <p:cNvSpPr txBox="1"/>
          <p:nvPr/>
        </p:nvSpPr>
        <p:spPr>
          <a:xfrm>
            <a:off x="12664909" y="9658554"/>
            <a:ext cx="15082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703712" y="731063"/>
            <a:ext cx="15670781" cy="739141"/>
          </a:xfrm>
          <a:prstGeom prst="rect">
            <a:avLst/>
          </a:prstGeom>
        </p:spPr>
        <p:txBody>
          <a:bodyPr lIns="0" tIns="0" rIns="0" bIns="0" rtlCol="0" anchor="t">
            <a:spAutoFit/>
          </a:bodyPr>
          <a:lstStyle/>
          <a:p>
            <a:pPr algn="l">
              <a:lnSpc>
                <a:spcPts val="5459"/>
              </a:lnSpc>
              <a:spcBef>
                <a:spcPct val="0"/>
              </a:spcBef>
            </a:pPr>
            <a:r>
              <a:rPr lang="en-US" sz="3899" b="1">
                <a:solidFill>
                  <a:srgbClr val="310C0C"/>
                </a:solidFill>
                <a:latin typeface="Times New Roman Bold"/>
                <a:ea typeface="Times New Roman Bold"/>
                <a:cs typeface="Times New Roman Bold"/>
                <a:sym typeface="Times New Roman Bold"/>
              </a:rPr>
              <a:t>Key Domains Utilized</a:t>
            </a:r>
          </a:p>
        </p:txBody>
      </p:sp>
      <p:sp>
        <p:nvSpPr>
          <p:cNvPr id="20" name="TextBox 20"/>
          <p:cNvSpPr txBox="1"/>
          <p:nvPr/>
        </p:nvSpPr>
        <p:spPr>
          <a:xfrm>
            <a:off x="411187" y="1712312"/>
            <a:ext cx="15670781" cy="16478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NLP/AI: Text vectorization and prediction for legal contexts.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Legal/Edge AI: Adaptation to hybrid systems, efficient deployments.</a:t>
            </a:r>
          </a:p>
          <a:p>
            <a:pPr marL="647700" lvl="1" indent="-323850" algn="l">
              <a:lnSpc>
                <a:spcPts val="4200"/>
              </a:lnSpc>
              <a:spcBef>
                <a:spcPct val="0"/>
              </a:spcBef>
              <a:buAutoNum type="arabicPeriod"/>
            </a:pPr>
            <a:r>
              <a:rPr lang="en-US" sz="3000">
                <a:solidFill>
                  <a:srgbClr val="310C0C"/>
                </a:solidFill>
                <a:latin typeface="Times New Roman"/>
                <a:ea typeface="Times New Roman"/>
                <a:cs typeface="Times New Roman"/>
                <a:sym typeface="Times New Roman"/>
              </a:rPr>
              <a:t>IT Specialization: Scalable app architectures</a:t>
            </a:r>
          </a:p>
        </p:txBody>
      </p:sp>
      <p:sp>
        <p:nvSpPr>
          <p:cNvPr id="21" name="TextBox 21"/>
          <p:cNvSpPr txBox="1"/>
          <p:nvPr/>
        </p:nvSpPr>
        <p:spPr>
          <a:xfrm>
            <a:off x="703712" y="4327316"/>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Specific Latest Technologies</a:t>
            </a:r>
          </a:p>
        </p:txBody>
      </p:sp>
      <p:sp>
        <p:nvSpPr>
          <p:cNvPr id="22" name="TextBox 22"/>
          <p:cNvSpPr txBox="1"/>
          <p:nvPr/>
        </p:nvSpPr>
        <p:spPr>
          <a:xfrm>
            <a:off x="411187" y="5271732"/>
            <a:ext cx="15670781" cy="32480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BERT: Vectorizes legal texts for context.</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FAISS: Vector database for fast searches on edge devices.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OpenAI API: Summarizes precedents into clear outputs.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React.js/Next.js: Frontend chat interface with Tailwind CSS.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FastAPI: Backend for API handling.</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18" name="TextBox 18"/>
          <p:cNvSpPr txBox="1"/>
          <p:nvPr/>
        </p:nvSpPr>
        <p:spPr>
          <a:xfrm>
            <a:off x="12664909" y="9658554"/>
            <a:ext cx="14320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703712" y="731063"/>
            <a:ext cx="15670781" cy="739141"/>
          </a:xfrm>
          <a:prstGeom prst="rect">
            <a:avLst/>
          </a:prstGeom>
        </p:spPr>
        <p:txBody>
          <a:bodyPr lIns="0" tIns="0" rIns="0" bIns="0" rtlCol="0" anchor="t">
            <a:spAutoFit/>
          </a:bodyPr>
          <a:lstStyle/>
          <a:p>
            <a:pPr algn="l">
              <a:lnSpc>
                <a:spcPts val="5459"/>
              </a:lnSpc>
              <a:spcBef>
                <a:spcPct val="0"/>
              </a:spcBef>
            </a:pPr>
            <a:r>
              <a:rPr lang="en-US" sz="3899" b="1">
                <a:solidFill>
                  <a:srgbClr val="310C0C"/>
                </a:solidFill>
                <a:latin typeface="Times New Roman Bold"/>
                <a:ea typeface="Times New Roman Bold"/>
                <a:cs typeface="Times New Roman Bold"/>
                <a:sym typeface="Times New Roman Bold"/>
              </a:rPr>
              <a:t>Evaluation</a:t>
            </a:r>
          </a:p>
        </p:txBody>
      </p:sp>
      <p:sp>
        <p:nvSpPr>
          <p:cNvPr id="20" name="TextBox 20"/>
          <p:cNvSpPr txBox="1"/>
          <p:nvPr/>
        </p:nvSpPr>
        <p:spPr>
          <a:xfrm>
            <a:off x="411187" y="1623204"/>
            <a:ext cx="15670781" cy="16478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Metrics: Precision/Recall &gt;75%, ROUGE/BLEU &gt;0.5, F1 &gt;70%; bias audits.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Validation: Stakeholder surveys (score ≥4/5), latency &lt;5s; ethical reviews.</a:t>
            </a:r>
          </a:p>
          <a:p>
            <a:pPr marL="647700" lvl="1" indent="-323850" algn="l">
              <a:lnSpc>
                <a:spcPts val="4200"/>
              </a:lnSpc>
              <a:spcBef>
                <a:spcPct val="0"/>
              </a:spcBef>
              <a:buAutoNum type="arabicPeriod"/>
            </a:pPr>
            <a:r>
              <a:rPr lang="en-US" sz="3000">
                <a:solidFill>
                  <a:srgbClr val="310C0C"/>
                </a:solidFill>
                <a:latin typeface="Times New Roman"/>
                <a:ea typeface="Times New Roman"/>
                <a:cs typeface="Times New Roman"/>
                <a:sym typeface="Times New Roman"/>
              </a:rPr>
              <a:t>Refinement: Feedback-based retraining.</a:t>
            </a:r>
          </a:p>
        </p:txBody>
      </p:sp>
      <p:sp>
        <p:nvSpPr>
          <p:cNvPr id="21" name="TextBox 21"/>
          <p:cNvSpPr txBox="1"/>
          <p:nvPr/>
        </p:nvSpPr>
        <p:spPr>
          <a:xfrm>
            <a:off x="703712" y="4327316"/>
            <a:ext cx="15670781" cy="755651"/>
          </a:xfrm>
          <a:prstGeom prst="rect">
            <a:avLst/>
          </a:prstGeom>
        </p:spPr>
        <p:txBody>
          <a:bodyPr lIns="0" tIns="0" rIns="0" bIns="0" rtlCol="0" anchor="t">
            <a:spAutoFit/>
          </a:bodyPr>
          <a:lstStyle/>
          <a:p>
            <a:pPr algn="l">
              <a:lnSpc>
                <a:spcPts val="5599"/>
              </a:lnSpc>
              <a:spcBef>
                <a:spcPct val="0"/>
              </a:spcBef>
            </a:pPr>
            <a:r>
              <a:rPr lang="en-US" sz="3999" b="1">
                <a:solidFill>
                  <a:srgbClr val="310C0C"/>
                </a:solidFill>
                <a:latin typeface="Times New Roman Bold"/>
                <a:ea typeface="Times New Roman Bold"/>
                <a:cs typeface="Times New Roman Bold"/>
                <a:sym typeface="Times New Roman Bold"/>
              </a:rPr>
              <a:t>Data Availability and Ethical Clearance</a:t>
            </a:r>
          </a:p>
        </p:txBody>
      </p:sp>
      <p:sp>
        <p:nvSpPr>
          <p:cNvPr id="22" name="TextBox 22"/>
          <p:cNvSpPr txBox="1"/>
          <p:nvPr/>
        </p:nvSpPr>
        <p:spPr>
          <a:xfrm>
            <a:off x="411187" y="5156693"/>
            <a:ext cx="15670781" cy="2714625"/>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Sources: Public Sri Lanka Law Reports, Supreme Court judgments, Ministry of Justice archives (500-1000 anonymized cases).</a:t>
            </a:r>
          </a:p>
          <a:p>
            <a:pPr marL="647700" lvl="1" indent="-323850" algn="l">
              <a:lnSpc>
                <a:spcPts val="4200"/>
              </a:lnSpc>
              <a:buAutoNum type="arabicPeriod"/>
            </a:pPr>
            <a:r>
              <a:rPr lang="en-US" sz="3000">
                <a:solidFill>
                  <a:srgbClr val="310C0C"/>
                </a:solidFill>
                <a:latin typeface="Times New Roman"/>
                <a:ea typeface="Times New Roman"/>
                <a:cs typeface="Times New Roman"/>
                <a:sym typeface="Times New Roman"/>
              </a:rPr>
              <a:t>Anonymized data, permissions from SLIIT, compliance with Sri Lanka's Data Protection Act; bias mitigation via diverse sampling; on-device processing for privacy.</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18" name="Freeform 18"/>
          <p:cNvSpPr/>
          <p:nvPr/>
        </p:nvSpPr>
        <p:spPr>
          <a:xfrm>
            <a:off x="362927" y="1776974"/>
            <a:ext cx="16011566" cy="5463947"/>
          </a:xfrm>
          <a:custGeom>
            <a:avLst/>
            <a:gdLst/>
            <a:ahLst/>
            <a:cxnLst/>
            <a:rect l="l" t="t" r="r" b="b"/>
            <a:pathLst>
              <a:path w="16011566" h="5463947">
                <a:moveTo>
                  <a:pt x="0" y="0"/>
                </a:moveTo>
                <a:lnTo>
                  <a:pt x="16011566" y="0"/>
                </a:lnTo>
                <a:lnTo>
                  <a:pt x="16011566" y="5463947"/>
                </a:lnTo>
                <a:lnTo>
                  <a:pt x="0" y="5463947"/>
                </a:lnTo>
                <a:lnTo>
                  <a:pt x="0" y="0"/>
                </a:lnTo>
                <a:close/>
              </a:path>
            </a:pathLst>
          </a:custGeom>
          <a:blipFill>
            <a:blip r:embed="rId9"/>
            <a:stretch>
              <a:fillRect/>
            </a:stretch>
          </a:blipFill>
        </p:spPr>
        <p:txBody>
          <a:bodyPr/>
          <a:lstStyle/>
          <a:p>
            <a:endParaRPr lang="en-US"/>
          </a:p>
        </p:txBody>
      </p:sp>
      <p:sp>
        <p:nvSpPr>
          <p:cNvPr id="19" name="TextBox 19"/>
          <p:cNvSpPr txBox="1"/>
          <p:nvPr/>
        </p:nvSpPr>
        <p:spPr>
          <a:xfrm>
            <a:off x="12664909" y="9658554"/>
            <a:ext cx="18892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20" name="TextBox 20"/>
          <p:cNvSpPr txBox="1"/>
          <p:nvPr/>
        </p:nvSpPr>
        <p:spPr>
          <a:xfrm>
            <a:off x="703712" y="731063"/>
            <a:ext cx="15670781" cy="739141"/>
          </a:xfrm>
          <a:prstGeom prst="rect">
            <a:avLst/>
          </a:prstGeom>
        </p:spPr>
        <p:txBody>
          <a:bodyPr lIns="0" tIns="0" rIns="0" bIns="0" rtlCol="0" anchor="t">
            <a:spAutoFit/>
          </a:bodyPr>
          <a:lstStyle/>
          <a:p>
            <a:pPr algn="l">
              <a:lnSpc>
                <a:spcPts val="5459"/>
              </a:lnSpc>
              <a:spcBef>
                <a:spcPct val="0"/>
              </a:spcBef>
            </a:pPr>
            <a:r>
              <a:rPr lang="en-US" sz="3899" b="1">
                <a:solidFill>
                  <a:srgbClr val="310C0C"/>
                </a:solidFill>
                <a:latin typeface="Times New Roman Bold"/>
                <a:ea typeface="Times New Roman Bold"/>
                <a:cs typeface="Times New Roman Bold"/>
                <a:sym typeface="Times New Roman Bold"/>
              </a:rPr>
              <a:t>System Overview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18" name="TextBox 18"/>
          <p:cNvSpPr txBox="1"/>
          <p:nvPr/>
        </p:nvSpPr>
        <p:spPr>
          <a:xfrm>
            <a:off x="12664909" y="9658554"/>
            <a:ext cx="15844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703712" y="731063"/>
            <a:ext cx="15670781" cy="739141"/>
          </a:xfrm>
          <a:prstGeom prst="rect">
            <a:avLst/>
          </a:prstGeom>
        </p:spPr>
        <p:txBody>
          <a:bodyPr lIns="0" tIns="0" rIns="0" bIns="0" rtlCol="0" anchor="t">
            <a:spAutoFit/>
          </a:bodyPr>
          <a:lstStyle/>
          <a:p>
            <a:pPr algn="l">
              <a:lnSpc>
                <a:spcPts val="5459"/>
              </a:lnSpc>
              <a:spcBef>
                <a:spcPct val="0"/>
              </a:spcBef>
            </a:pPr>
            <a:r>
              <a:rPr lang="en-US" sz="3899" b="1">
                <a:solidFill>
                  <a:srgbClr val="310C0C"/>
                </a:solidFill>
                <a:latin typeface="Times New Roman Bold"/>
                <a:ea typeface="Times New Roman Bold"/>
                <a:cs typeface="Times New Roman Bold"/>
                <a:sym typeface="Times New Roman Bold"/>
              </a:rPr>
              <a:t>Real-World Use case</a:t>
            </a:r>
          </a:p>
        </p:txBody>
      </p:sp>
      <p:sp>
        <p:nvSpPr>
          <p:cNvPr id="20" name="TextBox 20"/>
          <p:cNvSpPr txBox="1"/>
          <p:nvPr/>
        </p:nvSpPr>
        <p:spPr>
          <a:xfrm>
            <a:off x="703712" y="1890163"/>
            <a:ext cx="14893557" cy="5381625"/>
          </a:xfrm>
          <a:prstGeom prst="rect">
            <a:avLst/>
          </a:prstGeom>
        </p:spPr>
        <p:txBody>
          <a:bodyPr lIns="0" tIns="0" rIns="0" bIns="0" rtlCol="0" anchor="t">
            <a:spAutoFit/>
          </a:bodyPr>
          <a:lstStyle/>
          <a:p>
            <a:pPr algn="l">
              <a:lnSpc>
                <a:spcPts val="4200"/>
              </a:lnSpc>
            </a:pPr>
            <a:r>
              <a:rPr lang="en-US" sz="3000" b="1">
                <a:solidFill>
                  <a:srgbClr val="310C0C"/>
                </a:solidFill>
                <a:latin typeface="Times New Roman Bold"/>
                <a:ea typeface="Times New Roman Bold"/>
                <a:cs typeface="Times New Roman Bold"/>
                <a:sym typeface="Times New Roman Bold"/>
              </a:rPr>
              <a:t>Scenario: </a:t>
            </a:r>
            <a:r>
              <a:rPr lang="en-US" sz="3000">
                <a:solidFill>
                  <a:srgbClr val="310C0C"/>
                </a:solidFill>
                <a:latin typeface="Times New Roman"/>
                <a:ea typeface="Times New Roman"/>
                <a:cs typeface="Times New Roman"/>
                <a:sym typeface="Times New Roman"/>
              </a:rPr>
              <a:t>A lawyer or citizen inputs case details (e.g., crime type, facts, provisions) via the chat interface on a smartphone or computer. The app retrieves relevant precedents (e.g., theft cases under Penal Code), predicts outcomes (e.g., acquittal probability), and provides summarized reasoning.</a:t>
            </a:r>
          </a:p>
          <a:p>
            <a:pPr algn="l">
              <a:lnSpc>
                <a:spcPts val="4200"/>
              </a:lnSpc>
            </a:pPr>
            <a:endParaRPr lang="en-US" sz="3000">
              <a:solidFill>
                <a:srgbClr val="310C0C"/>
              </a:solidFill>
              <a:latin typeface="Times New Roman"/>
              <a:ea typeface="Times New Roman"/>
              <a:cs typeface="Times New Roman"/>
              <a:sym typeface="Times New Roman"/>
            </a:endParaRPr>
          </a:p>
          <a:p>
            <a:pPr algn="l">
              <a:lnSpc>
                <a:spcPts val="4200"/>
              </a:lnSpc>
            </a:pPr>
            <a:r>
              <a:rPr lang="en-US" sz="3000" b="1">
                <a:solidFill>
                  <a:srgbClr val="310C0C"/>
                </a:solidFill>
                <a:latin typeface="Times New Roman Bold"/>
                <a:ea typeface="Times New Roman Bold"/>
                <a:cs typeface="Times New Roman Bold"/>
                <a:sym typeface="Times New Roman Bold"/>
              </a:rPr>
              <a:t>Benefits:</a:t>
            </a:r>
            <a:r>
              <a:rPr lang="en-US" sz="3000">
                <a:solidFill>
                  <a:srgbClr val="310C0C"/>
                </a:solidFill>
                <a:latin typeface="Times New Roman"/>
                <a:ea typeface="Times New Roman"/>
                <a:cs typeface="Times New Roman"/>
                <a:sym typeface="Times New Roman"/>
              </a:rPr>
              <a:t> Reduces research time from hours to seconds, aids in plea bargaining or public awareness; deployable in courts, legal aid centers, or personal devices without internet dependency; users provide feedback for improvements, ensuring equitable access in resource-constrained areas like rural Sri Lanka.</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7091011" cy="2969327"/>
            <a:chOff x="0" y="0"/>
            <a:chExt cx="4501336" cy="782045"/>
          </a:xfrm>
        </p:grpSpPr>
        <p:sp>
          <p:nvSpPr>
            <p:cNvPr id="3" name="Freeform 3"/>
            <p:cNvSpPr/>
            <p:nvPr/>
          </p:nvSpPr>
          <p:spPr>
            <a:xfrm>
              <a:off x="0" y="0"/>
              <a:ext cx="4501336" cy="782045"/>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5" name="Group 15"/>
          <p:cNvGrpSpPr/>
          <p:nvPr/>
        </p:nvGrpSpPr>
        <p:grpSpPr>
          <a:xfrm>
            <a:off x="0" y="9258300"/>
            <a:ext cx="12027113" cy="1084125"/>
            <a:chOff x="0" y="0"/>
            <a:chExt cx="16036150" cy="1445499"/>
          </a:xfrm>
        </p:grpSpPr>
        <p:sp>
          <p:nvSpPr>
            <p:cNvPr id="16" name="Freeform 16"/>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8182153" y="549548"/>
              <a:ext cx="7853997" cy="895951"/>
            </a:xfrm>
            <a:prstGeom prst="rect">
              <a:avLst/>
            </a:prstGeom>
          </p:spPr>
          <p:txBody>
            <a:bodyPr lIns="0" tIns="0" rIns="0" bIns="0" rtlCol="0" anchor="t">
              <a:spAutoFit/>
            </a:bodyPr>
            <a:lstStyle/>
            <a:p>
              <a:pPr algn="ctr">
                <a:lnSpc>
                  <a:spcPts val="2731"/>
                </a:lnSpc>
              </a:pPr>
              <a:r>
                <a:rPr lang="en-US" sz="1950">
                  <a:solidFill>
                    <a:srgbClr val="1A3F78"/>
                  </a:solidFill>
                  <a:latin typeface="Glacial Indifference"/>
                  <a:ea typeface="Glacial Indifference"/>
                  <a:cs typeface="Glacial Indifference"/>
                  <a:sym typeface="Glacial Indifference"/>
                </a:rPr>
                <a:t>IT22049322| Abiramy T | 25-26J-240 </a:t>
              </a:r>
            </a:p>
            <a:p>
              <a:pPr algn="ctr">
                <a:lnSpc>
                  <a:spcPts val="2731"/>
                </a:lnSpc>
                <a:spcBef>
                  <a:spcPct val="0"/>
                </a:spcBef>
              </a:pPr>
              <a:endParaRPr lang="en-US" sz="1950">
                <a:solidFill>
                  <a:srgbClr val="1A3F78"/>
                </a:solidFill>
                <a:latin typeface="Glacial Indifference"/>
                <a:ea typeface="Glacial Indifference"/>
                <a:cs typeface="Glacial Indifference"/>
                <a:sym typeface="Glacial Indifference"/>
              </a:endParaRPr>
            </a:p>
          </p:txBody>
        </p:sp>
      </p:grpSp>
      <p:sp>
        <p:nvSpPr>
          <p:cNvPr id="18" name="TextBox 18"/>
          <p:cNvSpPr txBox="1"/>
          <p:nvPr/>
        </p:nvSpPr>
        <p:spPr>
          <a:xfrm>
            <a:off x="12664909" y="9658554"/>
            <a:ext cx="1508291" cy="322204"/>
          </a:xfrm>
          <a:prstGeom prst="rect">
            <a:avLst/>
          </a:prstGeom>
        </p:spPr>
        <p:txBody>
          <a:bodyPr wrap="square" lIns="0" tIns="0" rIns="0" bIns="0" rtlCol="0" anchor="t">
            <a:spAutoFit/>
          </a:bodyPr>
          <a:lstStyle/>
          <a:p>
            <a:pPr algn="ctr">
              <a:lnSpc>
                <a:spcPts val="2731"/>
              </a:lnSpc>
              <a:spcBef>
                <a:spcPct val="0"/>
              </a:spcBef>
            </a:pPr>
            <a:r>
              <a:rPr lang="en-US" sz="1950" dirty="0">
                <a:solidFill>
                  <a:srgbClr val="1A3F78"/>
                </a:solidFill>
                <a:latin typeface="Glacial Indifference"/>
                <a:ea typeface="Glacial Indifference"/>
                <a:cs typeface="Glacial Indifference"/>
                <a:sym typeface="Glacial Indifference"/>
              </a:rPr>
              <a:t>11/09/2025</a:t>
            </a:r>
          </a:p>
        </p:txBody>
      </p:sp>
      <p:sp>
        <p:nvSpPr>
          <p:cNvPr id="19" name="TextBox 19"/>
          <p:cNvSpPr txBox="1"/>
          <p:nvPr/>
        </p:nvSpPr>
        <p:spPr>
          <a:xfrm>
            <a:off x="703712" y="731063"/>
            <a:ext cx="15670781" cy="739141"/>
          </a:xfrm>
          <a:prstGeom prst="rect">
            <a:avLst/>
          </a:prstGeom>
        </p:spPr>
        <p:txBody>
          <a:bodyPr lIns="0" tIns="0" rIns="0" bIns="0" rtlCol="0" anchor="t">
            <a:spAutoFit/>
          </a:bodyPr>
          <a:lstStyle/>
          <a:p>
            <a:pPr algn="l">
              <a:lnSpc>
                <a:spcPts val="5459"/>
              </a:lnSpc>
              <a:spcBef>
                <a:spcPct val="0"/>
              </a:spcBef>
            </a:pPr>
            <a:r>
              <a:rPr lang="en-US" sz="3899" b="1">
                <a:solidFill>
                  <a:srgbClr val="310C0C"/>
                </a:solidFill>
                <a:latin typeface="Times New Roman Bold"/>
                <a:ea typeface="Times New Roman Bold"/>
                <a:cs typeface="Times New Roman Bold"/>
                <a:sym typeface="Times New Roman Bold"/>
              </a:rPr>
              <a:t>References</a:t>
            </a:r>
          </a:p>
        </p:txBody>
      </p:sp>
      <p:sp>
        <p:nvSpPr>
          <p:cNvPr id="20" name="TextBox 20"/>
          <p:cNvSpPr txBox="1"/>
          <p:nvPr/>
        </p:nvSpPr>
        <p:spPr>
          <a:xfrm>
            <a:off x="703712" y="1657350"/>
            <a:ext cx="14893557" cy="7515225"/>
          </a:xfrm>
          <a:prstGeom prst="rect">
            <a:avLst/>
          </a:prstGeom>
        </p:spPr>
        <p:txBody>
          <a:bodyPr lIns="0" tIns="0" rIns="0" bIns="0" rtlCol="0" anchor="t">
            <a:spAutoFit/>
          </a:bodyPr>
          <a:lstStyle/>
          <a:p>
            <a:pPr algn="l">
              <a:lnSpc>
                <a:spcPts val="4200"/>
              </a:lnSpc>
            </a:pPr>
            <a:r>
              <a:rPr lang="en-US" sz="3000">
                <a:solidFill>
                  <a:srgbClr val="310C0C"/>
                </a:solidFill>
                <a:latin typeface="Times New Roman"/>
                <a:ea typeface="Times New Roman"/>
                <a:cs typeface="Times New Roman"/>
                <a:sym typeface="Times New Roman"/>
              </a:rPr>
              <a:t>[1] A. Babu and S. B. Boddu, “BERT-Based Medical Chatbot: Enhancing Healthcare Communication through Natural Language Understanding,” Exploratory Research in Clinical and Social Pharmacy, vol. 13, p. 100419, Mar. 2024, doi: </a:t>
            </a:r>
            <a:r>
              <a:rPr lang="en-US" sz="3000" u="sng">
                <a:solidFill>
                  <a:srgbClr val="310C0C"/>
                </a:solidFill>
                <a:latin typeface="Times New Roman"/>
                <a:ea typeface="Times New Roman"/>
                <a:cs typeface="Times New Roman"/>
                <a:sym typeface="Times New Roman"/>
                <a:hlinkClick r:id="rId9" tooltip="https://doi.org/10.1016/j.rcsop.2024.100419"/>
              </a:rPr>
              <a:t>10.1016/j.rcsop.2024.100419</a:t>
            </a:r>
            <a:r>
              <a:rPr lang="en-US" sz="3000">
                <a:solidFill>
                  <a:srgbClr val="310C0C"/>
                </a:solidFill>
                <a:latin typeface="Times New Roman"/>
                <a:ea typeface="Times New Roman"/>
                <a:cs typeface="Times New Roman"/>
                <a:sym typeface="Times New Roman"/>
              </a:rPr>
              <a:t>.</a:t>
            </a:r>
          </a:p>
          <a:p>
            <a:pPr algn="l">
              <a:lnSpc>
                <a:spcPts val="4200"/>
              </a:lnSpc>
            </a:pPr>
            <a:r>
              <a:rPr lang="en-US" sz="3000">
                <a:solidFill>
                  <a:srgbClr val="310C0C"/>
                </a:solidFill>
                <a:latin typeface="Times New Roman"/>
                <a:ea typeface="Times New Roman"/>
                <a:cs typeface="Times New Roman"/>
                <a:sym typeface="Times New Roman"/>
              </a:rPr>
              <a:t>[2] C. M. Greco and A. Tagarelli, “Bringing order into the realm of Transformer-based language models for artificial intelligence and law,” Artif Intell Law, vol. 32, no. 4, pp. 863–1010, Dec. 2024, doi: </a:t>
            </a:r>
            <a:r>
              <a:rPr lang="en-US" sz="3000" u="sng">
                <a:solidFill>
                  <a:srgbClr val="310C0C"/>
                </a:solidFill>
                <a:latin typeface="Times New Roman"/>
                <a:ea typeface="Times New Roman"/>
                <a:cs typeface="Times New Roman"/>
                <a:sym typeface="Times New Roman"/>
                <a:hlinkClick r:id="rId10" tooltip="https://doi.org/10.1007/s10506-023-09374-7"/>
              </a:rPr>
              <a:t>10.1007/s10506-023-09374-7</a:t>
            </a:r>
            <a:r>
              <a:rPr lang="en-US" sz="3000">
                <a:solidFill>
                  <a:srgbClr val="310C0C"/>
                </a:solidFill>
                <a:latin typeface="Times New Roman"/>
                <a:ea typeface="Times New Roman"/>
                <a:cs typeface="Times New Roman"/>
                <a:sym typeface="Times New Roman"/>
              </a:rPr>
              <a:t>.</a:t>
            </a:r>
          </a:p>
          <a:p>
            <a:pPr algn="l">
              <a:lnSpc>
                <a:spcPts val="4200"/>
              </a:lnSpc>
            </a:pPr>
            <a:r>
              <a:rPr lang="en-US" sz="3000">
                <a:solidFill>
                  <a:srgbClr val="310C0C"/>
                </a:solidFill>
                <a:latin typeface="Times New Roman"/>
                <a:ea typeface="Times New Roman"/>
                <a:cs typeface="Times New Roman"/>
                <a:sym typeface="Times New Roman"/>
              </a:rPr>
              <a:t>[3] M. J. Davenport, “Enhancing Legal Document Analysis with Large Language Models: A Structured Approach to Accuracy, Context Preservation, and Risk Mitigation,” OJML, vol. 15, no. 02, pp. 232–280, 2025, doi: </a:t>
            </a:r>
            <a:r>
              <a:rPr lang="en-US" sz="3000" u="sng">
                <a:solidFill>
                  <a:srgbClr val="310C0C"/>
                </a:solidFill>
                <a:latin typeface="Times New Roman"/>
                <a:ea typeface="Times New Roman"/>
                <a:cs typeface="Times New Roman"/>
                <a:sym typeface="Times New Roman"/>
                <a:hlinkClick r:id="rId11" tooltip="https://doi.org/10.4236/ojml.2025.152016"/>
              </a:rPr>
              <a:t>10.4236/ojml.2025.152016</a:t>
            </a:r>
            <a:r>
              <a:rPr lang="en-US" sz="3000">
                <a:solidFill>
                  <a:srgbClr val="310C0C"/>
                </a:solidFill>
                <a:latin typeface="Times New Roman"/>
                <a:ea typeface="Times New Roman"/>
                <a:cs typeface="Times New Roman"/>
                <a:sym typeface="Times New Roman"/>
              </a:rPr>
              <a:t>.</a:t>
            </a:r>
          </a:p>
          <a:p>
            <a:pPr algn="l">
              <a:lnSpc>
                <a:spcPts val="4200"/>
              </a:lnSpc>
            </a:pPr>
            <a:r>
              <a:rPr lang="en-US" sz="3000">
                <a:solidFill>
                  <a:srgbClr val="310C0C"/>
                </a:solidFill>
                <a:latin typeface="Times New Roman"/>
                <a:ea typeface="Times New Roman"/>
                <a:cs typeface="Times New Roman"/>
                <a:sym typeface="Times New Roman"/>
              </a:rPr>
              <a:t>[4] M. Siino, M. Falco, D. Croce, and P. Rosso, “Exploring LLMs Applications in Law: A Literature Review on Current Legal NLP Approaches,” IEEE Access, vol. 13, pp. 18253–18276, 2025, doi: </a:t>
            </a:r>
            <a:r>
              <a:rPr lang="en-US" sz="3000" u="sng">
                <a:solidFill>
                  <a:srgbClr val="310C0C"/>
                </a:solidFill>
                <a:latin typeface="Times New Roman"/>
                <a:ea typeface="Times New Roman"/>
                <a:cs typeface="Times New Roman"/>
                <a:sym typeface="Times New Roman"/>
                <a:hlinkClick r:id="rId12" tooltip="https://doi.org/10.1109/ACCESS.2025.3533217"/>
              </a:rPr>
              <a:t>10.1109/ACCESS.2025.3533217</a:t>
            </a:r>
            <a:r>
              <a:rPr lang="en-US" sz="3000">
                <a:solidFill>
                  <a:srgbClr val="310C0C"/>
                </a:solidFill>
                <a:latin typeface="Times New Roman"/>
                <a:ea typeface="Times New Roman"/>
                <a:cs typeface="Times New Roman"/>
                <a:sym typeface="Times New Roman"/>
              </a:rPr>
              <a:t>.</a:t>
            </a:r>
          </a:p>
          <a:p>
            <a:pPr algn="l">
              <a:lnSpc>
                <a:spcPts val="4200"/>
              </a:lnSpc>
              <a:spcBef>
                <a:spcPct val="0"/>
              </a:spcBef>
            </a:pPr>
            <a:endParaRPr lang="en-US" sz="3000">
              <a:solidFill>
                <a:srgbClr val="310C0C"/>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D0000"/>
        </a:solidFill>
        <a:effectLst/>
      </p:bgPr>
    </p:bg>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F841CA10-7E82-2F0D-19AC-BDB70EC93C38}"/>
              </a:ext>
            </a:extLst>
          </p:cNvPr>
          <p:cNvGrpSpPr/>
          <p:nvPr/>
        </p:nvGrpSpPr>
        <p:grpSpPr>
          <a:xfrm>
            <a:off x="0" y="8514019"/>
            <a:ext cx="8701753" cy="1772981"/>
            <a:chOff x="0" y="-47625"/>
            <a:chExt cx="4501336" cy="829670"/>
          </a:xfrm>
        </p:grpSpPr>
        <p:sp>
          <p:nvSpPr>
            <p:cNvPr id="14" name="Freeform 3">
              <a:extLst>
                <a:ext uri="{FF2B5EF4-FFF2-40B4-BE49-F238E27FC236}">
                  <a16:creationId xmlns:a16="http://schemas.microsoft.com/office/drawing/2014/main" id="{B41FAFE0-BB0E-CF53-1490-0EE0C15CF5DA}"/>
                </a:ext>
              </a:extLst>
            </p:cNvPr>
            <p:cNvSpPr/>
            <p:nvPr/>
          </p:nvSpPr>
          <p:spPr>
            <a:xfrm>
              <a:off x="1" y="44211"/>
              <a:ext cx="3839932" cy="737834"/>
            </a:xfrm>
            <a:custGeom>
              <a:avLst/>
              <a:gdLst/>
              <a:ahLst/>
              <a:cxnLst/>
              <a:rect l="l" t="t" r="r" b="b"/>
              <a:pathLst>
                <a:path w="4501336" h="782045">
                  <a:moveTo>
                    <a:pt x="0" y="0"/>
                  </a:moveTo>
                  <a:lnTo>
                    <a:pt x="4501336" y="0"/>
                  </a:lnTo>
                  <a:lnTo>
                    <a:pt x="4501336" y="782045"/>
                  </a:lnTo>
                  <a:lnTo>
                    <a:pt x="0" y="782045"/>
                  </a:lnTo>
                  <a:close/>
                </a:path>
              </a:pathLst>
            </a:custGeom>
            <a:solidFill>
              <a:srgbClr val="FFFFFF"/>
            </a:solidFill>
          </p:spPr>
          <p:txBody>
            <a:bodyPr/>
            <a:lstStyle/>
            <a:p>
              <a:endParaRPr lang="en-US"/>
            </a:p>
          </p:txBody>
        </p:sp>
        <p:sp>
          <p:nvSpPr>
            <p:cNvPr id="15" name="TextBox 4">
              <a:extLst>
                <a:ext uri="{FF2B5EF4-FFF2-40B4-BE49-F238E27FC236}">
                  <a16:creationId xmlns:a16="http://schemas.microsoft.com/office/drawing/2014/main" id="{83BB9B37-58EF-D0F4-7A8C-3B3945DE3E4D}"/>
                </a:ext>
              </a:extLst>
            </p:cNvPr>
            <p:cNvSpPr txBox="1"/>
            <p:nvPr/>
          </p:nvSpPr>
          <p:spPr>
            <a:xfrm>
              <a:off x="0" y="-47625"/>
              <a:ext cx="4501336" cy="829670"/>
            </a:xfrm>
            <a:prstGeom prst="rect">
              <a:avLst/>
            </a:prstGeom>
          </p:spPr>
          <p:txBody>
            <a:bodyPr lIns="50800" tIns="50800" rIns="50800" bIns="50800" rtlCol="0" anchor="ctr"/>
            <a:lstStyle/>
            <a:p>
              <a:pPr algn="ctr">
                <a:lnSpc>
                  <a:spcPts val="2603"/>
                </a:lnSpc>
              </a:pPr>
              <a:endParaRPr/>
            </a:p>
          </p:txBody>
        </p:sp>
      </p:grpSp>
      <p:sp>
        <p:nvSpPr>
          <p:cNvPr id="2" name="Freeform 2"/>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10086290" y="528699"/>
            <a:ext cx="11654994" cy="10016010"/>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B7A484"/>
            </a:solidFill>
          </p:spPr>
          <p:txBody>
            <a:bodyPr/>
            <a:lstStyle/>
            <a:p>
              <a:endParaRPr lang="en-US"/>
            </a:p>
          </p:txBody>
        </p:sp>
        <p:sp>
          <p:nvSpPr>
            <p:cNvPr id="5" name="TextBox 5"/>
            <p:cNvSpPr txBox="1"/>
            <p:nvPr/>
          </p:nvSpPr>
          <p:spPr>
            <a:xfrm>
              <a:off x="114300" y="-47625"/>
              <a:ext cx="584200" cy="746125"/>
            </a:xfrm>
            <a:prstGeom prst="rect">
              <a:avLst/>
            </a:prstGeom>
          </p:spPr>
          <p:txBody>
            <a:bodyPr lIns="50800" tIns="50800" rIns="50800" bIns="50800" rtlCol="0" anchor="ctr"/>
            <a:lstStyle/>
            <a:p>
              <a:pPr algn="ctr">
                <a:lnSpc>
                  <a:spcPts val="2603"/>
                </a:lnSpc>
              </a:pPr>
              <a:endParaRPr/>
            </a:p>
          </p:txBody>
        </p:sp>
      </p:grpSp>
      <p:sp>
        <p:nvSpPr>
          <p:cNvPr id="6" name="Freeform 6"/>
          <p:cNvSpPr/>
          <p:nvPr/>
        </p:nvSpPr>
        <p:spPr>
          <a:xfrm>
            <a:off x="6731675" y="1576729"/>
            <a:ext cx="14487827" cy="8828520"/>
          </a:xfrm>
          <a:custGeom>
            <a:avLst/>
            <a:gdLst/>
            <a:ahLst/>
            <a:cxnLst/>
            <a:rect l="l" t="t" r="r" b="b"/>
            <a:pathLst>
              <a:path w="14487827" h="8828520">
                <a:moveTo>
                  <a:pt x="0" y="0"/>
                </a:moveTo>
                <a:lnTo>
                  <a:pt x="14487827" y="0"/>
                </a:lnTo>
                <a:lnTo>
                  <a:pt x="14487827" y="8828519"/>
                </a:lnTo>
                <a:lnTo>
                  <a:pt x="0" y="882851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384536" y="3264895"/>
            <a:ext cx="8701753" cy="2027227"/>
          </a:xfrm>
          <a:prstGeom prst="rect">
            <a:avLst/>
          </a:prstGeom>
        </p:spPr>
        <p:txBody>
          <a:bodyPr lIns="0" tIns="0" rIns="0" bIns="0" rtlCol="0" anchor="t">
            <a:spAutoFit/>
          </a:bodyPr>
          <a:lstStyle/>
          <a:p>
            <a:pPr algn="l">
              <a:lnSpc>
                <a:spcPts val="8167"/>
              </a:lnSpc>
            </a:pPr>
            <a:r>
              <a:rPr lang="en-US" sz="5834" b="1">
                <a:solidFill>
                  <a:srgbClr val="FFFFFF"/>
                </a:solidFill>
                <a:latin typeface="Libre Baskerville Bold"/>
                <a:ea typeface="Libre Baskerville Bold"/>
                <a:cs typeface="Libre Baskerville Bold"/>
                <a:sym typeface="Libre Baskerville Bold"/>
              </a:rPr>
              <a:t>Thank You Any Question?</a:t>
            </a:r>
          </a:p>
        </p:txBody>
      </p:sp>
      <p:sp>
        <p:nvSpPr>
          <p:cNvPr id="8" name="Freeform 8"/>
          <p:cNvSpPr/>
          <p:nvPr/>
        </p:nvSpPr>
        <p:spPr>
          <a:xfrm rot="-1348300" flipV="1">
            <a:off x="-827642" y="8002723"/>
            <a:ext cx="32655891" cy="10642022"/>
          </a:xfrm>
          <a:custGeom>
            <a:avLst/>
            <a:gdLst/>
            <a:ahLst/>
            <a:cxnLst/>
            <a:rect l="l" t="t" r="r" b="b"/>
            <a:pathLst>
              <a:path w="32655891" h="10642022">
                <a:moveTo>
                  <a:pt x="0" y="10642022"/>
                </a:moveTo>
                <a:lnTo>
                  <a:pt x="32655892" y="10642022"/>
                </a:lnTo>
                <a:lnTo>
                  <a:pt x="32655892" y="0"/>
                </a:lnTo>
                <a:lnTo>
                  <a:pt x="0" y="0"/>
                </a:lnTo>
                <a:lnTo>
                  <a:pt x="0" y="10642022"/>
                </a:lnTo>
                <a:close/>
              </a:path>
            </a:pathLst>
          </a:custGeom>
          <a:blipFill>
            <a:blip>
              <a:alphaModFix amt="93000"/>
              <a:extLst>
                <a:ext uri="{96DAC541-7B7A-43D3-8B79-37D633B846F1}">
                  <asvg:svgBlip xmlns:asvg="http://schemas.microsoft.com/office/drawing/2016/SVG/main" r:embed="rId4"/>
                </a:ext>
              </a:extLst>
            </a:blip>
            <a:stretch>
              <a:fillRect r="-229970" b="-399941"/>
            </a:stretch>
          </a:blipFill>
        </p:spPr>
        <p:txBody>
          <a:bodyPr/>
          <a:lstStyle/>
          <a:p>
            <a:endParaRPr lang="en-US"/>
          </a:p>
        </p:txBody>
      </p:sp>
      <p:grpSp>
        <p:nvGrpSpPr>
          <p:cNvPr id="9" name="Group 18">
            <a:extLst>
              <a:ext uri="{FF2B5EF4-FFF2-40B4-BE49-F238E27FC236}">
                <a16:creationId xmlns:a16="http://schemas.microsoft.com/office/drawing/2014/main" id="{BCA3D3DB-9CBA-486D-4F7A-83CD323646CB}"/>
              </a:ext>
            </a:extLst>
          </p:cNvPr>
          <p:cNvGrpSpPr/>
          <p:nvPr/>
        </p:nvGrpSpPr>
        <p:grpSpPr>
          <a:xfrm>
            <a:off x="0" y="9258300"/>
            <a:ext cx="17375934" cy="895759"/>
            <a:chOff x="0" y="0"/>
            <a:chExt cx="23167912" cy="1194346"/>
          </a:xfrm>
        </p:grpSpPr>
        <p:sp>
          <p:nvSpPr>
            <p:cNvPr id="10" name="Freeform 19">
              <a:extLst>
                <a:ext uri="{FF2B5EF4-FFF2-40B4-BE49-F238E27FC236}">
                  <a16:creationId xmlns:a16="http://schemas.microsoft.com/office/drawing/2014/main" id="{2F938071-F3DE-9352-30E3-86DE9AF21545}"/>
                </a:ext>
              </a:extLst>
            </p:cNvPr>
            <p:cNvSpPr/>
            <p:nvPr/>
          </p:nvSpPr>
          <p:spPr>
            <a:xfrm>
              <a:off x="0" y="0"/>
              <a:ext cx="6165811" cy="1194346"/>
            </a:xfrm>
            <a:custGeom>
              <a:avLst/>
              <a:gdLst/>
              <a:ahLst/>
              <a:cxnLst/>
              <a:rect l="l" t="t" r="r" b="b"/>
              <a:pathLst>
                <a:path w="6165811" h="1194346">
                  <a:moveTo>
                    <a:pt x="0" y="0"/>
                  </a:moveTo>
                  <a:lnTo>
                    <a:pt x="6165811" y="0"/>
                  </a:lnTo>
                  <a:lnTo>
                    <a:pt x="6165811" y="1194346"/>
                  </a:lnTo>
                  <a:lnTo>
                    <a:pt x="0" y="1194346"/>
                  </a:lnTo>
                  <a:lnTo>
                    <a:pt x="0" y="0"/>
                  </a:lnTo>
                  <a:close/>
                </a:path>
              </a:pathLst>
            </a:custGeom>
            <a:blipFill>
              <a:blip r:embed="rId5"/>
              <a:stretch>
                <a:fillRect/>
              </a:stretch>
            </a:blipFill>
          </p:spPr>
          <p:txBody>
            <a:bodyPr/>
            <a:lstStyle/>
            <a:p>
              <a:endParaRPr lang="en-US"/>
            </a:p>
          </p:txBody>
        </p:sp>
        <p:sp>
          <p:nvSpPr>
            <p:cNvPr id="11" name="TextBox 20">
              <a:extLst>
                <a:ext uri="{FF2B5EF4-FFF2-40B4-BE49-F238E27FC236}">
                  <a16:creationId xmlns:a16="http://schemas.microsoft.com/office/drawing/2014/main" id="{46E1A3E1-0110-BE3F-17FF-6D29D7BDE0CA}"/>
                </a:ext>
              </a:extLst>
            </p:cNvPr>
            <p:cNvSpPr txBox="1"/>
            <p:nvPr/>
          </p:nvSpPr>
          <p:spPr>
            <a:xfrm>
              <a:off x="8325347" y="511448"/>
              <a:ext cx="7539355" cy="456023"/>
            </a:xfrm>
            <a:prstGeom prst="rect">
              <a:avLst/>
            </a:prstGeom>
          </p:spPr>
          <p:txBody>
            <a:bodyPr lIns="0" tIns="0" rIns="0" bIns="0" rtlCol="0" anchor="t">
              <a:spAutoFit/>
            </a:bodyPr>
            <a:lstStyle/>
            <a:p>
              <a:pPr algn="ctr">
                <a:lnSpc>
                  <a:spcPts val="2940"/>
                </a:lnSpc>
                <a:spcBef>
                  <a:spcPct val="0"/>
                </a:spcBef>
              </a:pPr>
              <a:r>
                <a:rPr lang="en-US" sz="2100" dirty="0">
                  <a:solidFill>
                    <a:schemeClr val="bg1"/>
                  </a:solidFill>
                  <a:latin typeface="Times New Roman"/>
                  <a:ea typeface="Times New Roman"/>
                  <a:cs typeface="Times New Roman"/>
                  <a:sym typeface="Times New Roman"/>
                </a:rPr>
                <a:t>   25-26J-240      </a:t>
              </a:r>
            </a:p>
          </p:txBody>
        </p:sp>
        <p:sp>
          <p:nvSpPr>
            <p:cNvPr id="12" name="TextBox 21">
              <a:extLst>
                <a:ext uri="{FF2B5EF4-FFF2-40B4-BE49-F238E27FC236}">
                  <a16:creationId xmlns:a16="http://schemas.microsoft.com/office/drawing/2014/main" id="{C6D7A064-AF0E-EB3D-C7C4-CED2312FB496}"/>
                </a:ext>
              </a:extLst>
            </p:cNvPr>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0C0C"/>
        </a:solidFill>
        <a:effectLst/>
      </p:bgPr>
    </p:bg>
    <p:spTree>
      <p:nvGrpSpPr>
        <p:cNvPr id="1" name=""/>
        <p:cNvGrpSpPr/>
        <p:nvPr/>
      </p:nvGrpSpPr>
      <p:grpSpPr>
        <a:xfrm>
          <a:off x="0" y="0"/>
          <a:ext cx="0" cy="0"/>
          <a:chOff x="0" y="0"/>
          <a:chExt cx="0" cy="0"/>
        </a:xfrm>
      </p:grpSpPr>
      <p:sp>
        <p:nvSpPr>
          <p:cNvPr id="2" name="Freeform 2"/>
          <p:cNvSpPr/>
          <p:nvPr/>
        </p:nvSpPr>
        <p:spPr>
          <a:xfrm>
            <a:off x="0" y="0"/>
            <a:ext cx="18307050" cy="9451015"/>
          </a:xfrm>
          <a:custGeom>
            <a:avLst/>
            <a:gdLst/>
            <a:ahLst/>
            <a:cxnLst/>
            <a:rect l="l" t="t" r="r" b="b"/>
            <a:pathLst>
              <a:path w="18307050" h="9451015">
                <a:moveTo>
                  <a:pt x="0" y="0"/>
                </a:moveTo>
                <a:lnTo>
                  <a:pt x="18307050" y="0"/>
                </a:lnTo>
                <a:lnTo>
                  <a:pt x="18307050" y="9451015"/>
                </a:lnTo>
                <a:lnTo>
                  <a:pt x="0" y="9451015"/>
                </a:lnTo>
                <a:lnTo>
                  <a:pt x="0" y="0"/>
                </a:lnTo>
                <a:close/>
              </a:path>
            </a:pathLst>
          </a:custGeom>
          <a:blipFill>
            <a:blip r:embed="rId2">
              <a:alphaModFix amt="10999"/>
            </a:blip>
            <a:stretch>
              <a:fillRect/>
            </a:stretch>
          </a:blipFill>
        </p:spPr>
        <p:txBody>
          <a:bodyPr/>
          <a:lstStyle/>
          <a:p>
            <a:endParaRPr lang="en-US"/>
          </a:p>
        </p:txBody>
      </p:sp>
      <p:sp>
        <p:nvSpPr>
          <p:cNvPr id="3" name="Freeform 3"/>
          <p:cNvSpPr/>
          <p:nvPr/>
        </p:nvSpPr>
        <p:spPr>
          <a:xfrm>
            <a:off x="1384536" y="1373431"/>
            <a:ext cx="884872" cy="964438"/>
          </a:xfrm>
          <a:custGeom>
            <a:avLst/>
            <a:gdLst/>
            <a:ahLst/>
            <a:cxnLst/>
            <a:rect l="l" t="t" r="r" b="b"/>
            <a:pathLst>
              <a:path w="884872" h="964438">
                <a:moveTo>
                  <a:pt x="0" y="0"/>
                </a:moveTo>
                <a:lnTo>
                  <a:pt x="884873" y="0"/>
                </a:lnTo>
                <a:lnTo>
                  <a:pt x="884873" y="964438"/>
                </a:lnTo>
                <a:lnTo>
                  <a:pt x="0" y="96443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8617345"/>
            <a:ext cx="18288000" cy="1669655"/>
            <a:chOff x="0" y="0"/>
            <a:chExt cx="4816593" cy="439744"/>
          </a:xfrm>
        </p:grpSpPr>
        <p:sp>
          <p:nvSpPr>
            <p:cNvPr id="5" name="Freeform 5"/>
            <p:cNvSpPr/>
            <p:nvPr/>
          </p:nvSpPr>
          <p:spPr>
            <a:xfrm>
              <a:off x="0" y="0"/>
              <a:ext cx="4816592" cy="439744"/>
            </a:xfrm>
            <a:custGeom>
              <a:avLst/>
              <a:gdLst/>
              <a:ahLst/>
              <a:cxnLst/>
              <a:rect l="l" t="t" r="r" b="b"/>
              <a:pathLst>
                <a:path w="4816592" h="439744">
                  <a:moveTo>
                    <a:pt x="0" y="0"/>
                  </a:moveTo>
                  <a:lnTo>
                    <a:pt x="4816592" y="0"/>
                  </a:lnTo>
                  <a:lnTo>
                    <a:pt x="4816592" y="439744"/>
                  </a:lnTo>
                  <a:lnTo>
                    <a:pt x="0" y="439744"/>
                  </a:lnTo>
                  <a:close/>
                </a:path>
              </a:pathLst>
            </a:custGeom>
            <a:solidFill>
              <a:srgbClr val="B7A484"/>
            </a:solidFill>
          </p:spPr>
          <p:txBody>
            <a:bodyPr/>
            <a:lstStyle/>
            <a:p>
              <a:endParaRPr lang="en-US"/>
            </a:p>
          </p:txBody>
        </p:sp>
        <p:sp>
          <p:nvSpPr>
            <p:cNvPr id="6" name="TextBox 6"/>
            <p:cNvSpPr txBox="1"/>
            <p:nvPr/>
          </p:nvSpPr>
          <p:spPr>
            <a:xfrm>
              <a:off x="0" y="-28575"/>
              <a:ext cx="4816593" cy="468319"/>
            </a:xfrm>
            <a:prstGeom prst="rect">
              <a:avLst/>
            </a:prstGeom>
          </p:spPr>
          <p:txBody>
            <a:bodyPr lIns="50800" tIns="50800" rIns="50800" bIns="50800" rtlCol="0" anchor="ctr"/>
            <a:lstStyle/>
            <a:p>
              <a:pPr algn="ctr">
                <a:lnSpc>
                  <a:spcPts val="2351"/>
                </a:lnSpc>
              </a:pPr>
              <a:endParaRPr/>
            </a:p>
          </p:txBody>
        </p:sp>
      </p:grpSp>
      <p:grpSp>
        <p:nvGrpSpPr>
          <p:cNvPr id="7" name="Group 7"/>
          <p:cNvGrpSpPr/>
          <p:nvPr/>
        </p:nvGrpSpPr>
        <p:grpSpPr>
          <a:xfrm>
            <a:off x="0" y="8895975"/>
            <a:ext cx="18288000" cy="1391025"/>
            <a:chOff x="0" y="0"/>
            <a:chExt cx="4816593" cy="366361"/>
          </a:xfrm>
        </p:grpSpPr>
        <p:sp>
          <p:nvSpPr>
            <p:cNvPr id="8" name="Freeform 8"/>
            <p:cNvSpPr/>
            <p:nvPr/>
          </p:nvSpPr>
          <p:spPr>
            <a:xfrm>
              <a:off x="0" y="0"/>
              <a:ext cx="4816592" cy="366361"/>
            </a:xfrm>
            <a:custGeom>
              <a:avLst/>
              <a:gdLst/>
              <a:ahLst/>
              <a:cxnLst/>
              <a:rect l="l" t="t" r="r" b="b"/>
              <a:pathLst>
                <a:path w="4816592" h="366361">
                  <a:moveTo>
                    <a:pt x="0" y="0"/>
                  </a:moveTo>
                  <a:lnTo>
                    <a:pt x="4816592" y="0"/>
                  </a:lnTo>
                  <a:lnTo>
                    <a:pt x="4816592" y="366361"/>
                  </a:lnTo>
                  <a:lnTo>
                    <a:pt x="0" y="366361"/>
                  </a:lnTo>
                  <a:close/>
                </a:path>
              </a:pathLst>
            </a:custGeom>
            <a:solidFill>
              <a:srgbClr val="FFFFFF"/>
            </a:solidFill>
          </p:spPr>
          <p:txBody>
            <a:bodyPr/>
            <a:lstStyle/>
            <a:p>
              <a:endParaRPr lang="en-US"/>
            </a:p>
          </p:txBody>
        </p:sp>
        <p:sp>
          <p:nvSpPr>
            <p:cNvPr id="9" name="TextBox 9"/>
            <p:cNvSpPr txBox="1"/>
            <p:nvPr/>
          </p:nvSpPr>
          <p:spPr>
            <a:xfrm>
              <a:off x="0" y="-47625"/>
              <a:ext cx="4816593" cy="413986"/>
            </a:xfrm>
            <a:prstGeom prst="rect">
              <a:avLst/>
            </a:prstGeom>
          </p:spPr>
          <p:txBody>
            <a:bodyPr lIns="50800" tIns="50800" rIns="50800" bIns="50800" rtlCol="0" anchor="ctr"/>
            <a:lstStyle/>
            <a:p>
              <a:pPr algn="ctr">
                <a:lnSpc>
                  <a:spcPts val="2731"/>
                </a:lnSpc>
              </a:pPr>
              <a:endParaRPr/>
            </a:p>
          </p:txBody>
        </p:sp>
      </p:grpSp>
      <p:grpSp>
        <p:nvGrpSpPr>
          <p:cNvPr id="10" name="Group 10"/>
          <p:cNvGrpSpPr/>
          <p:nvPr/>
        </p:nvGrpSpPr>
        <p:grpSpPr>
          <a:xfrm>
            <a:off x="16058091" y="0"/>
            <a:ext cx="2229909" cy="3576095"/>
            <a:chOff x="117716" y="481458"/>
            <a:chExt cx="572811" cy="918615"/>
          </a:xfrm>
        </p:grpSpPr>
        <p:sp>
          <p:nvSpPr>
            <p:cNvPr id="11" name="Freeform 11"/>
            <p:cNvSpPr/>
            <p:nvPr/>
          </p:nvSpPr>
          <p:spPr>
            <a:xfrm>
              <a:off x="117716" y="481458"/>
              <a:ext cx="572811" cy="918615"/>
            </a:xfrm>
            <a:custGeom>
              <a:avLst/>
              <a:gdLst/>
              <a:ahLst/>
              <a:cxnLst/>
              <a:rect l="l" t="t" r="r" b="b"/>
              <a:pathLst>
                <a:path w="572811" h="918615">
                  <a:moveTo>
                    <a:pt x="0" y="0"/>
                  </a:moveTo>
                  <a:lnTo>
                    <a:pt x="572811" y="0"/>
                  </a:lnTo>
                  <a:lnTo>
                    <a:pt x="572811" y="918615"/>
                  </a:lnTo>
                  <a:lnTo>
                    <a:pt x="0" y="918615"/>
                  </a:lnTo>
                  <a:close/>
                </a:path>
              </a:pathLst>
            </a:custGeom>
            <a:blipFill>
              <a:blip r:embed="rId4"/>
              <a:stretch>
                <a:fillRect l="-10138" r="-10138"/>
              </a:stretch>
            </a:blipFill>
          </p:spPr>
          <p:txBody>
            <a:bodyPr/>
            <a:lstStyle/>
            <a:p>
              <a:endParaRPr lang="en-US" dirty="0"/>
            </a:p>
          </p:txBody>
        </p:sp>
      </p:grpSp>
      <p:sp>
        <p:nvSpPr>
          <p:cNvPr id="12" name="AutoShape 12"/>
          <p:cNvSpPr/>
          <p:nvPr/>
        </p:nvSpPr>
        <p:spPr>
          <a:xfrm>
            <a:off x="5907405" y="6139074"/>
            <a:ext cx="6492240" cy="0"/>
          </a:xfrm>
          <a:prstGeom prst="line">
            <a:avLst/>
          </a:prstGeom>
          <a:ln w="38100" cap="flat">
            <a:solidFill>
              <a:srgbClr val="EDDCC6"/>
            </a:solidFill>
            <a:prstDash val="solid"/>
            <a:headEnd type="none" w="sm" len="sm"/>
            <a:tailEnd type="none" w="sm" len="sm"/>
          </a:ln>
        </p:spPr>
        <p:txBody>
          <a:bodyPr/>
          <a:lstStyle/>
          <a:p>
            <a:endParaRPr lang="en-US"/>
          </a:p>
        </p:txBody>
      </p:sp>
      <p:sp>
        <p:nvSpPr>
          <p:cNvPr id="13" name="TextBox 13"/>
          <p:cNvSpPr txBox="1"/>
          <p:nvPr/>
        </p:nvSpPr>
        <p:spPr>
          <a:xfrm>
            <a:off x="1028700" y="6524717"/>
            <a:ext cx="16085136"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B.Sc. (Hons) Degree in Information Technology Specializing in Information Technology </a:t>
            </a:r>
          </a:p>
        </p:txBody>
      </p:sp>
      <p:sp>
        <p:nvSpPr>
          <p:cNvPr id="14" name="TextBox 14"/>
          <p:cNvSpPr txBox="1"/>
          <p:nvPr/>
        </p:nvSpPr>
        <p:spPr>
          <a:xfrm>
            <a:off x="2301716" y="3231409"/>
            <a:ext cx="13775425" cy="2402840"/>
          </a:xfrm>
          <a:prstGeom prst="rect">
            <a:avLst/>
          </a:prstGeom>
        </p:spPr>
        <p:txBody>
          <a:bodyPr lIns="0" tIns="0" rIns="0" bIns="0" rtlCol="0" anchor="t">
            <a:spAutoFit/>
          </a:bodyPr>
          <a:lstStyle/>
          <a:p>
            <a:pPr algn="ctr">
              <a:lnSpc>
                <a:spcPts val="6160"/>
              </a:lnSpc>
              <a:spcBef>
                <a:spcPct val="0"/>
              </a:spcBef>
            </a:pPr>
            <a:r>
              <a:rPr lang="en-US" sz="4400" b="1">
                <a:solidFill>
                  <a:srgbClr val="FFFFFF"/>
                </a:solidFill>
                <a:latin typeface="Times New Roman Bold"/>
                <a:ea typeface="Times New Roman Bold"/>
                <a:cs typeface="Times New Roman Bold"/>
                <a:sym typeface="Times New Roman Bold"/>
              </a:rPr>
              <a:t>Fine-tuning an SLM to provide end-to-end,</a:t>
            </a:r>
            <a:r>
              <a:rPr lang="en-US" sz="4400" b="1">
                <a:solidFill>
                  <a:srgbClr val="EDDCC6"/>
                </a:solidFill>
                <a:latin typeface="Times New Roman Bold"/>
                <a:ea typeface="Times New Roman Bold"/>
                <a:cs typeface="Times New Roman Bold"/>
                <a:sym typeface="Times New Roman Bold"/>
              </a:rPr>
              <a:t> step-by-step guidance for resolving user problems in Sri Lankan Property Law and Family Law.</a:t>
            </a:r>
          </a:p>
        </p:txBody>
      </p:sp>
      <p:grpSp>
        <p:nvGrpSpPr>
          <p:cNvPr id="15" name="Group 15"/>
          <p:cNvGrpSpPr/>
          <p:nvPr/>
        </p:nvGrpSpPr>
        <p:grpSpPr>
          <a:xfrm>
            <a:off x="0" y="9258300"/>
            <a:ext cx="17375935" cy="895759"/>
            <a:chOff x="0" y="0"/>
            <a:chExt cx="23167913" cy="1194346"/>
          </a:xfrm>
        </p:grpSpPr>
        <p:sp>
          <p:nvSpPr>
            <p:cNvPr id="16" name="Freeform 16"/>
            <p:cNvSpPr/>
            <p:nvPr/>
          </p:nvSpPr>
          <p:spPr>
            <a:xfrm>
              <a:off x="0" y="0"/>
              <a:ext cx="6630816" cy="1194346"/>
            </a:xfrm>
            <a:custGeom>
              <a:avLst/>
              <a:gdLst/>
              <a:ahLst/>
              <a:cxnLst/>
              <a:rect l="l" t="t" r="r" b="b"/>
              <a:pathLst>
                <a:path w="6630816" h="1194346">
                  <a:moveTo>
                    <a:pt x="0" y="0"/>
                  </a:moveTo>
                  <a:lnTo>
                    <a:pt x="6630816" y="0"/>
                  </a:lnTo>
                  <a:lnTo>
                    <a:pt x="6630816" y="1194346"/>
                  </a:lnTo>
                  <a:lnTo>
                    <a:pt x="0" y="1194346"/>
                  </a:lnTo>
                  <a:lnTo>
                    <a:pt x="0" y="0"/>
                  </a:lnTo>
                  <a:close/>
                </a:path>
              </a:pathLst>
            </a:custGeom>
            <a:blipFill>
              <a:blip r:embed="rId5"/>
              <a:stretch>
                <a:fillRect t="-3770" b="-3770"/>
              </a:stretch>
            </a:blipFill>
          </p:spPr>
          <p:txBody>
            <a:bodyPr/>
            <a:lstStyle/>
            <a:p>
              <a:endParaRPr lang="en-US"/>
            </a:p>
          </p:txBody>
        </p:sp>
        <p:sp>
          <p:nvSpPr>
            <p:cNvPr id="17" name="TextBox 17"/>
            <p:cNvSpPr txBox="1"/>
            <p:nvPr/>
          </p:nvSpPr>
          <p:spPr>
            <a:xfrm>
              <a:off x="8799224" y="511448"/>
              <a:ext cx="8446320"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18" name="TextBox 18"/>
            <p:cNvSpPr txBox="1"/>
            <p:nvPr/>
          </p:nvSpPr>
          <p:spPr>
            <a:xfrm>
              <a:off x="21545646" y="511448"/>
              <a:ext cx="1622266"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11/09/2025</a:t>
              </a:r>
            </a:p>
          </p:txBody>
        </p:sp>
      </p:grpSp>
      <p:sp>
        <p:nvSpPr>
          <p:cNvPr id="19" name="TextBox 19"/>
          <p:cNvSpPr txBox="1"/>
          <p:nvPr/>
        </p:nvSpPr>
        <p:spPr>
          <a:xfrm>
            <a:off x="1028700" y="7023562"/>
            <a:ext cx="16085136" cy="604520"/>
          </a:xfrm>
          <a:prstGeom prst="rect">
            <a:avLst/>
          </a:prstGeom>
        </p:spPr>
        <p:txBody>
          <a:bodyPr lIns="0" tIns="0" rIns="0" bIns="0" rtlCol="0" anchor="t">
            <a:spAutoFit/>
          </a:bodyPr>
          <a:lstStyle/>
          <a:p>
            <a:pPr algn="ctr">
              <a:lnSpc>
                <a:spcPts val="4480"/>
              </a:lnSpc>
              <a:spcBef>
                <a:spcPct val="0"/>
              </a:spcBef>
            </a:pPr>
            <a:r>
              <a:rPr lang="en-US" sz="3200" b="1">
                <a:solidFill>
                  <a:srgbClr val="FFFFFF"/>
                </a:solidFill>
                <a:latin typeface="Times New Roman Bold"/>
                <a:ea typeface="Times New Roman Bold"/>
                <a:cs typeface="Times New Roman Bold"/>
                <a:sym typeface="Times New Roman Bold"/>
              </a:rPr>
              <a:t>Mathusigan E.S ( IT22177032 )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156968" y="3467317"/>
            <a:ext cx="10287000" cy="3352365"/>
          </a:xfrm>
          <a:custGeom>
            <a:avLst/>
            <a:gdLst/>
            <a:ahLst/>
            <a:cxnLst/>
            <a:rect l="l" t="t" r="r" b="b"/>
            <a:pathLst>
              <a:path w="10287000" h="3352365">
                <a:moveTo>
                  <a:pt x="0" y="0"/>
                </a:moveTo>
                <a:lnTo>
                  <a:pt x="10287000" y="0"/>
                </a:lnTo>
                <a:lnTo>
                  <a:pt x="10287000" y="3352366"/>
                </a:lnTo>
                <a:lnTo>
                  <a:pt x="0" y="335236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3" name="Group 3"/>
          <p:cNvGrpSpPr/>
          <p:nvPr/>
        </p:nvGrpSpPr>
        <p:grpSpPr>
          <a:xfrm>
            <a:off x="16996111" y="1620712"/>
            <a:ext cx="932103" cy="7045575"/>
            <a:chOff x="0" y="0"/>
            <a:chExt cx="1242804" cy="9394100"/>
          </a:xfrm>
        </p:grpSpPr>
        <p:sp>
          <p:nvSpPr>
            <p:cNvPr id="4" name="Freeform 4"/>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Freeform 12"/>
          <p:cNvSpPr/>
          <p:nvPr/>
        </p:nvSpPr>
        <p:spPr>
          <a:xfrm>
            <a:off x="9976479" y="3331437"/>
            <a:ext cx="6384689" cy="5100327"/>
          </a:xfrm>
          <a:custGeom>
            <a:avLst/>
            <a:gdLst/>
            <a:ahLst/>
            <a:cxnLst/>
            <a:rect l="l" t="t" r="r" b="b"/>
            <a:pathLst>
              <a:path w="6384689" h="5100327">
                <a:moveTo>
                  <a:pt x="0" y="0"/>
                </a:moveTo>
                <a:lnTo>
                  <a:pt x="6384689" y="0"/>
                </a:lnTo>
                <a:lnTo>
                  <a:pt x="6384689" y="5100328"/>
                </a:lnTo>
                <a:lnTo>
                  <a:pt x="0" y="5100328"/>
                </a:lnTo>
                <a:lnTo>
                  <a:pt x="0" y="0"/>
                </a:lnTo>
                <a:close/>
              </a:path>
            </a:pathLst>
          </a:custGeom>
          <a:blipFill>
            <a:blip r:embed="rId8"/>
            <a:stretch>
              <a:fillRect/>
            </a:stretch>
          </a:blipFill>
        </p:spPr>
        <p:txBody>
          <a:bodyPr/>
          <a:lstStyle/>
          <a:p>
            <a:endParaRPr lang="en-US"/>
          </a:p>
        </p:txBody>
      </p:sp>
      <p:grpSp>
        <p:nvGrpSpPr>
          <p:cNvPr id="13" name="Group 13"/>
          <p:cNvGrpSpPr/>
          <p:nvPr/>
        </p:nvGrpSpPr>
        <p:grpSpPr>
          <a:xfrm>
            <a:off x="737355" y="3898142"/>
            <a:ext cx="8048022" cy="5140129"/>
            <a:chOff x="0" y="0"/>
            <a:chExt cx="10730696" cy="6853505"/>
          </a:xfrm>
        </p:grpSpPr>
        <p:grpSp>
          <p:nvGrpSpPr>
            <p:cNvPr id="14" name="Group 14"/>
            <p:cNvGrpSpPr/>
            <p:nvPr/>
          </p:nvGrpSpPr>
          <p:grpSpPr>
            <a:xfrm>
              <a:off x="3439799" y="0"/>
              <a:ext cx="7290897" cy="3343299"/>
              <a:chOff x="0" y="0"/>
              <a:chExt cx="1772513" cy="812800"/>
            </a:xfrm>
          </p:grpSpPr>
          <p:sp>
            <p:nvSpPr>
              <p:cNvPr id="15" name="Freeform 15"/>
              <p:cNvSpPr/>
              <p:nvPr/>
            </p:nvSpPr>
            <p:spPr>
              <a:xfrm>
                <a:off x="0" y="0"/>
                <a:ext cx="1772513" cy="812800"/>
              </a:xfrm>
              <a:custGeom>
                <a:avLst/>
                <a:gdLst/>
                <a:ahLst/>
                <a:cxnLst/>
                <a:rect l="l" t="t" r="r" b="b"/>
                <a:pathLst>
                  <a:path w="1772513" h="812800">
                    <a:moveTo>
                      <a:pt x="0" y="0"/>
                    </a:moveTo>
                    <a:lnTo>
                      <a:pt x="1772513" y="0"/>
                    </a:lnTo>
                    <a:lnTo>
                      <a:pt x="1772513" y="812800"/>
                    </a:lnTo>
                    <a:lnTo>
                      <a:pt x="0" y="812800"/>
                    </a:lnTo>
                    <a:close/>
                  </a:path>
                </a:pathLst>
              </a:custGeom>
              <a:blipFill>
                <a:blip r:embed="rId9"/>
                <a:stretch>
                  <a:fillRect l="-2108" r="-2108"/>
                </a:stretch>
              </a:blipFill>
            </p:spPr>
            <p:txBody>
              <a:bodyPr/>
              <a:lstStyle/>
              <a:p>
                <a:endParaRPr lang="en-US"/>
              </a:p>
            </p:txBody>
          </p:sp>
        </p:grpSp>
        <p:grpSp>
          <p:nvGrpSpPr>
            <p:cNvPr id="16" name="Group 16"/>
            <p:cNvGrpSpPr/>
            <p:nvPr/>
          </p:nvGrpSpPr>
          <p:grpSpPr>
            <a:xfrm>
              <a:off x="0" y="3510206"/>
              <a:ext cx="7290897" cy="3343299"/>
              <a:chOff x="0" y="0"/>
              <a:chExt cx="1772513" cy="812800"/>
            </a:xfrm>
          </p:grpSpPr>
          <p:sp>
            <p:nvSpPr>
              <p:cNvPr id="17" name="Freeform 17"/>
              <p:cNvSpPr/>
              <p:nvPr/>
            </p:nvSpPr>
            <p:spPr>
              <a:xfrm>
                <a:off x="0" y="0"/>
                <a:ext cx="1772513" cy="812800"/>
              </a:xfrm>
              <a:custGeom>
                <a:avLst/>
                <a:gdLst/>
                <a:ahLst/>
                <a:cxnLst/>
                <a:rect l="l" t="t" r="r" b="b"/>
                <a:pathLst>
                  <a:path w="1772513" h="812800">
                    <a:moveTo>
                      <a:pt x="0" y="0"/>
                    </a:moveTo>
                    <a:lnTo>
                      <a:pt x="1772513" y="0"/>
                    </a:lnTo>
                    <a:lnTo>
                      <a:pt x="1772513" y="812800"/>
                    </a:lnTo>
                    <a:lnTo>
                      <a:pt x="0" y="812800"/>
                    </a:lnTo>
                    <a:close/>
                  </a:path>
                </a:pathLst>
              </a:custGeom>
              <a:blipFill>
                <a:blip r:embed="rId10"/>
                <a:stretch>
                  <a:fillRect l="-848" r="-848"/>
                </a:stretch>
              </a:blipFill>
            </p:spPr>
            <p:txBody>
              <a:bodyPr/>
              <a:lstStyle/>
              <a:p>
                <a:endParaRPr lang="en-US"/>
              </a:p>
            </p:txBody>
          </p:sp>
        </p:grpSp>
      </p:grpSp>
      <p:sp>
        <p:nvSpPr>
          <p:cNvPr id="18" name="TextBox 18"/>
          <p:cNvSpPr txBox="1"/>
          <p:nvPr/>
        </p:nvSpPr>
        <p:spPr>
          <a:xfrm>
            <a:off x="946468" y="548739"/>
            <a:ext cx="8476924" cy="659130"/>
          </a:xfrm>
          <a:prstGeom prst="rect">
            <a:avLst/>
          </a:prstGeom>
        </p:spPr>
        <p:txBody>
          <a:bodyPr lIns="0" tIns="0" rIns="0" bIns="0" rtlCol="0" anchor="t">
            <a:spAutoFit/>
          </a:bodyPr>
          <a:lstStyle/>
          <a:p>
            <a:pPr algn="l">
              <a:lnSpc>
                <a:spcPts val="4559"/>
              </a:lnSpc>
            </a:pPr>
            <a:r>
              <a:rPr lang="en-US" sz="3999" b="1">
                <a:solidFill>
                  <a:srgbClr val="310C0C"/>
                </a:solidFill>
                <a:latin typeface="Times New Roman Bold"/>
                <a:ea typeface="Times New Roman Bold"/>
                <a:cs typeface="Times New Roman Bold"/>
                <a:sym typeface="Times New Roman Bold"/>
              </a:rPr>
              <a:t>Problem with Current Approaches</a:t>
            </a:r>
          </a:p>
        </p:txBody>
      </p:sp>
      <p:sp>
        <p:nvSpPr>
          <p:cNvPr id="19" name="TextBox 19"/>
          <p:cNvSpPr txBox="1"/>
          <p:nvPr/>
        </p:nvSpPr>
        <p:spPr>
          <a:xfrm>
            <a:off x="946468" y="1496887"/>
            <a:ext cx="15677818" cy="2181225"/>
          </a:xfrm>
          <a:prstGeom prst="rect">
            <a:avLst/>
          </a:prstGeom>
        </p:spPr>
        <p:txBody>
          <a:bodyPr lIns="0" tIns="0" rIns="0" bIns="0" rtlCol="0" anchor="t">
            <a:spAutoFit/>
          </a:bodyPr>
          <a:lstStyle/>
          <a:p>
            <a:pPr algn="l">
              <a:lnSpc>
                <a:spcPts val="4200"/>
              </a:lnSpc>
              <a:spcBef>
                <a:spcPct val="0"/>
              </a:spcBef>
            </a:pPr>
            <a:r>
              <a:rPr lang="en-US" sz="3000">
                <a:solidFill>
                  <a:srgbClr val="310C0C"/>
                </a:solidFill>
                <a:latin typeface="Times New Roman"/>
                <a:ea typeface="Times New Roman"/>
                <a:cs typeface="Times New Roman"/>
                <a:sym typeface="Times New Roman"/>
              </a:rPr>
              <a:t>IF any Sri Lankan citizens facing issues related to land or family matters usually have to consult a lawyer, which takes time and costs money.</a:t>
            </a:r>
          </a:p>
          <a:p>
            <a:pPr algn="l">
              <a:lnSpc>
                <a:spcPts val="4200"/>
              </a:lnSpc>
              <a:spcBef>
                <a:spcPct val="0"/>
              </a:spcBef>
            </a:pPr>
            <a:r>
              <a:rPr lang="en-US" sz="3000">
                <a:solidFill>
                  <a:srgbClr val="310C0C"/>
                </a:solidFill>
                <a:latin typeface="Times New Roman"/>
                <a:ea typeface="Times New Roman"/>
                <a:cs typeface="Times New Roman"/>
                <a:sym typeface="Times New Roman"/>
              </a:rPr>
              <a:t> However, today there are already accessible solutions like ChatGPT and Gemini that can provide quick guidance at a lower cost.</a:t>
            </a:r>
          </a:p>
        </p:txBody>
      </p:sp>
      <p:grpSp>
        <p:nvGrpSpPr>
          <p:cNvPr id="20" name="Group 20"/>
          <p:cNvGrpSpPr/>
          <p:nvPr/>
        </p:nvGrpSpPr>
        <p:grpSpPr>
          <a:xfrm>
            <a:off x="0" y="9258300"/>
            <a:ext cx="18099817" cy="895759"/>
            <a:chOff x="0" y="0"/>
            <a:chExt cx="24133089" cy="1194346"/>
          </a:xfrm>
        </p:grpSpPr>
        <p:sp>
          <p:nvSpPr>
            <p:cNvPr id="21" name="Freeform 21"/>
            <p:cNvSpPr/>
            <p:nvPr/>
          </p:nvSpPr>
          <p:spPr>
            <a:xfrm>
              <a:off x="0" y="0"/>
              <a:ext cx="6907057" cy="1194346"/>
            </a:xfrm>
            <a:custGeom>
              <a:avLst/>
              <a:gdLst/>
              <a:ahLst/>
              <a:cxnLst/>
              <a:rect l="l" t="t" r="r" b="b"/>
              <a:pathLst>
                <a:path w="6907057" h="1194346">
                  <a:moveTo>
                    <a:pt x="0" y="0"/>
                  </a:moveTo>
                  <a:lnTo>
                    <a:pt x="6907057" y="0"/>
                  </a:lnTo>
                  <a:lnTo>
                    <a:pt x="6907057" y="1194346"/>
                  </a:lnTo>
                  <a:lnTo>
                    <a:pt x="0" y="1194346"/>
                  </a:lnTo>
                  <a:lnTo>
                    <a:pt x="0" y="0"/>
                  </a:lnTo>
                  <a:close/>
                </a:path>
              </a:pathLst>
            </a:custGeom>
            <a:blipFill>
              <a:blip r:embed="rId11"/>
              <a:stretch>
                <a:fillRect t="-6010" b="-6010"/>
              </a:stretch>
            </a:blipFill>
          </p:spPr>
          <p:txBody>
            <a:bodyPr/>
            <a:lstStyle/>
            <a:p>
              <a:endParaRPr lang="en-US"/>
            </a:p>
          </p:txBody>
        </p:sp>
        <p:sp>
          <p:nvSpPr>
            <p:cNvPr id="22" name="TextBox 22"/>
            <p:cNvSpPr txBox="1"/>
            <p:nvPr/>
          </p:nvSpPr>
          <p:spPr>
            <a:xfrm>
              <a:off x="9165800" y="511448"/>
              <a:ext cx="8798194"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23" name="TextBox 23"/>
            <p:cNvSpPr txBox="1"/>
            <p:nvPr/>
          </p:nvSpPr>
          <p:spPr>
            <a:xfrm>
              <a:off x="22443239" y="511448"/>
              <a:ext cx="1689850"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Freeform 15"/>
          <p:cNvSpPr/>
          <p:nvPr/>
        </p:nvSpPr>
        <p:spPr>
          <a:xfrm>
            <a:off x="-28575" y="9258300"/>
            <a:ext cx="4624358" cy="895759"/>
          </a:xfrm>
          <a:custGeom>
            <a:avLst/>
            <a:gdLst/>
            <a:ahLst/>
            <a:cxnLst/>
            <a:rect l="l" t="t" r="r" b="b"/>
            <a:pathLst>
              <a:path w="4624358" h="895759">
                <a:moveTo>
                  <a:pt x="0" y="0"/>
                </a:moveTo>
                <a:lnTo>
                  <a:pt x="4624358" y="0"/>
                </a:lnTo>
                <a:lnTo>
                  <a:pt x="4624358" y="895759"/>
                </a:lnTo>
                <a:lnTo>
                  <a:pt x="0" y="895759"/>
                </a:lnTo>
                <a:lnTo>
                  <a:pt x="0" y="0"/>
                </a:lnTo>
                <a:close/>
              </a:path>
            </a:pathLst>
          </a:custGeom>
          <a:blipFill>
            <a:blip r:embed="rId8"/>
            <a:stretch>
              <a:fillRect/>
            </a:stretch>
          </a:blipFill>
        </p:spPr>
        <p:txBody>
          <a:bodyPr/>
          <a:lstStyle/>
          <a:p>
            <a:endParaRPr lang="en-US"/>
          </a:p>
        </p:txBody>
      </p:sp>
      <p:graphicFrame>
        <p:nvGraphicFramePr>
          <p:cNvPr id="16" name="Table 16"/>
          <p:cNvGraphicFramePr>
            <a:graphicFrameLocks noGrp="1"/>
          </p:cNvGraphicFramePr>
          <p:nvPr/>
        </p:nvGraphicFramePr>
        <p:xfrm>
          <a:off x="678011" y="2023583"/>
          <a:ext cx="15649556" cy="6855275"/>
        </p:xfrm>
        <a:graphic>
          <a:graphicData uri="http://schemas.openxmlformats.org/drawingml/2006/table">
            <a:tbl>
              <a:tblPr/>
              <a:tblGrid>
                <a:gridCol w="3160679">
                  <a:extLst>
                    <a:ext uri="{9D8B030D-6E8A-4147-A177-3AD203B41FA5}">
                      <a16:colId xmlns:a16="http://schemas.microsoft.com/office/drawing/2014/main" val="20000"/>
                    </a:ext>
                  </a:extLst>
                </a:gridCol>
                <a:gridCol w="12488877">
                  <a:extLst>
                    <a:ext uri="{9D8B030D-6E8A-4147-A177-3AD203B41FA5}">
                      <a16:colId xmlns:a16="http://schemas.microsoft.com/office/drawing/2014/main" val="20001"/>
                    </a:ext>
                  </a:extLst>
                </a:gridCol>
              </a:tblGrid>
              <a:tr h="814150">
                <a:tc>
                  <a:txBody>
                    <a:bodyPr/>
                    <a:lstStyle/>
                    <a:p>
                      <a:pPr algn="ctr">
                        <a:lnSpc>
                          <a:spcPts val="2800"/>
                        </a:lnSpc>
                        <a:defRPr/>
                      </a:pPr>
                      <a:r>
                        <a:rPr lang="en-US" sz="2000" b="1">
                          <a:solidFill>
                            <a:srgbClr val="310C0C"/>
                          </a:solidFill>
                          <a:latin typeface="Times New Roman Bold"/>
                          <a:ea typeface="Times New Roman Bold"/>
                          <a:cs typeface="Times New Roman Bold"/>
                          <a:sym typeface="Times New Roman Bold"/>
                        </a:rPr>
                        <a:t>Researches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b="1">
                          <a:solidFill>
                            <a:srgbClr val="310C0C"/>
                          </a:solidFill>
                          <a:latin typeface="Times New Roman Bold"/>
                          <a:ea typeface="Times New Roman Bold"/>
                          <a:cs typeface="Times New Roman Bold"/>
                          <a:sym typeface="Times New Roman Bold"/>
                        </a:rPr>
                        <a:t>Limitations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73116">
                <a:tc>
                  <a:txBody>
                    <a:bodyPr/>
                    <a:lstStyle/>
                    <a:p>
                      <a:pPr algn="l">
                        <a:lnSpc>
                          <a:spcPts val="2800"/>
                        </a:lnSpc>
                        <a:defRPr/>
                      </a:pPr>
                      <a:r>
                        <a:rPr lang="en-US" sz="2000">
                          <a:solidFill>
                            <a:srgbClr val="3D0000"/>
                          </a:solidFill>
                          <a:latin typeface="Times New Roman"/>
                          <a:ea typeface="Times New Roman"/>
                          <a:cs typeface="Times New Roman"/>
                          <a:sym typeface="Times New Roman"/>
                        </a:rPr>
                        <a:t>Chakrabarti et al. (2019) – AI for Risk in Legal Documents</a:t>
                      </a:r>
                      <a:endParaRPr lang="en-US" sz="1100"/>
                    </a:p>
                    <a:p>
                      <a:pPr algn="l">
                        <a:lnSpc>
                          <a:spcPts val="3499"/>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2" lvl="1" indent="-215901" algn="l">
                        <a:lnSpc>
                          <a:spcPts val="2800"/>
                        </a:lnSpc>
                        <a:buFont typeface="Arial"/>
                        <a:buChar char="•"/>
                        <a:defRPr/>
                      </a:pPr>
                      <a:r>
                        <a:rPr lang="en-US" sz="2000">
                          <a:solidFill>
                            <a:srgbClr val="310C0C"/>
                          </a:solidFill>
                          <a:latin typeface="Times New Roman"/>
                          <a:ea typeface="Times New Roman"/>
                          <a:cs typeface="Times New Roman"/>
                          <a:sym typeface="Times New Roman"/>
                        </a:rPr>
                        <a:t>Relies on general NLP/ML methods (pre-LLM era).</a:t>
                      </a:r>
                      <a:endParaRPr lang="en-US" sz="1100"/>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No agentic structure, lacks explainable outputs with evidence links.</a:t>
                      </a:r>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Limited adaptability to scanned/low-quality deeds.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2028">
                <a:tc>
                  <a:txBody>
                    <a:bodyPr/>
                    <a:lstStyle/>
                    <a:p>
                      <a:pPr algn="l">
                        <a:lnSpc>
                          <a:spcPts val="2800"/>
                        </a:lnSpc>
                        <a:defRPr/>
                      </a:pPr>
                      <a:r>
                        <a:rPr lang="en-US" sz="2000">
                          <a:solidFill>
                            <a:srgbClr val="310C0C"/>
                          </a:solidFill>
                          <a:latin typeface="Times New Roman"/>
                          <a:ea typeface="Times New Roman"/>
                          <a:cs typeface="Times New Roman"/>
                          <a:sym typeface="Times New Roman"/>
                        </a:rPr>
                        <a:t>ContractEval (2025) – Benchmarking LLMs for Clause-Level Risk</a:t>
                      </a:r>
                      <a:endParaRPr lang="en-US" sz="1100"/>
                    </a:p>
                    <a:p>
                      <a:pPr algn="l">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310C0C"/>
                          </a:solidFill>
                          <a:latin typeface="Times New Roman"/>
                          <a:ea typeface="Times New Roman"/>
                          <a:cs typeface="Times New Roman"/>
                          <a:sym typeface="Times New Roman"/>
                        </a:rPr>
                        <a:t>LLM-heavy → high compute cost, poor fit for low-resource settings.</a:t>
                      </a:r>
                      <a:endParaRPr lang="en-US" sz="1100"/>
                    </a:p>
                    <a:p>
                      <a:pPr marL="431801" lvl="1" indent="-215900" algn="l">
                        <a:lnSpc>
                          <a:spcPts val="2800"/>
                        </a:lnSpc>
                        <a:buFont typeface="Arial"/>
                        <a:buChar char="•"/>
                      </a:pPr>
                      <a:r>
                        <a:rPr lang="en-US" sz="2000">
                          <a:solidFill>
                            <a:srgbClr val="310C0C"/>
                          </a:solidFill>
                          <a:latin typeface="Times New Roman"/>
                          <a:ea typeface="Times New Roman"/>
                          <a:cs typeface="Times New Roman"/>
                          <a:sym typeface="Times New Roman"/>
                        </a:rPr>
                        <a:t>Focused on contracts, not specialized deed types (e.g., Power of Attorney, Gift).</a:t>
                      </a:r>
                    </a:p>
                    <a:p>
                      <a:pPr marL="431801" lvl="1" indent="-215900" algn="l">
                        <a:lnSpc>
                          <a:spcPts val="2800"/>
                        </a:lnSpc>
                        <a:buFont typeface="Arial"/>
                        <a:buChar char="•"/>
                      </a:pPr>
                      <a:r>
                        <a:rPr lang="en-US" sz="2000">
                          <a:solidFill>
                            <a:srgbClr val="310C0C"/>
                          </a:solidFill>
                          <a:latin typeface="Times New Roman"/>
                          <a:ea typeface="Times New Roman"/>
                          <a:cs typeface="Times New Roman"/>
                          <a:sym typeface="Times New Roman"/>
                        </a:rPr>
                        <a:t>Does not integrate rule-based legal checks or OCR handling.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981">
                <a:tc>
                  <a:txBody>
                    <a:bodyPr/>
                    <a:lstStyle/>
                    <a:p>
                      <a:pPr algn="l">
                        <a:lnSpc>
                          <a:spcPts val="2800"/>
                        </a:lnSpc>
                        <a:defRPr/>
                      </a:pPr>
                      <a:r>
                        <a:rPr lang="en-US" sz="2000">
                          <a:solidFill>
                            <a:srgbClr val="000000"/>
                          </a:solidFill>
                          <a:latin typeface="Times New Roman"/>
                          <a:ea typeface="Times New Roman"/>
                          <a:cs typeface="Times New Roman"/>
                          <a:sym typeface="Times New Roman"/>
                        </a:rPr>
                        <a:t>Belcak et al. (2025) – Small Language Models for Agentic AI</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31802" lvl="1" indent="-215901" algn="l">
                        <a:lnSpc>
                          <a:spcPts val="2800"/>
                        </a:lnSpc>
                        <a:buFont typeface="Arial"/>
                        <a:buChar char="•"/>
                        <a:defRPr/>
                      </a:pPr>
                      <a:r>
                        <a:rPr lang="en-US" sz="2000">
                          <a:solidFill>
                            <a:srgbClr val="310C0C"/>
                          </a:solidFill>
                          <a:latin typeface="Times New Roman"/>
                          <a:ea typeface="Times New Roman"/>
                          <a:cs typeface="Times New Roman"/>
                          <a:sym typeface="Times New Roman"/>
                        </a:rPr>
                        <a:t>Conceptual/theoretical → doesn’t provide domain-specific implementation (like deeds).</a:t>
                      </a:r>
                      <a:endParaRPr lang="en-US" sz="1100"/>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No evaluation on legal-specific datasets.</a:t>
                      </a:r>
                    </a:p>
                    <a:p>
                      <a:pPr marL="431802" lvl="1" indent="-215901" algn="l">
                        <a:lnSpc>
                          <a:spcPts val="2800"/>
                        </a:lnSpc>
                        <a:buFont typeface="Arial"/>
                        <a:buChar char="•"/>
                      </a:pPr>
                      <a:r>
                        <a:rPr lang="en-US" sz="2000">
                          <a:solidFill>
                            <a:srgbClr val="310C0C"/>
                          </a:solidFill>
                          <a:latin typeface="Times New Roman"/>
                          <a:ea typeface="Times New Roman"/>
                          <a:cs typeface="Times New Roman"/>
                          <a:sym typeface="Times New Roman"/>
                        </a:rPr>
                        <a:t>Still requires integration with domain knowledge (rules) to be useful in practice.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6244010" y="9620455"/>
            <a:ext cx="5654516"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18" name="TextBox 18"/>
          <p:cNvSpPr txBox="1"/>
          <p:nvPr/>
        </p:nvSpPr>
        <p:spPr>
          <a:xfrm>
            <a:off x="15110868" y="9620455"/>
            <a:ext cx="1216700" cy="403860"/>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11/09/2025</a:t>
            </a:r>
          </a:p>
        </p:txBody>
      </p:sp>
      <p:sp>
        <p:nvSpPr>
          <p:cNvPr id="19" name="TextBox 19"/>
          <p:cNvSpPr txBox="1"/>
          <p:nvPr/>
        </p:nvSpPr>
        <p:spPr>
          <a:xfrm>
            <a:off x="647530" y="799695"/>
            <a:ext cx="5829469" cy="658835"/>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3D0000"/>
                </a:solidFill>
                <a:latin typeface="Times New Roman Bold"/>
                <a:ea typeface="Times New Roman Bold"/>
                <a:cs typeface="Times New Roman Bold"/>
                <a:sym typeface="Times New Roman Bold"/>
              </a:rPr>
              <a:t>Research </a:t>
            </a:r>
            <a:r>
              <a:rPr lang="en-US" sz="3999" b="1" dirty="0" err="1">
                <a:solidFill>
                  <a:srgbClr val="3D0000"/>
                </a:solidFill>
                <a:latin typeface="Times New Roman Bold"/>
                <a:ea typeface="Times New Roman Bold"/>
                <a:cs typeface="Times New Roman Bold"/>
                <a:sym typeface="Times New Roman Bold"/>
              </a:rPr>
              <a:t>comparision</a:t>
            </a:r>
            <a:endParaRPr lang="en-US" sz="3999" b="1" dirty="0">
              <a:solidFill>
                <a:srgbClr val="3D0000"/>
              </a:solidFill>
              <a:latin typeface="Times New Roman Bold"/>
              <a:ea typeface="Times New Roman Bold"/>
              <a:cs typeface="Times New Roman Bold"/>
              <a:sym typeface="Times New Roman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798778">
            <a:off x="-592901" y="5290139"/>
            <a:ext cx="27769704" cy="4943779"/>
          </a:xfrm>
          <a:custGeom>
            <a:avLst/>
            <a:gdLst/>
            <a:ahLst/>
            <a:cxnLst/>
            <a:rect l="l" t="t" r="r" b="b"/>
            <a:pathLst>
              <a:path w="27769704" h="4943779">
                <a:moveTo>
                  <a:pt x="0" y="0"/>
                </a:moveTo>
                <a:lnTo>
                  <a:pt x="27769705" y="0"/>
                </a:lnTo>
                <a:lnTo>
                  <a:pt x="27769705" y="4943779"/>
                </a:lnTo>
                <a:lnTo>
                  <a:pt x="0" y="4943779"/>
                </a:lnTo>
                <a:lnTo>
                  <a:pt x="0" y="0"/>
                </a:lnTo>
                <a:close/>
              </a:path>
            </a:pathLst>
          </a:custGeom>
          <a:blipFill>
            <a:blip>
              <a:extLst>
                <a:ext uri="{96DAC541-7B7A-43D3-8B79-37D633B846F1}">
                  <asvg:svgBlip xmlns:asvg="http://schemas.microsoft.com/office/drawing/2016/SVG/main" r:embed="rId2"/>
                </a:ext>
              </a:extLst>
            </a:blip>
            <a:stretch>
              <a:fillRect t="-21899" r="-313351" b="-1024508"/>
            </a:stretch>
          </a:blipFill>
        </p:spPr>
        <p:txBody>
          <a:bodyPr/>
          <a:lstStyle/>
          <a:p>
            <a:endParaRPr lang="en-US"/>
          </a:p>
        </p:txBody>
      </p:sp>
      <p:sp>
        <p:nvSpPr>
          <p:cNvPr id="3" name="Freeform 3"/>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4" name="Group 4"/>
          <p:cNvGrpSpPr/>
          <p:nvPr/>
        </p:nvGrpSpPr>
        <p:grpSpPr>
          <a:xfrm>
            <a:off x="16996111" y="1620712"/>
            <a:ext cx="932103" cy="7045575"/>
            <a:chOff x="0" y="0"/>
            <a:chExt cx="1242804" cy="9394100"/>
          </a:xfrm>
        </p:grpSpPr>
        <p:sp>
          <p:nvSpPr>
            <p:cNvPr id="5" name="Freeform 5"/>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3" name="Freeform 13"/>
          <p:cNvSpPr/>
          <p:nvPr/>
        </p:nvSpPr>
        <p:spPr>
          <a:xfrm>
            <a:off x="9680028" y="234525"/>
            <a:ext cx="6819592" cy="9471655"/>
          </a:xfrm>
          <a:custGeom>
            <a:avLst/>
            <a:gdLst/>
            <a:ahLst/>
            <a:cxnLst/>
            <a:rect l="l" t="t" r="r" b="b"/>
            <a:pathLst>
              <a:path w="6819592" h="9471655">
                <a:moveTo>
                  <a:pt x="0" y="0"/>
                </a:moveTo>
                <a:lnTo>
                  <a:pt x="6819591" y="0"/>
                </a:lnTo>
                <a:lnTo>
                  <a:pt x="6819591" y="9471655"/>
                </a:lnTo>
                <a:lnTo>
                  <a:pt x="0" y="9471655"/>
                </a:lnTo>
                <a:lnTo>
                  <a:pt x="0" y="0"/>
                </a:lnTo>
                <a:close/>
              </a:path>
            </a:pathLst>
          </a:custGeom>
          <a:blipFill>
            <a:blip r:embed="rId9"/>
            <a:stretch>
              <a:fillRect/>
            </a:stretch>
          </a:blipFill>
        </p:spPr>
        <p:txBody>
          <a:bodyPr/>
          <a:lstStyle/>
          <a:p>
            <a:endParaRPr lang="en-US"/>
          </a:p>
        </p:txBody>
      </p:sp>
      <p:sp>
        <p:nvSpPr>
          <p:cNvPr id="14" name="TextBox 14"/>
          <p:cNvSpPr txBox="1"/>
          <p:nvPr/>
        </p:nvSpPr>
        <p:spPr>
          <a:xfrm>
            <a:off x="35901" y="876300"/>
            <a:ext cx="9519461" cy="75565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Individual  System Daigram overview</a:t>
            </a:r>
          </a:p>
        </p:txBody>
      </p:sp>
      <p:sp>
        <p:nvSpPr>
          <p:cNvPr id="15" name="TextBox 15"/>
          <p:cNvSpPr txBox="1"/>
          <p:nvPr/>
        </p:nvSpPr>
        <p:spPr>
          <a:xfrm>
            <a:off x="921874" y="3538656"/>
            <a:ext cx="8758154" cy="2657475"/>
          </a:xfrm>
          <a:prstGeom prst="rect">
            <a:avLst/>
          </a:prstGeom>
        </p:spPr>
        <p:txBody>
          <a:bodyPr lIns="0" tIns="0" rIns="0" bIns="0" rtlCol="0" anchor="t">
            <a:spAutoFit/>
          </a:bodyPr>
          <a:lstStyle/>
          <a:p>
            <a:pPr algn="l">
              <a:lnSpc>
                <a:spcPts val="4200"/>
              </a:lnSpc>
              <a:spcBef>
                <a:spcPct val="0"/>
              </a:spcBef>
            </a:pPr>
            <a:r>
              <a:rPr lang="en-US" sz="3000">
                <a:solidFill>
                  <a:srgbClr val="310C0C"/>
                </a:solidFill>
                <a:latin typeface="Glacial Indifference"/>
                <a:ea typeface="Glacial Indifference"/>
                <a:cs typeface="Glacial Indifference"/>
                <a:sym typeface="Glacial Indifference"/>
              </a:rPr>
              <a:t>User enters legal problem → Chatbot detects Property Law or Family Law → Provides a checklist-style step-by-step guide with citations → User gets clear, structured guidance</a:t>
            </a:r>
          </a:p>
          <a:p>
            <a:pPr algn="l">
              <a:lnSpc>
                <a:spcPts val="4200"/>
              </a:lnSpc>
              <a:spcBef>
                <a:spcPct val="0"/>
              </a:spcBef>
            </a:pPr>
            <a:endParaRPr lang="en-US" sz="3000">
              <a:solidFill>
                <a:srgbClr val="310C0C"/>
              </a:solidFill>
              <a:latin typeface="Glacial Indifference"/>
              <a:ea typeface="Glacial Indifference"/>
              <a:cs typeface="Glacial Indifference"/>
              <a:sym typeface="Glacial Indifference"/>
            </a:endParaRPr>
          </a:p>
        </p:txBody>
      </p:sp>
      <p:grpSp>
        <p:nvGrpSpPr>
          <p:cNvPr id="16" name="Group 16"/>
          <p:cNvGrpSpPr/>
          <p:nvPr/>
        </p:nvGrpSpPr>
        <p:grpSpPr>
          <a:xfrm>
            <a:off x="0" y="9258300"/>
            <a:ext cx="18086862" cy="895759"/>
            <a:chOff x="0" y="0"/>
            <a:chExt cx="24115816" cy="1194346"/>
          </a:xfrm>
        </p:grpSpPr>
        <p:sp>
          <p:nvSpPr>
            <p:cNvPr id="17" name="Freeform 17"/>
            <p:cNvSpPr/>
            <p:nvPr/>
          </p:nvSpPr>
          <p:spPr>
            <a:xfrm>
              <a:off x="0" y="0"/>
              <a:ext cx="6902113" cy="1194346"/>
            </a:xfrm>
            <a:custGeom>
              <a:avLst/>
              <a:gdLst/>
              <a:ahLst/>
              <a:cxnLst/>
              <a:rect l="l" t="t" r="r" b="b"/>
              <a:pathLst>
                <a:path w="6902113" h="1194346">
                  <a:moveTo>
                    <a:pt x="0" y="0"/>
                  </a:moveTo>
                  <a:lnTo>
                    <a:pt x="6902113" y="0"/>
                  </a:lnTo>
                  <a:lnTo>
                    <a:pt x="6902113" y="1194346"/>
                  </a:lnTo>
                  <a:lnTo>
                    <a:pt x="0" y="1194346"/>
                  </a:lnTo>
                  <a:lnTo>
                    <a:pt x="0" y="0"/>
                  </a:lnTo>
                  <a:close/>
                </a:path>
              </a:pathLst>
            </a:custGeom>
            <a:blipFill>
              <a:blip r:embed="rId10"/>
              <a:stretch>
                <a:fillRect t="-5970" b="-5970"/>
              </a:stretch>
            </a:blipFill>
          </p:spPr>
          <p:txBody>
            <a:bodyPr/>
            <a:lstStyle/>
            <a:p>
              <a:endParaRPr lang="en-US"/>
            </a:p>
          </p:txBody>
        </p:sp>
        <p:sp>
          <p:nvSpPr>
            <p:cNvPr id="18" name="TextBox 18"/>
            <p:cNvSpPr txBox="1"/>
            <p:nvPr/>
          </p:nvSpPr>
          <p:spPr>
            <a:xfrm>
              <a:off x="9159240" y="511448"/>
              <a:ext cx="8791897"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19" name="TextBox 19"/>
            <p:cNvSpPr txBox="1"/>
            <p:nvPr/>
          </p:nvSpPr>
          <p:spPr>
            <a:xfrm>
              <a:off x="22427176" y="511448"/>
              <a:ext cx="1688640"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3798778">
            <a:off x="-592901" y="5290139"/>
            <a:ext cx="27769704" cy="4943779"/>
          </a:xfrm>
          <a:custGeom>
            <a:avLst/>
            <a:gdLst/>
            <a:ahLst/>
            <a:cxnLst/>
            <a:rect l="l" t="t" r="r" b="b"/>
            <a:pathLst>
              <a:path w="27769704" h="4943779">
                <a:moveTo>
                  <a:pt x="0" y="0"/>
                </a:moveTo>
                <a:lnTo>
                  <a:pt x="27769705" y="0"/>
                </a:lnTo>
                <a:lnTo>
                  <a:pt x="27769705" y="4943779"/>
                </a:lnTo>
                <a:lnTo>
                  <a:pt x="0" y="4943779"/>
                </a:lnTo>
                <a:lnTo>
                  <a:pt x="0" y="0"/>
                </a:lnTo>
                <a:close/>
              </a:path>
            </a:pathLst>
          </a:custGeom>
          <a:blipFill>
            <a:blip>
              <a:extLst>
                <a:ext uri="{96DAC541-7B7A-43D3-8B79-37D633B846F1}">
                  <asvg:svgBlip xmlns:asvg="http://schemas.microsoft.com/office/drawing/2016/SVG/main" r:embed="rId2"/>
                </a:ext>
              </a:extLst>
            </a:blip>
            <a:stretch>
              <a:fillRect t="-21899" r="-313351" b="-1024508"/>
            </a:stretch>
          </a:blipFill>
        </p:spPr>
        <p:txBody>
          <a:bodyPr/>
          <a:lstStyle/>
          <a:p>
            <a:endParaRPr lang="en-US"/>
          </a:p>
        </p:txBody>
      </p:sp>
      <p:sp>
        <p:nvSpPr>
          <p:cNvPr id="6" name="TextBox 6"/>
          <p:cNvSpPr txBox="1"/>
          <p:nvPr/>
        </p:nvSpPr>
        <p:spPr>
          <a:xfrm>
            <a:off x="707467" y="876300"/>
            <a:ext cx="6439009" cy="755650"/>
          </a:xfrm>
          <a:prstGeom prst="rect">
            <a:avLst/>
          </a:prstGeom>
        </p:spPr>
        <p:txBody>
          <a:bodyPr lIns="0" tIns="0" rIns="0" bIns="0" rtlCol="0" anchor="t">
            <a:spAutoFit/>
          </a:bodyPr>
          <a:lstStyle/>
          <a:p>
            <a:pPr algn="ctr">
              <a:lnSpc>
                <a:spcPts val="5599"/>
              </a:lnSpc>
              <a:spcBef>
                <a:spcPct val="0"/>
              </a:spcBef>
            </a:pPr>
            <a:r>
              <a:rPr lang="en-US" sz="3999" b="1">
                <a:solidFill>
                  <a:srgbClr val="3D0000"/>
                </a:solidFill>
                <a:latin typeface="Times New Roman Bold"/>
                <a:ea typeface="Times New Roman Bold"/>
                <a:cs typeface="Times New Roman Bold"/>
                <a:sym typeface="Times New Roman Bold"/>
              </a:rPr>
              <a:t>Domains of Knowledge</a:t>
            </a:r>
          </a:p>
        </p:txBody>
      </p:sp>
      <p:sp>
        <p:nvSpPr>
          <p:cNvPr id="7" name="TextBox 7"/>
          <p:cNvSpPr txBox="1"/>
          <p:nvPr/>
        </p:nvSpPr>
        <p:spPr>
          <a:xfrm>
            <a:off x="1238360" y="4589924"/>
            <a:ext cx="6000639" cy="658835"/>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3D0000"/>
                </a:solidFill>
                <a:latin typeface="Times New Roman Bold"/>
                <a:ea typeface="Times New Roman Bold"/>
                <a:cs typeface="Times New Roman Bold"/>
                <a:sym typeface="Times New Roman Bold"/>
              </a:rPr>
              <a:t>Latest Technologies Used</a:t>
            </a:r>
          </a:p>
        </p:txBody>
      </p:sp>
      <p:sp>
        <p:nvSpPr>
          <p:cNvPr id="8" name="TextBox 8"/>
          <p:cNvSpPr txBox="1"/>
          <p:nvPr/>
        </p:nvSpPr>
        <p:spPr>
          <a:xfrm>
            <a:off x="707467" y="1834707"/>
            <a:ext cx="16288644" cy="27146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Natural Language Processing (NLP): Processing legal texts for question-answering, classification, and retrieval.</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Machine Learning (ML): Fine-tuning Small Language Models (SLMs) for legal tasks.</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Data Curation and Annotation: Structuring legal texts into machine-readable datasets with metadata and citations.</a:t>
            </a:r>
          </a:p>
        </p:txBody>
      </p:sp>
      <p:sp>
        <p:nvSpPr>
          <p:cNvPr id="9" name="TextBox 9"/>
          <p:cNvSpPr txBox="1"/>
          <p:nvPr/>
        </p:nvSpPr>
        <p:spPr>
          <a:xfrm>
            <a:off x="707467" y="5412249"/>
            <a:ext cx="16288644" cy="32480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Small Language Models (SLMs): Lightweight, cost-effective models for domain-specific tasks.</a:t>
            </a:r>
          </a:p>
          <a:p>
            <a:pPr marL="647700" lvl="1" indent="-323850" algn="l">
              <a:lnSpc>
                <a:spcPts val="4200"/>
              </a:lnSpc>
              <a:buFont typeface="Arial"/>
              <a:buChar char="•"/>
            </a:pPr>
            <a:r>
              <a:rPr lang="en-US" sz="3000">
                <a:solidFill>
                  <a:srgbClr val="3D0000"/>
                </a:solidFill>
                <a:latin typeface="Times New Roman"/>
                <a:ea typeface="Times New Roman"/>
                <a:cs typeface="Times New Roman"/>
                <a:sym typeface="Times New Roman"/>
              </a:rPr>
              <a:t>Unsloth Framework: Tool for efficient SLM fine-tuning with reduced compute needs.</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Parameter-Efficient Fine-Tuning (PEFT)</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Agentic Retrieval-Augmented Generation (RAG): Agents plan, reflect, and refine evidence for accurate, fast legal responses.</a:t>
            </a:r>
          </a:p>
          <a:p>
            <a:pPr marL="647700" lvl="1" indent="-323850" algn="l">
              <a:lnSpc>
                <a:spcPts val="4200"/>
              </a:lnSpc>
              <a:spcBef>
                <a:spcPct val="0"/>
              </a:spcBef>
              <a:buFont typeface="Arial"/>
              <a:buChar char="•"/>
            </a:pPr>
            <a:r>
              <a:rPr lang="en-US" sz="3000">
                <a:solidFill>
                  <a:srgbClr val="3D0000"/>
                </a:solidFill>
                <a:latin typeface="Times New Roman"/>
                <a:ea typeface="Times New Roman"/>
                <a:cs typeface="Times New Roman"/>
                <a:sym typeface="Times New Roman"/>
              </a:rPr>
              <a:t>Web Application Development</a:t>
            </a:r>
          </a:p>
        </p:txBody>
      </p:sp>
      <p:sp>
        <p:nvSpPr>
          <p:cNvPr id="10" name="Freeform 10"/>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3"/>
                </a:ext>
              </a:extLst>
            </a:blip>
            <a:stretch>
              <a:fillRect r="-229970" b="-399941"/>
            </a:stretch>
          </a:blipFill>
        </p:spPr>
        <p:txBody>
          <a:bodyPr/>
          <a:lstStyle/>
          <a:p>
            <a:endParaRPr lang="en-US"/>
          </a:p>
        </p:txBody>
      </p:sp>
      <p:grpSp>
        <p:nvGrpSpPr>
          <p:cNvPr id="11" name="Group 11"/>
          <p:cNvGrpSpPr/>
          <p:nvPr/>
        </p:nvGrpSpPr>
        <p:grpSpPr>
          <a:xfrm>
            <a:off x="16996111" y="1620712"/>
            <a:ext cx="932103" cy="7045575"/>
            <a:chOff x="0" y="0"/>
            <a:chExt cx="1242804" cy="9394100"/>
          </a:xfrm>
        </p:grpSpPr>
        <p:sp>
          <p:nvSpPr>
            <p:cNvPr id="12" name="Freeform 12"/>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20" name="Group 20"/>
          <p:cNvGrpSpPr/>
          <p:nvPr/>
        </p:nvGrpSpPr>
        <p:grpSpPr>
          <a:xfrm>
            <a:off x="0" y="9258300"/>
            <a:ext cx="18086862" cy="895759"/>
            <a:chOff x="0" y="0"/>
            <a:chExt cx="24115816" cy="1194346"/>
          </a:xfrm>
        </p:grpSpPr>
        <p:sp>
          <p:nvSpPr>
            <p:cNvPr id="21" name="Freeform 21"/>
            <p:cNvSpPr/>
            <p:nvPr/>
          </p:nvSpPr>
          <p:spPr>
            <a:xfrm>
              <a:off x="0" y="0"/>
              <a:ext cx="6902113" cy="1194346"/>
            </a:xfrm>
            <a:custGeom>
              <a:avLst/>
              <a:gdLst/>
              <a:ahLst/>
              <a:cxnLst/>
              <a:rect l="l" t="t" r="r" b="b"/>
              <a:pathLst>
                <a:path w="6902113" h="1194346">
                  <a:moveTo>
                    <a:pt x="0" y="0"/>
                  </a:moveTo>
                  <a:lnTo>
                    <a:pt x="6902113" y="0"/>
                  </a:lnTo>
                  <a:lnTo>
                    <a:pt x="6902113" y="1194346"/>
                  </a:lnTo>
                  <a:lnTo>
                    <a:pt x="0" y="1194346"/>
                  </a:lnTo>
                  <a:lnTo>
                    <a:pt x="0" y="0"/>
                  </a:lnTo>
                  <a:close/>
                </a:path>
              </a:pathLst>
            </a:custGeom>
            <a:blipFill>
              <a:blip r:embed="rId9"/>
              <a:stretch>
                <a:fillRect t="-5970" b="-5970"/>
              </a:stretch>
            </a:blipFill>
          </p:spPr>
          <p:txBody>
            <a:bodyPr/>
            <a:lstStyle/>
            <a:p>
              <a:endParaRPr lang="en-US"/>
            </a:p>
          </p:txBody>
        </p:sp>
        <p:sp>
          <p:nvSpPr>
            <p:cNvPr id="22" name="TextBox 22"/>
            <p:cNvSpPr txBox="1"/>
            <p:nvPr/>
          </p:nvSpPr>
          <p:spPr>
            <a:xfrm>
              <a:off x="9159240" y="511448"/>
              <a:ext cx="8791897"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23" name="TextBox 23"/>
            <p:cNvSpPr txBox="1"/>
            <p:nvPr/>
          </p:nvSpPr>
          <p:spPr>
            <a:xfrm>
              <a:off x="22427176" y="511448"/>
              <a:ext cx="1688640"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725" y="8878858"/>
            <a:ext cx="13146981" cy="2969327"/>
            <a:chOff x="0" y="0"/>
            <a:chExt cx="3462579" cy="782045"/>
          </a:xfrm>
        </p:grpSpPr>
        <p:sp>
          <p:nvSpPr>
            <p:cNvPr id="3" name="Freeform 3"/>
            <p:cNvSpPr/>
            <p:nvPr/>
          </p:nvSpPr>
          <p:spPr>
            <a:xfrm>
              <a:off x="0" y="0"/>
              <a:ext cx="3462579" cy="782045"/>
            </a:xfrm>
            <a:custGeom>
              <a:avLst/>
              <a:gdLst/>
              <a:ahLst/>
              <a:cxnLst/>
              <a:rect l="l" t="t" r="r" b="b"/>
              <a:pathLst>
                <a:path w="3462579" h="782045">
                  <a:moveTo>
                    <a:pt x="0" y="0"/>
                  </a:moveTo>
                  <a:lnTo>
                    <a:pt x="3462579" y="0"/>
                  </a:lnTo>
                  <a:lnTo>
                    <a:pt x="3462579" y="782045"/>
                  </a:lnTo>
                  <a:lnTo>
                    <a:pt x="0" y="782045"/>
                  </a:lnTo>
                  <a:close/>
                </a:path>
              </a:pathLst>
            </a:custGeom>
            <a:solidFill>
              <a:srgbClr val="FFFFFF"/>
            </a:solidFill>
          </p:spPr>
          <p:txBody>
            <a:bodyPr/>
            <a:lstStyle/>
            <a:p>
              <a:endParaRPr lang="en-US"/>
            </a:p>
          </p:txBody>
        </p:sp>
        <p:sp>
          <p:nvSpPr>
            <p:cNvPr id="4" name="TextBox 4"/>
            <p:cNvSpPr txBox="1"/>
            <p:nvPr/>
          </p:nvSpPr>
          <p:spPr>
            <a:xfrm>
              <a:off x="0" y="-47625"/>
              <a:ext cx="3462579" cy="829670"/>
            </a:xfrm>
            <a:prstGeom prst="rect">
              <a:avLst/>
            </a:prstGeom>
          </p:spPr>
          <p:txBody>
            <a:bodyPr lIns="50800" tIns="50800" rIns="50800" bIns="50800" rtlCol="0" anchor="ctr"/>
            <a:lstStyle/>
            <a:p>
              <a:pPr algn="ctr">
                <a:lnSpc>
                  <a:spcPts val="2603"/>
                </a:lnSpc>
              </a:pPr>
              <a:endParaRPr/>
            </a:p>
          </p:txBody>
        </p:sp>
      </p:grpSp>
      <p:sp>
        <p:nvSpPr>
          <p:cNvPr id="5" name="Freeform 5"/>
          <p:cNvSpPr/>
          <p:nvPr/>
        </p:nvSpPr>
        <p:spPr>
          <a:xfrm rot="5400000">
            <a:off x="7865282" y="909192"/>
            <a:ext cx="25986623" cy="8468616"/>
          </a:xfrm>
          <a:custGeom>
            <a:avLst/>
            <a:gdLst/>
            <a:ahLst/>
            <a:cxnLst/>
            <a:rect l="l" t="t" r="r" b="b"/>
            <a:pathLst>
              <a:path w="25986623" h="8468616">
                <a:moveTo>
                  <a:pt x="0" y="0"/>
                </a:moveTo>
                <a:lnTo>
                  <a:pt x="25986623" y="0"/>
                </a:lnTo>
                <a:lnTo>
                  <a:pt x="25986623" y="8468616"/>
                </a:lnTo>
                <a:lnTo>
                  <a:pt x="0" y="8468616"/>
                </a:lnTo>
                <a:lnTo>
                  <a:pt x="0" y="0"/>
                </a:lnTo>
                <a:close/>
              </a:path>
            </a:pathLst>
          </a:custGeom>
          <a:blipFill>
            <a:blip>
              <a:extLst>
                <a:ext uri="{96DAC541-7B7A-43D3-8B79-37D633B846F1}">
                  <asvg:svgBlip xmlns:asvg="http://schemas.microsoft.com/office/drawing/2016/SVG/main" r:embed="rId2"/>
                </a:ext>
              </a:extLst>
            </a:blip>
            <a:stretch>
              <a:fillRect r="-229970" b="-399941"/>
            </a:stretch>
          </a:blipFill>
        </p:spPr>
        <p:txBody>
          <a:bodyPr/>
          <a:lstStyle/>
          <a:p>
            <a:endParaRPr lang="en-US"/>
          </a:p>
        </p:txBody>
      </p:sp>
      <p:grpSp>
        <p:nvGrpSpPr>
          <p:cNvPr id="6" name="Group 6"/>
          <p:cNvGrpSpPr/>
          <p:nvPr/>
        </p:nvGrpSpPr>
        <p:grpSpPr>
          <a:xfrm>
            <a:off x="16996111" y="1620712"/>
            <a:ext cx="932103" cy="7045575"/>
            <a:chOff x="0" y="0"/>
            <a:chExt cx="1242804" cy="9394100"/>
          </a:xfrm>
        </p:grpSpPr>
        <p:sp>
          <p:nvSpPr>
            <p:cNvPr id="7" name="Freeform 7"/>
            <p:cNvSpPr/>
            <p:nvPr/>
          </p:nvSpPr>
          <p:spPr>
            <a:xfrm>
              <a:off x="0" y="0"/>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763475"/>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5530279"/>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00557" y="300557"/>
              <a:ext cx="641691" cy="641691"/>
            </a:xfrm>
            <a:custGeom>
              <a:avLst/>
              <a:gdLst/>
              <a:ahLst/>
              <a:cxnLst/>
              <a:rect l="l" t="t" r="r" b="b"/>
              <a:pathLst>
                <a:path w="641691" h="641691">
                  <a:moveTo>
                    <a:pt x="0" y="0"/>
                  </a:moveTo>
                  <a:lnTo>
                    <a:pt x="641690" y="0"/>
                  </a:lnTo>
                  <a:lnTo>
                    <a:pt x="641690" y="641690"/>
                  </a:lnTo>
                  <a:lnTo>
                    <a:pt x="0" y="6416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07985" y="3049448"/>
              <a:ext cx="426834" cy="670858"/>
            </a:xfrm>
            <a:custGeom>
              <a:avLst/>
              <a:gdLst/>
              <a:ahLst/>
              <a:cxnLst/>
              <a:rect l="l" t="t" r="r" b="b"/>
              <a:pathLst>
                <a:path w="426834" h="670858">
                  <a:moveTo>
                    <a:pt x="0" y="0"/>
                  </a:moveTo>
                  <a:lnTo>
                    <a:pt x="426834" y="0"/>
                  </a:lnTo>
                  <a:lnTo>
                    <a:pt x="426834" y="670858"/>
                  </a:lnTo>
                  <a:lnTo>
                    <a:pt x="0" y="670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11611" y="5862782"/>
              <a:ext cx="630636" cy="620316"/>
            </a:xfrm>
            <a:custGeom>
              <a:avLst/>
              <a:gdLst/>
              <a:ahLst/>
              <a:cxnLst/>
              <a:rect l="l" t="t" r="r" b="b"/>
              <a:pathLst>
                <a:path w="630636" h="620316">
                  <a:moveTo>
                    <a:pt x="0" y="0"/>
                  </a:moveTo>
                  <a:lnTo>
                    <a:pt x="630636" y="0"/>
                  </a:lnTo>
                  <a:lnTo>
                    <a:pt x="630636" y="620316"/>
                  </a:lnTo>
                  <a:lnTo>
                    <a:pt x="0" y="6203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8151296"/>
              <a:ext cx="1242804" cy="1242804"/>
            </a:xfrm>
            <a:custGeom>
              <a:avLst/>
              <a:gdLst/>
              <a:ahLst/>
              <a:cxnLst/>
              <a:rect l="l" t="t" r="r" b="b"/>
              <a:pathLst>
                <a:path w="1242804" h="1242804">
                  <a:moveTo>
                    <a:pt x="0" y="0"/>
                  </a:moveTo>
                  <a:lnTo>
                    <a:pt x="1242804" y="0"/>
                  </a:lnTo>
                  <a:lnTo>
                    <a:pt x="1242804" y="1242804"/>
                  </a:lnTo>
                  <a:lnTo>
                    <a:pt x="0" y="1242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37652" y="8418011"/>
              <a:ext cx="567499" cy="709374"/>
            </a:xfrm>
            <a:custGeom>
              <a:avLst/>
              <a:gdLst/>
              <a:ahLst/>
              <a:cxnLst/>
              <a:rect l="l" t="t" r="r" b="b"/>
              <a:pathLst>
                <a:path w="567499" h="709374">
                  <a:moveTo>
                    <a:pt x="0" y="0"/>
                  </a:moveTo>
                  <a:lnTo>
                    <a:pt x="567500" y="0"/>
                  </a:lnTo>
                  <a:lnTo>
                    <a:pt x="567500" y="709374"/>
                  </a:lnTo>
                  <a:lnTo>
                    <a:pt x="0" y="7093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TextBox 15"/>
          <p:cNvSpPr txBox="1"/>
          <p:nvPr/>
        </p:nvSpPr>
        <p:spPr>
          <a:xfrm>
            <a:off x="703712" y="876300"/>
            <a:ext cx="9687791" cy="755650"/>
          </a:xfrm>
          <a:prstGeom prst="rect">
            <a:avLst/>
          </a:prstGeom>
        </p:spPr>
        <p:txBody>
          <a:bodyPr lIns="0" tIns="0" rIns="0" bIns="0" rtlCol="0" anchor="t">
            <a:spAutoFit/>
          </a:bodyPr>
          <a:lstStyle/>
          <a:p>
            <a:pPr algn="l">
              <a:lnSpc>
                <a:spcPts val="5599"/>
              </a:lnSpc>
              <a:spcBef>
                <a:spcPct val="0"/>
              </a:spcBef>
            </a:pPr>
            <a:r>
              <a:rPr lang="en-US" sz="3999" b="1">
                <a:solidFill>
                  <a:srgbClr val="3D0000"/>
                </a:solidFill>
                <a:latin typeface="Times New Roman Bold"/>
                <a:ea typeface="Times New Roman Bold"/>
                <a:cs typeface="Times New Roman Bold"/>
                <a:sym typeface="Times New Roman Bold"/>
              </a:rPr>
              <a:t>Evaluation / Success Metrics</a:t>
            </a:r>
          </a:p>
        </p:txBody>
      </p:sp>
      <p:sp>
        <p:nvSpPr>
          <p:cNvPr id="16" name="TextBox 16"/>
          <p:cNvSpPr txBox="1"/>
          <p:nvPr/>
        </p:nvSpPr>
        <p:spPr>
          <a:xfrm>
            <a:off x="703712" y="1723672"/>
            <a:ext cx="15670781" cy="1647825"/>
          </a:xfrm>
          <a:prstGeom prst="rect">
            <a:avLst/>
          </a:prstGeom>
        </p:spPr>
        <p:txBody>
          <a:bodyPr lIns="0" tIns="0" rIns="0" bIns="0" rtlCol="0" anchor="t">
            <a:spAutoFit/>
          </a:bodyPr>
          <a:lstStyle/>
          <a:p>
            <a:pPr algn="l">
              <a:lnSpc>
                <a:spcPts val="4200"/>
              </a:lnSpc>
              <a:spcBef>
                <a:spcPct val="0"/>
              </a:spcBef>
            </a:pPr>
            <a:r>
              <a:rPr lang="en-US" sz="3000">
                <a:solidFill>
                  <a:srgbClr val="310C0C"/>
                </a:solidFill>
                <a:latin typeface="Times New Roman"/>
                <a:ea typeface="Times New Roman"/>
                <a:cs typeface="Times New Roman"/>
                <a:sym typeface="Times New Roman"/>
              </a:rPr>
              <a:t>Lawyer evaluation</a:t>
            </a:r>
          </a:p>
          <a:p>
            <a:pPr algn="l">
              <a:lnSpc>
                <a:spcPts val="4200"/>
              </a:lnSpc>
              <a:spcBef>
                <a:spcPct val="0"/>
              </a:spcBef>
            </a:pPr>
            <a:r>
              <a:rPr lang="en-US" sz="3000">
                <a:solidFill>
                  <a:srgbClr val="310C0C"/>
                </a:solidFill>
                <a:latin typeface="Times New Roman"/>
                <a:ea typeface="Times New Roman"/>
                <a:cs typeface="Times New Roman"/>
                <a:sym typeface="Times New Roman"/>
              </a:rPr>
              <a:t>minimize Response Latency for common queries from architecture evaluation.</a:t>
            </a:r>
          </a:p>
          <a:p>
            <a:pPr algn="l">
              <a:lnSpc>
                <a:spcPts val="4200"/>
              </a:lnSpc>
              <a:spcBef>
                <a:spcPct val="0"/>
              </a:spcBef>
            </a:pPr>
            <a:r>
              <a:rPr lang="en-US" sz="3000">
                <a:solidFill>
                  <a:srgbClr val="310C0C"/>
                </a:solidFill>
                <a:latin typeface="Times New Roman"/>
                <a:ea typeface="Times New Roman"/>
                <a:cs typeface="Times New Roman"/>
                <a:sym typeface="Times New Roman"/>
              </a:rPr>
              <a:t>User Satisfaction: ≥4/5 via surveys.</a:t>
            </a:r>
          </a:p>
        </p:txBody>
      </p:sp>
      <p:sp>
        <p:nvSpPr>
          <p:cNvPr id="17" name="TextBox 17"/>
          <p:cNvSpPr txBox="1"/>
          <p:nvPr/>
        </p:nvSpPr>
        <p:spPr>
          <a:xfrm>
            <a:off x="703712" y="6372589"/>
            <a:ext cx="7782141" cy="755650"/>
          </a:xfrm>
          <a:prstGeom prst="rect">
            <a:avLst/>
          </a:prstGeom>
        </p:spPr>
        <p:txBody>
          <a:bodyPr lIns="0" tIns="0" rIns="0" bIns="0" rtlCol="0" anchor="t">
            <a:spAutoFit/>
          </a:bodyPr>
          <a:lstStyle/>
          <a:p>
            <a:pPr algn="just">
              <a:lnSpc>
                <a:spcPts val="5599"/>
              </a:lnSpc>
              <a:spcBef>
                <a:spcPct val="0"/>
              </a:spcBef>
            </a:pPr>
            <a:r>
              <a:rPr lang="en-US" sz="3999" b="1">
                <a:solidFill>
                  <a:srgbClr val="3D0000"/>
                </a:solidFill>
                <a:latin typeface="Times New Roman Bold"/>
                <a:ea typeface="Times New Roman Bold"/>
                <a:cs typeface="Times New Roman Bold"/>
                <a:sym typeface="Times New Roman Bold"/>
              </a:rPr>
              <a:t>Ethical Clearance</a:t>
            </a:r>
          </a:p>
        </p:txBody>
      </p:sp>
      <p:sp>
        <p:nvSpPr>
          <p:cNvPr id="18" name="TextBox 18"/>
          <p:cNvSpPr txBox="1"/>
          <p:nvPr/>
        </p:nvSpPr>
        <p:spPr>
          <a:xfrm>
            <a:off x="703712" y="7362836"/>
            <a:ext cx="12588240" cy="1114425"/>
          </a:xfrm>
          <a:prstGeom prst="rect">
            <a:avLst/>
          </a:prstGeom>
        </p:spPr>
        <p:txBody>
          <a:bodyPr lIns="0" tIns="0" rIns="0" bIns="0" rtlCol="0" anchor="t">
            <a:spAutoFit/>
          </a:bodyPr>
          <a:lstStyle/>
          <a:p>
            <a:pPr algn="l">
              <a:lnSpc>
                <a:spcPts val="4200"/>
              </a:lnSpc>
            </a:pPr>
            <a:r>
              <a:rPr lang="en-US" sz="3000">
                <a:solidFill>
                  <a:srgbClr val="310C0C"/>
                </a:solidFill>
                <a:latin typeface="Times New Roman"/>
                <a:ea typeface="Times New Roman"/>
                <a:cs typeface="Times New Roman"/>
                <a:sym typeface="Times New Roman"/>
              </a:rPr>
              <a:t>Privacy: Uses only publicly available legal pdfs texts.</a:t>
            </a:r>
          </a:p>
          <a:p>
            <a:pPr algn="l">
              <a:lnSpc>
                <a:spcPts val="4200"/>
              </a:lnSpc>
              <a:spcBef>
                <a:spcPct val="0"/>
              </a:spcBef>
            </a:pPr>
            <a:r>
              <a:rPr lang="en-US" sz="3000">
                <a:solidFill>
                  <a:srgbClr val="310C0C"/>
                </a:solidFill>
                <a:latin typeface="Times New Roman"/>
                <a:ea typeface="Times New Roman"/>
                <a:cs typeface="Times New Roman"/>
                <a:sym typeface="Times New Roman"/>
              </a:rPr>
              <a:t>Transparency: System clarifies guidance, not legal advice.</a:t>
            </a:r>
          </a:p>
        </p:txBody>
      </p:sp>
      <p:sp>
        <p:nvSpPr>
          <p:cNvPr id="19" name="TextBox 19"/>
          <p:cNvSpPr txBox="1"/>
          <p:nvPr/>
        </p:nvSpPr>
        <p:spPr>
          <a:xfrm>
            <a:off x="703712" y="3748264"/>
            <a:ext cx="9687791" cy="755650"/>
          </a:xfrm>
          <a:prstGeom prst="rect">
            <a:avLst/>
          </a:prstGeom>
        </p:spPr>
        <p:txBody>
          <a:bodyPr lIns="0" tIns="0" rIns="0" bIns="0" rtlCol="0" anchor="t">
            <a:spAutoFit/>
          </a:bodyPr>
          <a:lstStyle/>
          <a:p>
            <a:pPr algn="just">
              <a:lnSpc>
                <a:spcPts val="5599"/>
              </a:lnSpc>
              <a:spcBef>
                <a:spcPct val="0"/>
              </a:spcBef>
            </a:pPr>
            <a:r>
              <a:rPr lang="en-US" sz="3999" b="1">
                <a:solidFill>
                  <a:srgbClr val="3D0000"/>
                </a:solidFill>
                <a:latin typeface="Times New Roman Bold"/>
                <a:ea typeface="Times New Roman Bold"/>
                <a:cs typeface="Times New Roman Bold"/>
                <a:sym typeface="Times New Roman Bold"/>
              </a:rPr>
              <a:t>Data Availability</a:t>
            </a:r>
          </a:p>
        </p:txBody>
      </p:sp>
      <p:sp>
        <p:nvSpPr>
          <p:cNvPr id="20" name="TextBox 20"/>
          <p:cNvSpPr txBox="1"/>
          <p:nvPr/>
        </p:nvSpPr>
        <p:spPr>
          <a:xfrm>
            <a:off x="953504" y="4380089"/>
            <a:ext cx="15670781" cy="2181225"/>
          </a:xfrm>
          <a:prstGeom prst="rect">
            <a:avLst/>
          </a:prstGeom>
        </p:spPr>
        <p:txBody>
          <a:bodyPr lIns="0" tIns="0" rIns="0" bIns="0" rtlCol="0" anchor="t">
            <a:spAutoFit/>
          </a:bodyPr>
          <a:lstStyle/>
          <a:p>
            <a:pPr algn="just">
              <a:lnSpc>
                <a:spcPts val="4200"/>
              </a:lnSpc>
            </a:pPr>
            <a:r>
              <a:rPr lang="en-US" sz="3000">
                <a:solidFill>
                  <a:srgbClr val="310C0C"/>
                </a:solidFill>
                <a:latin typeface="Times New Roman"/>
                <a:ea typeface="Times New Roman"/>
                <a:cs typeface="Times New Roman"/>
                <a:sym typeface="Times New Roman"/>
              </a:rPr>
              <a:t>Sources: Legal books, scanned PDFs, government websites, court rulings.</a:t>
            </a:r>
          </a:p>
          <a:p>
            <a:pPr algn="just">
              <a:lnSpc>
                <a:spcPts val="4200"/>
              </a:lnSpc>
            </a:pPr>
            <a:r>
              <a:rPr lang="en-US" sz="3000">
                <a:solidFill>
                  <a:srgbClr val="310C0C"/>
                </a:solidFill>
                <a:latin typeface="Times New Roman"/>
                <a:ea typeface="Times New Roman"/>
                <a:cs typeface="Times New Roman"/>
                <a:sym typeface="Times New Roman"/>
              </a:rPr>
              <a:t>Corpus: New, digitized dataset with metadata from Property and Family Law texts.</a:t>
            </a:r>
          </a:p>
          <a:p>
            <a:pPr algn="just">
              <a:lnSpc>
                <a:spcPts val="4200"/>
              </a:lnSpc>
            </a:pPr>
            <a:r>
              <a:rPr lang="en-US" sz="3000">
                <a:solidFill>
                  <a:srgbClr val="310C0C"/>
                </a:solidFill>
                <a:latin typeface="Times New Roman"/>
                <a:ea typeface="Times New Roman"/>
                <a:cs typeface="Times New Roman"/>
                <a:sym typeface="Times New Roman"/>
              </a:rPr>
              <a:t>Challenges: Non-digital, noisy data requires preprocessing.</a:t>
            </a:r>
          </a:p>
          <a:p>
            <a:pPr algn="just">
              <a:lnSpc>
                <a:spcPts val="4200"/>
              </a:lnSpc>
              <a:spcBef>
                <a:spcPct val="0"/>
              </a:spcBef>
            </a:pPr>
            <a:endParaRPr lang="en-US" sz="3000">
              <a:solidFill>
                <a:srgbClr val="310C0C"/>
              </a:solidFill>
              <a:latin typeface="Times New Roman"/>
              <a:ea typeface="Times New Roman"/>
              <a:cs typeface="Times New Roman"/>
              <a:sym typeface="Times New Roman"/>
            </a:endParaRPr>
          </a:p>
        </p:txBody>
      </p:sp>
      <p:grpSp>
        <p:nvGrpSpPr>
          <p:cNvPr id="21" name="Group 21"/>
          <p:cNvGrpSpPr/>
          <p:nvPr/>
        </p:nvGrpSpPr>
        <p:grpSpPr>
          <a:xfrm>
            <a:off x="0" y="9258300"/>
            <a:ext cx="18086862" cy="895759"/>
            <a:chOff x="0" y="0"/>
            <a:chExt cx="24115816" cy="1194346"/>
          </a:xfrm>
        </p:grpSpPr>
        <p:sp>
          <p:nvSpPr>
            <p:cNvPr id="22" name="Freeform 22"/>
            <p:cNvSpPr/>
            <p:nvPr/>
          </p:nvSpPr>
          <p:spPr>
            <a:xfrm>
              <a:off x="0" y="0"/>
              <a:ext cx="6902113" cy="1194346"/>
            </a:xfrm>
            <a:custGeom>
              <a:avLst/>
              <a:gdLst/>
              <a:ahLst/>
              <a:cxnLst/>
              <a:rect l="l" t="t" r="r" b="b"/>
              <a:pathLst>
                <a:path w="6902113" h="1194346">
                  <a:moveTo>
                    <a:pt x="0" y="0"/>
                  </a:moveTo>
                  <a:lnTo>
                    <a:pt x="6902113" y="0"/>
                  </a:lnTo>
                  <a:lnTo>
                    <a:pt x="6902113" y="1194346"/>
                  </a:lnTo>
                  <a:lnTo>
                    <a:pt x="0" y="1194346"/>
                  </a:lnTo>
                  <a:lnTo>
                    <a:pt x="0" y="0"/>
                  </a:lnTo>
                  <a:close/>
                </a:path>
              </a:pathLst>
            </a:custGeom>
            <a:blipFill>
              <a:blip r:embed="rId8"/>
              <a:stretch>
                <a:fillRect t="-5970" b="-5970"/>
              </a:stretch>
            </a:blipFill>
          </p:spPr>
          <p:txBody>
            <a:bodyPr/>
            <a:lstStyle/>
            <a:p>
              <a:endParaRPr lang="en-US"/>
            </a:p>
          </p:txBody>
        </p:sp>
        <p:sp>
          <p:nvSpPr>
            <p:cNvPr id="23" name="TextBox 23"/>
            <p:cNvSpPr txBox="1"/>
            <p:nvPr/>
          </p:nvSpPr>
          <p:spPr>
            <a:xfrm>
              <a:off x="9159240" y="511448"/>
              <a:ext cx="8791897" cy="509905"/>
            </a:xfrm>
            <a:prstGeom prst="rect">
              <a:avLst/>
            </a:prstGeom>
          </p:spPr>
          <p:txBody>
            <a:bodyPr lIns="0" tIns="0" rIns="0" bIns="0" rtlCol="0" anchor="t">
              <a:spAutoFit/>
            </a:bodyPr>
            <a:lstStyle/>
            <a:p>
              <a:pPr algn="ctr">
                <a:lnSpc>
                  <a:spcPts val="2940"/>
                </a:lnSpc>
                <a:spcBef>
                  <a:spcPct val="0"/>
                </a:spcBef>
              </a:pPr>
              <a:r>
                <a:rPr lang="en-US" sz="2100">
                  <a:solidFill>
                    <a:srgbClr val="1A3F78"/>
                  </a:solidFill>
                  <a:latin typeface="Times New Roman"/>
                  <a:ea typeface="Times New Roman"/>
                  <a:cs typeface="Times New Roman"/>
                  <a:sym typeface="Times New Roman"/>
                </a:rPr>
                <a:t>IIT22177032   |     Mathusigan E.S    |     25-26J-240      </a:t>
              </a:r>
            </a:p>
          </p:txBody>
        </p:sp>
        <p:sp>
          <p:nvSpPr>
            <p:cNvPr id="24" name="TextBox 24"/>
            <p:cNvSpPr txBox="1"/>
            <p:nvPr/>
          </p:nvSpPr>
          <p:spPr>
            <a:xfrm>
              <a:off x="22427176" y="511448"/>
              <a:ext cx="1688640" cy="50990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Times New Roman"/>
                  <a:ea typeface="Times New Roman"/>
                  <a:cs typeface="Times New Roman"/>
                  <a:sym typeface="Times New Roman"/>
                </a:rPr>
                <a:t>11/09/2025</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3621</Words>
  <Application>Microsoft Office PowerPoint</Application>
  <PresentationFormat>Custom</PresentationFormat>
  <Paragraphs>384</Paragraphs>
  <Slides>36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Times New Roman Bold</vt:lpstr>
      <vt:lpstr>Arial</vt:lpstr>
      <vt:lpstr>Glacial Indifference</vt:lpstr>
      <vt:lpstr>Canva Sans</vt:lpstr>
      <vt:lpstr>Times New Roman</vt:lpstr>
      <vt:lpstr>Glacial Indifference Bold</vt:lpstr>
      <vt:lpstr>Libre Baskerville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White Modern Law Firm &amp; Legal Company Presentation</dc:title>
  <dc:creator>Thuvaraga Anantharajah</dc:creator>
  <cp:lastModifiedBy>MATHUSIGAN E.S it22177032</cp:lastModifiedBy>
  <cp:revision>4</cp:revision>
  <dcterms:created xsi:type="dcterms:W3CDTF">2006-08-16T00:00:00Z</dcterms:created>
  <dcterms:modified xsi:type="dcterms:W3CDTF">2026-04-26T13:49:29Z</dcterms:modified>
  <dc:identifier>DAGyND75psU</dc:identifier>
</cp:coreProperties>
</file>